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9.xml" ContentType="application/vnd.openxmlformats-officedocument.presentationml.notesSlide+xml"/>
  <Override PartName="/ppt/comments/comment4.xml" ContentType="application/vnd.openxmlformats-officedocument.presentationml.comment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omments/comment5.xml" ContentType="application/vnd.openxmlformats-officedocument.presentationml.comment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omments/comment6.xml" ContentType="application/vnd.openxmlformats-officedocument.presentationml.comment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omments/comment7.xml" ContentType="application/vnd.openxmlformats-officedocument.presentationml.comments+xml"/>
  <Override PartName="/ppt/notesSlides/notesSlide18.xml" ContentType="application/vnd.openxmlformats-officedocument.presentationml.notesSlide+xml"/>
  <Override PartName="/ppt/comments/comment8.xml" ContentType="application/vnd.openxmlformats-officedocument.presentationml.comments+xml"/>
  <Override PartName="/ppt/notesSlides/notesSlide19.xml" ContentType="application/vnd.openxmlformats-officedocument.presentationml.notesSlide+xml"/>
  <Override PartName="/ppt/tags/tag2.xml" ContentType="application/vnd.openxmlformats-officedocument.presentationml.tags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77" r:id="rId1"/>
    <p:sldMasterId id="2147483795" r:id="rId2"/>
  </p:sldMasterIdLst>
  <p:notesMasterIdLst>
    <p:notesMasterId r:id="rId24"/>
  </p:notesMasterIdLst>
  <p:sldIdLst>
    <p:sldId id="256" r:id="rId3"/>
    <p:sldId id="321" r:id="rId4"/>
    <p:sldId id="319" r:id="rId5"/>
    <p:sldId id="314" r:id="rId6"/>
    <p:sldId id="318" r:id="rId7"/>
    <p:sldId id="323" r:id="rId8"/>
    <p:sldId id="285" r:id="rId9"/>
    <p:sldId id="317" r:id="rId10"/>
    <p:sldId id="340" r:id="rId11"/>
    <p:sldId id="331" r:id="rId12"/>
    <p:sldId id="336" r:id="rId13"/>
    <p:sldId id="338" r:id="rId14"/>
    <p:sldId id="258" r:id="rId15"/>
    <p:sldId id="333" r:id="rId16"/>
    <p:sldId id="262" r:id="rId17"/>
    <p:sldId id="334" r:id="rId18"/>
    <p:sldId id="260" r:id="rId19"/>
    <p:sldId id="335" r:id="rId20"/>
    <p:sldId id="337" r:id="rId21"/>
    <p:sldId id="283" r:id="rId22"/>
    <p:sldId id="310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59E6A6B-199D-4BFF-8756-6BA33F0151E3}">
          <p14:sldIdLst>
            <p14:sldId id="256"/>
            <p14:sldId id="321"/>
            <p14:sldId id="319"/>
            <p14:sldId id="314"/>
            <p14:sldId id="318"/>
            <p14:sldId id="323"/>
            <p14:sldId id="285"/>
            <p14:sldId id="317"/>
            <p14:sldId id="340"/>
          </p14:sldIdLst>
        </p14:section>
        <p14:section name="Untitled Section" id="{C3674BD5-E3C4-4673-B00B-978A91C8A9F4}">
          <p14:sldIdLst>
            <p14:sldId id="331"/>
            <p14:sldId id="336"/>
            <p14:sldId id="338"/>
            <p14:sldId id="258"/>
            <p14:sldId id="333"/>
            <p14:sldId id="262"/>
            <p14:sldId id="334"/>
            <p14:sldId id="260"/>
            <p14:sldId id="335"/>
            <p14:sldId id="337"/>
            <p14:sldId id="283"/>
            <p14:sldId id="31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9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4BA0"/>
    <a:srgbClr val="4241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CB426B-5B02-41B7-B9DB-8D2297E4BDFB}" v="291" dt="2019-05-01T04:17:01.2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34" autoAdjust="0"/>
    <p:restoredTop sz="94660"/>
  </p:normalViewPr>
  <p:slideViewPr>
    <p:cSldViewPr snapToGrid="0">
      <p:cViewPr varScale="1">
        <p:scale>
          <a:sx n="20" d="100"/>
          <a:sy n="20" d="100"/>
        </p:scale>
        <p:origin x="42" y="1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69" d="100"/>
          <a:sy n="69" d="100"/>
        </p:scale>
        <p:origin x="2550" y="-85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19-03-23T19:37:24.086" idx="1">
    <p:pos x="5120" y="1344"/>
    <p:text/>
    <p:extLst>
      <p:ext uri="{C676402C-5697-4E1C-873F-D02D1690AC5C}">
        <p15:threadingInfo xmlns:p15="http://schemas.microsoft.com/office/powerpoint/2012/main" timeZoneBias="24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19-03-23T15:19:57.665" idx="2">
    <p:pos x="10" y="10"/>
    <p:text>can we includes some takeawys form this?</p:text>
    <p:extLst>
      <p:ext uri="{C676402C-5697-4E1C-873F-D02D1690AC5C}">
        <p15:threadingInfo xmlns:p15="http://schemas.microsoft.com/office/powerpoint/2012/main" timeZoneBias="24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19-03-23T15:19:57.665" idx="9">
    <p:pos x="10" y="10"/>
    <p:text>can we includes some takeawys form this?</p:text>
    <p:extLst>
      <p:ext uri="{C676402C-5697-4E1C-873F-D02D1690AC5C}">
        <p15:threadingInfo xmlns:p15="http://schemas.microsoft.com/office/powerpoint/2012/main" timeZoneBias="24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19-03-23T15:19:57.665" idx="6">
    <p:pos x="10" y="10"/>
    <p:text>can we includes some takeawys form this?</p:text>
    <p:extLst>
      <p:ext uri="{C676402C-5697-4E1C-873F-D02D1690AC5C}">
        <p15:threadingInfo xmlns:p15="http://schemas.microsoft.com/office/powerpoint/2012/main" timeZoneBias="24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19-03-23T15:19:57.665" idx="6">
    <p:pos x="10" y="10"/>
    <p:text>can we includes some takeawys form this?</p:text>
    <p:extLst>
      <p:ext uri="{C676402C-5697-4E1C-873F-D02D1690AC5C}">
        <p15:threadingInfo xmlns:p15="http://schemas.microsoft.com/office/powerpoint/2012/main" timeZoneBias="240"/>
      </p:ext>
    </p:extLs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19-03-23T15:19:57.665" idx="6">
    <p:pos x="10" y="10"/>
    <p:text>can we includes some takeawys form this?</p:text>
    <p:extLst>
      <p:ext uri="{C676402C-5697-4E1C-873F-D02D1690AC5C}">
        <p15:threadingInfo xmlns:p15="http://schemas.microsoft.com/office/powerpoint/2012/main" timeZoneBias="240"/>
      </p:ext>
    </p:extLst>
  </p:cm>
</p:cmLst>
</file>

<file path=ppt/comments/comment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19-03-23T15:19:57.665" idx="8">
    <p:pos x="10" y="10"/>
    <p:text>can we includes some takeawys form this?</p:text>
    <p:extLst>
      <p:ext uri="{C676402C-5697-4E1C-873F-D02D1690AC5C}">
        <p15:threadingInfo xmlns:p15="http://schemas.microsoft.com/office/powerpoint/2012/main" timeZoneBias="240"/>
      </p:ext>
    </p:extLst>
  </p:cm>
</p:cmLst>
</file>

<file path=ppt/comments/comment8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19-03-23T15:19:57.665" idx="8">
    <p:pos x="10" y="10"/>
    <p:text>can we includes some takeawys form this?</p:text>
    <p:extLst>
      <p:ext uri="{C676402C-5697-4E1C-873F-D02D1690AC5C}">
        <p15:threadingInfo xmlns:p15="http://schemas.microsoft.com/office/powerpoint/2012/main" timeZoneBias="24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57CABE-7C16-4351-A1E0-7E2D19D3015C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2DB362-24D6-4C73-B1E3-37BF573087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741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52400" y="4229100"/>
            <a:ext cx="6638925" cy="45815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9520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2DB362-24D6-4C73-B1E3-37BF5730879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427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04800" y="4400550"/>
            <a:ext cx="6137564" cy="36004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2DB362-24D6-4C73-B1E3-37BF5730879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9824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2900" y="4400550"/>
            <a:ext cx="6267450" cy="51339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2DB362-24D6-4C73-B1E3-37BF5730879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4939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811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8546" y="4371181"/>
            <a:ext cx="6567054" cy="45434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2DB362-24D6-4C73-B1E3-37BF5730879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9044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2DB362-24D6-4C73-B1E3-37BF5730879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944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74926" y="4331277"/>
            <a:ext cx="6308148" cy="40100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2DB362-24D6-4C73-B1E3-37BF5730879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391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19074" y="4400550"/>
            <a:ext cx="6486525" cy="45910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2DB362-24D6-4C73-B1E3-37BF5730879C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1276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2DB362-24D6-4C73-B1E3-37BF5730879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6881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2DB362-24D6-4C73-B1E3-37BF5730879C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018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93965" y="4400550"/>
            <a:ext cx="6373090" cy="36004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2DB362-24D6-4C73-B1E3-37BF5730879C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6651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93965" y="4400550"/>
            <a:ext cx="6373090" cy="36004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2DB362-24D6-4C73-B1E3-37BF5730879C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42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2DB362-24D6-4C73-B1E3-37BF5730879C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3863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04800" y="4400550"/>
            <a:ext cx="6137564" cy="36004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2DB362-24D6-4C73-B1E3-37BF5730879C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6062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2DB362-24D6-4C73-B1E3-37BF5730879C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1607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2899" y="4400549"/>
            <a:ext cx="6181725" cy="42846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2DB362-24D6-4C73-B1E3-37BF5730879C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6654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2DB362-24D6-4C73-B1E3-37BF5730879C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4491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2DB362-24D6-4C73-B1E3-37BF5730879C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0198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2DB362-24D6-4C73-B1E3-37BF5730879C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4183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2DB362-24D6-4C73-B1E3-37BF5730879C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033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6BFBBB20-17BF-46BD-956A-4F237C5136CA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78D3DEA6-9F76-4BB8-BF8C-72C061D2FA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7539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BBB20-17BF-46BD-956A-4F237C5136CA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DEA6-9F76-4BB8-BF8C-72C061D2FA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783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BBB20-17BF-46BD-956A-4F237C5136CA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DEA6-9F76-4BB8-BF8C-72C061D2FA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0267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BBB20-17BF-46BD-956A-4F237C5136CA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DEA6-9F76-4BB8-BF8C-72C061D2FA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574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BBB20-17BF-46BD-956A-4F237C5136CA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DEA6-9F76-4BB8-BF8C-72C061D2FA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44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BBB20-17BF-46BD-956A-4F237C5136CA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DEA6-9F76-4BB8-BF8C-72C061D2FA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016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BBB20-17BF-46BD-956A-4F237C5136CA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DEA6-9F76-4BB8-BF8C-72C061D2FA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078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BBB20-17BF-46BD-956A-4F237C5136CA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DEA6-9F76-4BB8-BF8C-72C061D2FA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404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BBB20-17BF-46BD-956A-4F237C5136CA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DEA6-9F76-4BB8-BF8C-72C061D2FA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641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BBB20-17BF-46BD-956A-4F237C5136CA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DEA6-9F76-4BB8-BF8C-72C061D2FA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293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BBB20-17BF-46BD-956A-4F237C5136CA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DEA6-9F76-4BB8-BF8C-72C061D2FA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86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BBB20-17BF-46BD-956A-4F237C5136CA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DEA6-9F76-4BB8-BF8C-72C061D2FA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2888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BBB20-17BF-46BD-956A-4F237C5136CA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DEA6-9F76-4BB8-BF8C-72C061D2FA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5356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BBB20-17BF-46BD-956A-4F237C5136CA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DEA6-9F76-4BB8-BF8C-72C061D2FA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3658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BBB20-17BF-46BD-956A-4F237C5136CA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DEA6-9F76-4BB8-BF8C-72C061D2FA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6404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6BFBBB20-17BF-46BD-956A-4F237C5136CA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DEA6-9F76-4BB8-BF8C-72C061D2FA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1615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6BFBBB20-17BF-46BD-956A-4F237C5136CA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DEA6-9F76-4BB8-BF8C-72C061D2FA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5567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6BFBBB20-17BF-46BD-956A-4F237C5136CA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78D3DEA6-9F76-4BB8-BF8C-72C061D2F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7539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BBB20-17BF-46BD-956A-4F237C5136CA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DEA6-9F76-4BB8-BF8C-72C061D2F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7833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BBB20-17BF-46BD-956A-4F237C5136CA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DEA6-9F76-4BB8-BF8C-72C061D2F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444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BBB20-17BF-46BD-956A-4F237C5136CA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DEA6-9F76-4BB8-BF8C-72C061D2F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5743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BBB20-17BF-46BD-956A-4F237C5136CA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DEA6-9F76-4BB8-BF8C-72C061D2F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078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6BFBBB20-17BF-46BD-956A-4F237C5136CA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78D3DEA6-9F76-4BB8-BF8C-72C061D2FA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938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  <p:sldLayoutId id="214748379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7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6BFBBB20-17BF-46BD-956A-4F237C5136CA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78D3DEA6-9F76-4BB8-BF8C-72C061D2F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938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799" r:id="rId2"/>
    <p:sldLayoutId id="2147483798" r:id="rId3"/>
    <p:sldLayoutId id="2147483797" r:id="rId4"/>
    <p:sldLayoutId id="2147483796" r:id="rId5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5" Type="http://schemas.openxmlformats.org/officeDocument/2006/relationships/comments" Target="../comments/commen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3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7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8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8.jpe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E93DD90B-172D-49A9-BCF6-92010CB0249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3683" y="818179"/>
            <a:ext cx="2197498" cy="22752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735BE0-83B5-449E-AEFF-41393BFD20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2743" y="2086418"/>
            <a:ext cx="9555773" cy="2275270"/>
          </a:xfrm>
        </p:spPr>
        <p:txBody>
          <a:bodyPr anchor="b">
            <a:noAutofit/>
          </a:bodyPr>
          <a:lstStyle/>
          <a:p>
            <a:pPr algn="r"/>
            <a:r>
              <a:rPr lang="en-US" sz="7200" dirty="0">
                <a:solidFill>
                  <a:srgbClr val="E74BA0"/>
                </a:solidFill>
                <a:latin typeface="Gotham Book" pitchFamily="50" charset="0"/>
              </a:rPr>
              <a:t>Creating Change by</a:t>
            </a:r>
            <a:br>
              <a:rPr lang="en-US" sz="7200" dirty="0">
                <a:solidFill>
                  <a:srgbClr val="E74BA0"/>
                </a:solidFill>
                <a:latin typeface="Gotham Book" pitchFamily="50" charset="0"/>
              </a:rPr>
            </a:br>
            <a:r>
              <a:rPr lang="en-US" sz="7200" dirty="0">
                <a:solidFill>
                  <a:srgbClr val="E74BA0"/>
                </a:solidFill>
                <a:latin typeface="Gotham Book" pitchFamily="50" charset="0"/>
              </a:rPr>
              <a:t>Making Changes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D5CE15-CE16-469F-8610-54A5AF2659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82058" y="4804319"/>
            <a:ext cx="6947671" cy="1450464"/>
          </a:xfrm>
        </p:spPr>
        <p:txBody>
          <a:bodyPr>
            <a:noAutofit/>
          </a:bodyPr>
          <a:lstStyle/>
          <a:p>
            <a:pPr algn="r"/>
            <a:r>
              <a:rPr lang="en-US" sz="3200" dirty="0">
                <a:solidFill>
                  <a:schemeClr val="tx1"/>
                </a:solidFill>
                <a:latin typeface="Gotham Book" pitchFamily="50" charset="0"/>
              </a:rPr>
              <a:t>Nan Barnett,                                                  National new Play Network 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242FB99-1F65-4D58-A62A-398B8A161DA5}"/>
              </a:ext>
            </a:extLst>
          </p:cNvPr>
          <p:cNvSpPr txBox="1">
            <a:spLocks/>
          </p:cNvSpPr>
          <p:nvPr/>
        </p:nvSpPr>
        <p:spPr bwMode="gray">
          <a:xfrm>
            <a:off x="3451859" y="3429000"/>
            <a:ext cx="7102689" cy="186537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endParaRPr lang="en-US" sz="7200" dirty="0">
              <a:solidFill>
                <a:schemeClr val="tx1"/>
              </a:solidFill>
              <a:latin typeface="Gotham Book" pitchFamily="50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52429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6235"/>
    </mc:Choice>
    <mc:Fallback xmlns="">
      <p:transition spd="slow" advTm="623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88DD50E-1D2D-48C6-A470-79FB7F337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F78DAAE-B0C3-49A3-8AB1-AD2FF0E36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>
              <a:duotone>
                <a:schemeClr val="dk2">
                  <a:shade val="69000"/>
                  <a:hueMod val="91000"/>
                  <a:satMod val="164000"/>
                  <a:lumMod val="74000"/>
                </a:schemeClr>
                <a:schemeClr val="dk2">
                  <a:hueMod val="124000"/>
                  <a:satMod val="140000"/>
                  <a:lumMod val="142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A8A81D-3338-4B0F-A26F-A3D259D27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801794"/>
            <a:ext cx="11000237" cy="52482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155665-7CE2-4939-AE5E-020DC1D20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832EB10-E39D-4F92-B573-B186395D8D98}"/>
              </a:ext>
            </a:extLst>
          </p:cNvPr>
          <p:cNvSpPr/>
          <p:nvPr/>
        </p:nvSpPr>
        <p:spPr>
          <a:xfrm>
            <a:off x="3914774" y="2206336"/>
            <a:ext cx="763376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>
                <a:latin typeface="Gotham Book" pitchFamily="50" charset="0"/>
              </a:rPr>
              <a:t>has a history of piloting progressive and innovative programs for the new play field</a:t>
            </a:r>
            <a:endParaRPr lang="en-US" sz="4400" b="1" dirty="0">
              <a:solidFill>
                <a:schemeClr val="bg2">
                  <a:lumMod val="50000"/>
                </a:schemeClr>
              </a:solidFill>
              <a:latin typeface="Gotham Book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187A1B1-1C39-4FFB-B682-6541A53A3FD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9" t="17824" r="74612" b="15928"/>
          <a:stretch/>
        </p:blipFill>
        <p:spPr>
          <a:xfrm>
            <a:off x="1058129" y="1903866"/>
            <a:ext cx="2635330" cy="272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231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04"/>
    </mc:Choice>
    <mc:Fallback>
      <p:transition spd="slow" advTm="804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19FEB-0DBA-4B82-BABD-466C1D18B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6819" y="553108"/>
            <a:ext cx="4704114" cy="1063944"/>
          </a:xfrm>
        </p:spPr>
        <p:txBody>
          <a:bodyPr/>
          <a:lstStyle/>
          <a:p>
            <a:r>
              <a:rPr lang="en-US" sz="4800" b="1" dirty="0">
                <a:latin typeface="Gotham Book" pitchFamily="50" charset="0"/>
              </a:rPr>
              <a:t>GAME CHANGERS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5B02D2-5C42-4739-BF2A-2CBA8D5218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8328" y="2007717"/>
            <a:ext cx="3182232" cy="914348"/>
          </a:xfrm>
        </p:spPr>
        <p:txBody>
          <a:bodyPr/>
          <a:lstStyle/>
          <a:p>
            <a:r>
              <a:rPr lang="en-US" sz="4800" b="1" dirty="0">
                <a:latin typeface="Gotham Book" pitchFamily="50" charset="0"/>
              </a:rPr>
              <a:t>Programs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A8FBBC-41A3-4C75-89D6-B29E2D64EB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29050" y="2464891"/>
            <a:ext cx="7926121" cy="4128703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424143"/>
                </a:solidFill>
                <a:latin typeface="Gotham Book" pitchFamily="50" charset="0"/>
              </a:rPr>
              <a:t>NNPN Rolling World Premieres</a:t>
            </a:r>
          </a:p>
          <a:p>
            <a:r>
              <a:rPr lang="en-US" sz="3200" dirty="0">
                <a:solidFill>
                  <a:srgbClr val="424143"/>
                </a:solidFill>
                <a:latin typeface="Gotham Book" pitchFamily="50" charset="0"/>
              </a:rPr>
              <a:t>Travel &amp; Collaboration Funds</a:t>
            </a:r>
          </a:p>
          <a:p>
            <a:r>
              <a:rPr lang="en-US" sz="3200" dirty="0">
                <a:solidFill>
                  <a:srgbClr val="424143"/>
                </a:solidFill>
                <a:latin typeface="Gotham Book" pitchFamily="50" charset="0"/>
              </a:rPr>
              <a:t>National Showcase of New Plays</a:t>
            </a:r>
          </a:p>
          <a:p>
            <a:r>
              <a:rPr lang="en-US" sz="3200" dirty="0">
                <a:solidFill>
                  <a:srgbClr val="424143"/>
                </a:solidFill>
                <a:latin typeface="Gotham Book" pitchFamily="50" charset="0"/>
              </a:rPr>
              <a:t>Playwright and Producer Residencies</a:t>
            </a:r>
          </a:p>
          <a:p>
            <a:r>
              <a:rPr lang="en-US" sz="3200" dirty="0">
                <a:solidFill>
                  <a:srgbClr val="424143"/>
                </a:solidFill>
                <a:latin typeface="Gotham Book" pitchFamily="50" charset="0"/>
              </a:rPr>
              <a:t>Kennedy Center MFA Playwrights Workshops</a:t>
            </a:r>
          </a:p>
          <a:p>
            <a:r>
              <a:rPr lang="en-US" sz="3200" dirty="0">
                <a:solidFill>
                  <a:srgbClr val="424143"/>
                </a:solidFill>
                <a:latin typeface="Gotham Book" pitchFamily="50" charset="0"/>
              </a:rPr>
              <a:t>TDF/TBA Triple Play Study</a:t>
            </a:r>
          </a:p>
          <a:p>
            <a:r>
              <a:rPr lang="en-US" sz="3200" dirty="0">
                <a:solidFill>
                  <a:srgbClr val="424143"/>
                </a:solidFill>
                <a:latin typeface="Gotham Book" pitchFamily="50" charset="0"/>
              </a:rPr>
              <a:t>National Directing Fellowships</a:t>
            </a:r>
          </a:p>
        </p:txBody>
      </p:sp>
    </p:spTree>
    <p:extLst>
      <p:ext uri="{BB962C8B-B14F-4D97-AF65-F5344CB8AC3E}">
        <p14:creationId xmlns:p14="http://schemas.microsoft.com/office/powerpoint/2010/main" val="318583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00"/>
    </mc:Choice>
    <mc:Fallback xmlns="">
      <p:transition spd="slow" advTm="38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9E5A989-E8A7-44B2-81A7-A06D25955EC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76314" y="1103282"/>
            <a:ext cx="4777929" cy="293961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C4E9375-D0E6-44A8-B33F-86A98DAD4C6A}"/>
              </a:ext>
            </a:extLst>
          </p:cNvPr>
          <p:cNvSpPr txBox="1"/>
          <p:nvPr/>
        </p:nvSpPr>
        <p:spPr>
          <a:xfrm>
            <a:off x="3347727" y="4199145"/>
            <a:ext cx="5717491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424143"/>
                </a:solidFill>
                <a:latin typeface="Gotham Book"/>
              </a:rPr>
              <a:t>New Play Exchange®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2D5A3F-8800-4531-ACE4-1A29596A5835}"/>
              </a:ext>
            </a:extLst>
          </p:cNvPr>
          <p:cNvSpPr txBox="1"/>
          <p:nvPr/>
        </p:nvSpPr>
        <p:spPr>
          <a:xfrm>
            <a:off x="2331508" y="5030142"/>
            <a:ext cx="84215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424143"/>
                </a:solidFill>
                <a:latin typeface="Gotham Book"/>
              </a:rPr>
              <a:t>www.newplayexchange.org</a:t>
            </a:r>
          </a:p>
        </p:txBody>
      </p:sp>
    </p:spTree>
    <p:extLst>
      <p:ext uri="{BB962C8B-B14F-4D97-AF65-F5344CB8AC3E}">
        <p14:creationId xmlns:p14="http://schemas.microsoft.com/office/powerpoint/2010/main" val="893570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6"/>
    </mc:Choice>
    <mc:Fallback xmlns="">
      <p:transition spd="slow" advTm="866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ixed">
            <a:extLst>
              <a:ext uri="{FF2B5EF4-FFF2-40B4-BE49-F238E27FC236}">
                <a16:creationId xmlns:a16="http://schemas.microsoft.com/office/drawing/2014/main" id="{9BB075CC-515C-478A-8F2D-FC24D7ACC8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30" b="12457"/>
          <a:stretch/>
        </p:blipFill>
        <p:spPr bwMode="auto">
          <a:xfrm>
            <a:off x="829861" y="2371726"/>
            <a:ext cx="10532277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053A892-9F52-4023-9587-9597ADC02353}"/>
              </a:ext>
            </a:extLst>
          </p:cNvPr>
          <p:cNvSpPr txBox="1"/>
          <p:nvPr/>
        </p:nvSpPr>
        <p:spPr>
          <a:xfrm>
            <a:off x="4080682" y="576618"/>
            <a:ext cx="63052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Gotham Book"/>
                <a:cs typeface="Gisha" panose="020B0604020202020204" pitchFamily="34" charset="-79"/>
              </a:rPr>
              <a:t>CELEBRATING 20 YEARS</a:t>
            </a:r>
          </a:p>
        </p:txBody>
      </p:sp>
    </p:spTree>
    <p:extLst>
      <p:ext uri="{BB962C8B-B14F-4D97-AF65-F5344CB8AC3E}">
        <p14:creationId xmlns:p14="http://schemas.microsoft.com/office/powerpoint/2010/main" val="1855662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6"/>
    </mc:Choice>
    <mc:Fallback xmlns="">
      <p:transition spd="slow" advTm="866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19FEB-0DBA-4B82-BABD-466C1D18B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4688" y="734982"/>
            <a:ext cx="6719776" cy="706964"/>
          </a:xfrm>
        </p:spPr>
        <p:txBody>
          <a:bodyPr/>
          <a:lstStyle/>
          <a:p>
            <a:r>
              <a:rPr lang="en-US" sz="4800" b="1" dirty="0">
                <a:latin typeface="Gotham Book" pitchFamily="50" charset="0"/>
              </a:rPr>
              <a:t>TAKING IT FROM THE TOP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9B960B-2DBD-4208-A4A4-E2B7029B21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6267" y="3140869"/>
            <a:ext cx="4759776" cy="576262"/>
          </a:xfrm>
        </p:spPr>
        <p:txBody>
          <a:bodyPr/>
          <a:lstStyle/>
          <a:p>
            <a:r>
              <a:rPr lang="en-US" sz="4800" dirty="0">
                <a:latin typeface="Gotham Book" pitchFamily="50" charset="0"/>
              </a:rPr>
              <a:t>Where we began: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2C4583-AB7C-4ADE-8BBA-380D48E7E6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57744" y="4108481"/>
            <a:ext cx="9573178" cy="1335057"/>
          </a:xfrm>
        </p:spPr>
        <p:txBody>
          <a:bodyPr>
            <a:noAutofit/>
          </a:bodyPr>
          <a:lstStyle/>
          <a:p>
            <a:r>
              <a:rPr lang="en-US" sz="2800" dirty="0">
                <a:latin typeface="Gotham Book" pitchFamily="50" charset="0"/>
              </a:rPr>
              <a:t>Conducted three year assessment of the leaders, staff, boards, artists, and programming of the Core Member Theaters</a:t>
            </a:r>
          </a:p>
        </p:txBody>
      </p:sp>
    </p:spTree>
    <p:extLst>
      <p:ext uri="{BB962C8B-B14F-4D97-AF65-F5344CB8AC3E}">
        <p14:creationId xmlns:p14="http://schemas.microsoft.com/office/powerpoint/2010/main" val="3210105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23"/>
    </mc:Choice>
    <mc:Fallback>
      <p:transition spd="slow" advTm="2223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19FEB-0DBA-4B82-BABD-466C1D18B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0560" y="779156"/>
            <a:ext cx="4779101" cy="706964"/>
          </a:xfrm>
        </p:spPr>
        <p:txBody>
          <a:bodyPr/>
          <a:lstStyle/>
          <a:p>
            <a:r>
              <a:rPr lang="en-US" sz="4800" b="1" dirty="0">
                <a:latin typeface="Gotham Book" pitchFamily="50" charset="0"/>
              </a:rPr>
              <a:t>WHAT WE FOUND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9B960B-2DBD-4208-A4A4-E2B7029B21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6076" y="2437144"/>
            <a:ext cx="3550062" cy="548680"/>
          </a:xfrm>
        </p:spPr>
        <p:txBody>
          <a:bodyPr/>
          <a:lstStyle/>
          <a:p>
            <a:r>
              <a:rPr lang="en-US" sz="4800" b="1" dirty="0">
                <a:latin typeface="Gotham Book" pitchFamily="50" charset="0"/>
              </a:rPr>
              <a:t>The Board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2C4583-AB7C-4ADE-8BBA-380D48E7E6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2962" y="3000111"/>
            <a:ext cx="4243387" cy="2371769"/>
          </a:xfrm>
        </p:spPr>
        <p:txBody>
          <a:bodyPr>
            <a:noAutofit/>
          </a:bodyPr>
          <a:lstStyle/>
          <a:p>
            <a:r>
              <a:rPr lang="en-US" sz="2800" dirty="0">
                <a:latin typeface="Gotham Book" pitchFamily="50" charset="0"/>
              </a:rPr>
              <a:t> </a:t>
            </a:r>
            <a:r>
              <a:rPr lang="en-US" sz="2800" dirty="0">
                <a:solidFill>
                  <a:srgbClr val="424143"/>
                </a:solidFill>
                <a:latin typeface="Gotham Book" pitchFamily="50" charset="0"/>
              </a:rPr>
              <a:t>38 current Directors</a:t>
            </a:r>
          </a:p>
          <a:p>
            <a:r>
              <a:rPr lang="en-US" sz="2800" dirty="0">
                <a:solidFill>
                  <a:srgbClr val="424143"/>
                </a:solidFill>
                <a:latin typeface="Gotham Book" pitchFamily="50" charset="0"/>
              </a:rPr>
              <a:t>32 Core Theaters,             2 Constituency Reps,       4 At Large Philanthropists </a:t>
            </a:r>
          </a:p>
          <a:p>
            <a:r>
              <a:rPr lang="en-US" sz="2800" dirty="0">
                <a:solidFill>
                  <a:srgbClr val="424143"/>
                </a:solidFill>
                <a:latin typeface="Gotham Book" pitchFamily="50" charset="0"/>
              </a:rPr>
              <a:t>50/50 Gender Split</a:t>
            </a:r>
          </a:p>
          <a:p>
            <a:r>
              <a:rPr lang="en-US" sz="2800" dirty="0">
                <a:solidFill>
                  <a:srgbClr val="424143"/>
                </a:solidFill>
                <a:latin typeface="Gotham Book" pitchFamily="50" charset="0"/>
              </a:rPr>
              <a:t>65% Artistic Leaders</a:t>
            </a:r>
          </a:p>
          <a:p>
            <a:r>
              <a:rPr lang="en-US" sz="2800" dirty="0">
                <a:solidFill>
                  <a:srgbClr val="424143"/>
                </a:solidFill>
                <a:latin typeface="Gotham Book" pitchFamily="50" charset="0"/>
              </a:rPr>
              <a:t>13% Leaders of Color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E3FE608-8E33-4A24-AC20-E33B7B208F78}"/>
              </a:ext>
            </a:extLst>
          </p:cNvPr>
          <p:cNvSpPr txBox="1">
            <a:spLocks/>
          </p:cNvSpPr>
          <p:nvPr/>
        </p:nvSpPr>
        <p:spPr>
          <a:xfrm>
            <a:off x="6492734" y="2949224"/>
            <a:ext cx="5393190" cy="3700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424143"/>
                </a:solidFill>
                <a:latin typeface="Gotham Book" pitchFamily="50" charset="0"/>
              </a:rPr>
              <a:t>Only 2 of the 32 Core Members identify as “Theaters of Color”</a:t>
            </a:r>
          </a:p>
          <a:p>
            <a:r>
              <a:rPr lang="en-US" sz="2800" dirty="0">
                <a:solidFill>
                  <a:srgbClr val="424143"/>
                </a:solidFill>
                <a:latin typeface="Gotham Book" pitchFamily="50" charset="0"/>
              </a:rPr>
              <a:t>4 others have missions including racial diversity, but are under white leadership and are PWI</a:t>
            </a:r>
          </a:p>
          <a:p>
            <a:r>
              <a:rPr lang="en-US" sz="2800" dirty="0">
                <a:solidFill>
                  <a:srgbClr val="424143"/>
                </a:solidFill>
                <a:latin typeface="Gotham Book" pitchFamily="50" charset="0"/>
              </a:rPr>
              <a:t>9 of the 32 have artistic, management, or literary leaders of color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BF001E6-A2BA-4838-B479-A79C95F183DD}"/>
              </a:ext>
            </a:extLst>
          </p:cNvPr>
          <p:cNvSpPr txBox="1">
            <a:spLocks/>
          </p:cNvSpPr>
          <p:nvPr/>
        </p:nvSpPr>
        <p:spPr>
          <a:xfrm>
            <a:off x="6095999" y="2451431"/>
            <a:ext cx="4433661" cy="5486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400" b="0" i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b="1" dirty="0">
                <a:latin typeface="Gotham Book" pitchFamily="50" charset="0"/>
              </a:rPr>
              <a:t>The Theaters</a:t>
            </a:r>
          </a:p>
        </p:txBody>
      </p:sp>
    </p:spTree>
    <p:extLst>
      <p:ext uri="{BB962C8B-B14F-4D97-AF65-F5344CB8AC3E}">
        <p14:creationId xmlns:p14="http://schemas.microsoft.com/office/powerpoint/2010/main" val="229903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02"/>
    </mc:Choice>
    <mc:Fallback xmlns="">
      <p:transition spd="slow" advTm="2202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>
            <a:extLst>
              <a:ext uri="{FF2B5EF4-FFF2-40B4-BE49-F238E27FC236}">
                <a16:creationId xmlns:a16="http://schemas.microsoft.com/office/drawing/2014/main" id="{D686FEB3-E032-4E68-8985-8A5707921F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88363" y="2261607"/>
            <a:ext cx="6908167" cy="2167071"/>
          </a:xfrm>
        </p:spPr>
        <p:txBody>
          <a:bodyPr>
            <a:noAutofit/>
          </a:bodyPr>
          <a:lstStyle/>
          <a:p>
            <a:pPr algn="r"/>
            <a:r>
              <a:rPr lang="en-US" sz="4800" b="1" dirty="0">
                <a:solidFill>
                  <a:schemeClr val="bg1"/>
                </a:solidFill>
                <a:latin typeface="Gotham Book"/>
              </a:rPr>
              <a:t>A robust, </a:t>
            </a:r>
          </a:p>
          <a:p>
            <a:pPr algn="r"/>
            <a:r>
              <a:rPr lang="en-US" sz="4800" b="1" dirty="0">
                <a:solidFill>
                  <a:schemeClr val="bg1"/>
                </a:solidFill>
                <a:latin typeface="Gotham Book"/>
              </a:rPr>
              <a:t>equitable, </a:t>
            </a:r>
          </a:p>
          <a:p>
            <a:pPr algn="r"/>
            <a:r>
              <a:rPr lang="en-US" sz="4800" b="1" dirty="0">
                <a:solidFill>
                  <a:schemeClr val="bg1"/>
                </a:solidFill>
                <a:latin typeface="Gotham Book"/>
              </a:rPr>
              <a:t>and inclusive </a:t>
            </a:r>
          </a:p>
          <a:p>
            <a:pPr algn="r"/>
            <a:r>
              <a:rPr lang="en-US" sz="4800" b="1" dirty="0">
                <a:solidFill>
                  <a:schemeClr val="bg1"/>
                </a:solidFill>
                <a:latin typeface="Gotham Book"/>
              </a:rPr>
              <a:t>new play ecosystem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50809B-8144-435D-80F8-F3D82683D56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5470" y="2125257"/>
            <a:ext cx="3649814" cy="35628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AFC31C8-641C-4ACC-A45E-A64E19FFDC0B}"/>
              </a:ext>
            </a:extLst>
          </p:cNvPr>
          <p:cNvSpPr txBox="1"/>
          <p:nvPr/>
        </p:nvSpPr>
        <p:spPr>
          <a:xfrm rot="20987167">
            <a:off x="3852210" y="1262893"/>
            <a:ext cx="52385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solidFill>
                  <a:srgbClr val="E74BA0"/>
                </a:solidFill>
                <a:latin typeface="Gotham Book"/>
              </a:rPr>
              <a:t>WANTED:</a:t>
            </a:r>
          </a:p>
        </p:txBody>
      </p:sp>
    </p:spTree>
    <p:extLst>
      <p:ext uri="{BB962C8B-B14F-4D97-AF65-F5344CB8AC3E}">
        <p14:creationId xmlns:p14="http://schemas.microsoft.com/office/powerpoint/2010/main" val="3633968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67"/>
    </mc:Choice>
    <mc:Fallback xmlns="">
      <p:transition spd="slow" advTm="3667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9B960B-2DBD-4208-A4A4-E2B7029B21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3387" y="2315886"/>
            <a:ext cx="5035049" cy="576262"/>
          </a:xfrm>
        </p:spPr>
        <p:txBody>
          <a:bodyPr/>
          <a:lstStyle/>
          <a:p>
            <a:r>
              <a:rPr lang="en-US" sz="4800" dirty="0">
                <a:latin typeface="Gotham Book" pitchFamily="50" charset="0"/>
              </a:rPr>
              <a:t>Getting Started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2C4583-AB7C-4ADE-8BBA-380D48E7E6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94077" y="4291166"/>
            <a:ext cx="10035540" cy="2898050"/>
          </a:xfrm>
        </p:spPr>
        <p:txBody>
          <a:bodyPr>
            <a:noAutofit/>
          </a:bodyPr>
          <a:lstStyle/>
          <a:p>
            <a:r>
              <a:rPr lang="en-US" sz="2800" dirty="0">
                <a:latin typeface="Gotham Book" pitchFamily="50" charset="0"/>
              </a:rPr>
              <a:t>Board training on dismantling systemic racism</a:t>
            </a:r>
          </a:p>
          <a:p>
            <a:r>
              <a:rPr lang="en-US" sz="2800" dirty="0">
                <a:latin typeface="Gotham Book" pitchFamily="50" charset="0"/>
              </a:rPr>
              <a:t>One full day of “planning for the plan”</a:t>
            </a:r>
          </a:p>
          <a:p>
            <a:r>
              <a:rPr lang="en-US" sz="2800" dirty="0">
                <a:latin typeface="Gotham Book" pitchFamily="50" charset="0"/>
              </a:rPr>
              <a:t>Curated and formed of a 10 person Strategic Planning Committee</a:t>
            </a:r>
          </a:p>
          <a:p>
            <a:r>
              <a:rPr lang="en-US" sz="2800" dirty="0">
                <a:latin typeface="Gotham Book" pitchFamily="50" charset="0"/>
              </a:rPr>
              <a:t>Checks in at four different points</a:t>
            </a:r>
          </a:p>
          <a:p>
            <a:endParaRPr lang="en-US" sz="2800" dirty="0">
              <a:latin typeface="Gotham Book" pitchFamily="50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919FEB-0DBA-4B82-BABD-466C1D18B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1505" y="708197"/>
            <a:ext cx="6567148" cy="706964"/>
          </a:xfrm>
        </p:spPr>
        <p:txBody>
          <a:bodyPr/>
          <a:lstStyle/>
          <a:p>
            <a:r>
              <a:rPr lang="en-US" sz="4800" dirty="0">
                <a:latin typeface="Gotham Book" pitchFamily="50" charset="0"/>
              </a:rPr>
              <a:t>TAKING IT FROM THE TOP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091014EF-70E3-4BF4-9479-98498BDA22A1}"/>
              </a:ext>
            </a:extLst>
          </p:cNvPr>
          <p:cNvSpPr txBox="1">
            <a:spLocks/>
          </p:cNvSpPr>
          <p:nvPr/>
        </p:nvSpPr>
        <p:spPr>
          <a:xfrm>
            <a:off x="1594077" y="2814179"/>
            <a:ext cx="10164536" cy="19573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latin typeface="Gotham Book" pitchFamily="50" charset="0"/>
              </a:rPr>
              <a:t>Committed to conducting a planning process that would forefront Equity, Diversity, and Inclusion </a:t>
            </a:r>
          </a:p>
          <a:p>
            <a:r>
              <a:rPr lang="en-US" sz="2800" dirty="0">
                <a:latin typeface="Gotham Book" pitchFamily="50" charset="0"/>
              </a:rPr>
              <a:t>Interviewed and hired planning and EDI consultants</a:t>
            </a:r>
          </a:p>
        </p:txBody>
      </p:sp>
    </p:spTree>
    <p:extLst>
      <p:ext uri="{BB962C8B-B14F-4D97-AF65-F5344CB8AC3E}">
        <p14:creationId xmlns:p14="http://schemas.microsoft.com/office/powerpoint/2010/main" val="2995428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595"/>
    </mc:Choice>
    <mc:Fallback>
      <p:transition spd="slow" advTm="5595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9B960B-2DBD-4208-A4A4-E2B7029B21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5249" y="2238141"/>
            <a:ext cx="5206875" cy="576262"/>
          </a:xfrm>
        </p:spPr>
        <p:txBody>
          <a:bodyPr/>
          <a:lstStyle/>
          <a:p>
            <a:r>
              <a:rPr lang="en-US" sz="4800" dirty="0">
                <a:latin typeface="Gotham Book" pitchFamily="50" charset="0"/>
              </a:rPr>
              <a:t>The Process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2C4583-AB7C-4ADE-8BBA-380D48E7E6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14463" y="2814403"/>
            <a:ext cx="10072687" cy="3196652"/>
          </a:xfrm>
        </p:spPr>
        <p:txBody>
          <a:bodyPr>
            <a:noAutofit/>
          </a:bodyPr>
          <a:lstStyle/>
          <a:p>
            <a:r>
              <a:rPr lang="en-US" sz="3600" dirty="0">
                <a:latin typeface="Gotham Book" pitchFamily="50" charset="0"/>
              </a:rPr>
              <a:t>STEP ONE (December 2017</a:t>
            </a:r>
            <a:r>
              <a:rPr lang="en-US" sz="3600" dirty="0">
                <a:latin typeface="Gotham Book" pitchFamily="50" charset="0"/>
                <a:sym typeface="Wingdings" panose="05000000000000000000" pitchFamily="2" charset="2"/>
              </a:rPr>
              <a:t>)</a:t>
            </a:r>
            <a:r>
              <a:rPr lang="en-US" sz="3600" dirty="0">
                <a:latin typeface="Gotham Book" pitchFamily="50" charset="0"/>
              </a:rPr>
              <a:t>  </a:t>
            </a:r>
          </a:p>
          <a:p>
            <a:pPr lvl="1"/>
            <a:r>
              <a:rPr lang="en-US" sz="3600" dirty="0">
                <a:latin typeface="Gotham Book" pitchFamily="50" charset="0"/>
              </a:rPr>
              <a:t>Agreement to revise mission, vision, and values to reflect a focus on  equity, diversity, and inclusion.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919FEB-0DBA-4B82-BABD-466C1D18B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0" y="708197"/>
            <a:ext cx="5395143" cy="706964"/>
          </a:xfrm>
        </p:spPr>
        <p:txBody>
          <a:bodyPr/>
          <a:lstStyle/>
          <a:p>
            <a:r>
              <a:rPr lang="en-US" sz="4800" b="1" dirty="0">
                <a:latin typeface="Gotham Book" pitchFamily="50" charset="0"/>
              </a:rPr>
              <a:t>MAKING CHANGES</a:t>
            </a:r>
          </a:p>
        </p:txBody>
      </p:sp>
    </p:spTree>
    <p:extLst>
      <p:ext uri="{BB962C8B-B14F-4D97-AF65-F5344CB8AC3E}">
        <p14:creationId xmlns:p14="http://schemas.microsoft.com/office/powerpoint/2010/main" val="2080460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43"/>
    </mc:Choice>
    <mc:Fallback>
      <p:transition spd="slow" advTm="2343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43C37-1DF9-440F-ADB2-D3BCBCB4B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4975" y="732893"/>
            <a:ext cx="5019489" cy="706964"/>
          </a:xfrm>
        </p:spPr>
        <p:txBody>
          <a:bodyPr/>
          <a:lstStyle/>
          <a:p>
            <a:r>
              <a:rPr lang="en-US" sz="4800" dirty="0">
                <a:latin typeface="Gotham Book" pitchFamily="50" charset="0"/>
              </a:rPr>
              <a:t> </a:t>
            </a:r>
            <a:r>
              <a:rPr lang="en-US" sz="4800" b="1" dirty="0">
                <a:solidFill>
                  <a:schemeClr val="bg1"/>
                </a:solidFill>
                <a:latin typeface="Gotham Book" pitchFamily="50" charset="0"/>
              </a:rPr>
              <a:t>MISSION REVISED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636CDA-F162-41CD-A345-8759A5FA5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5040" y="2661920"/>
            <a:ext cx="10650190" cy="358624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en-US" sz="3600" dirty="0">
              <a:latin typeface="Gotham Book" pitchFamily="50" charset="0"/>
            </a:endParaRPr>
          </a:p>
          <a:p>
            <a:pPr marL="0" indent="0">
              <a:buNone/>
            </a:pPr>
            <a:r>
              <a:rPr lang="en-US" sz="5400" dirty="0">
                <a:latin typeface="Gotham Book" pitchFamily="50" charset="0"/>
              </a:rPr>
              <a:t>National New Play Network is an alliance of professional theaters that collaborate in innovative ways to develop, produce, and extend the life of new plays.</a:t>
            </a:r>
          </a:p>
          <a:p>
            <a:endParaRPr lang="en-US" sz="3600" dirty="0">
              <a:latin typeface="Gotham Book" pitchFamily="50" charset="0"/>
            </a:endParaRPr>
          </a:p>
          <a:p>
            <a:endParaRPr lang="en-US" b="1" dirty="0">
              <a:latin typeface="Gotham Book" pitchFamily="50" charset="0"/>
            </a:endParaRPr>
          </a:p>
          <a:p>
            <a:endParaRPr lang="en-US" dirty="0">
              <a:latin typeface="Gotham Book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63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18"/>
    </mc:Choice>
    <mc:Fallback>
      <p:transition spd="slow" advTm="6918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43C37-1DF9-440F-ADB2-D3BCBCB4B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3440" y="874619"/>
            <a:ext cx="4537999" cy="649381"/>
          </a:xfrm>
        </p:spPr>
        <p:txBody>
          <a:bodyPr/>
          <a:lstStyle/>
          <a:p>
            <a:r>
              <a:rPr lang="en-US" sz="4800" b="1" dirty="0">
                <a:latin typeface="Gotham Book" pitchFamily="50" charset="0"/>
              </a:rPr>
              <a:t>VISION CREATED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636CDA-F162-41CD-A345-8759A5FA5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040" y="2336800"/>
            <a:ext cx="10972800" cy="3646581"/>
          </a:xfrm>
        </p:spPr>
        <p:txBody>
          <a:bodyPr>
            <a:normAutofit lnSpcReduction="10000"/>
          </a:bodyPr>
          <a:lstStyle/>
          <a:p>
            <a:endParaRPr lang="en-US" sz="3600" dirty="0">
              <a:latin typeface="Gotham Book" pitchFamily="50" charset="0"/>
            </a:endParaRPr>
          </a:p>
          <a:p>
            <a:pPr marL="457200" lvl="1" indent="0">
              <a:buNone/>
            </a:pPr>
            <a:r>
              <a:rPr lang="en-US" sz="4800" dirty="0">
                <a:solidFill>
                  <a:srgbClr val="424143"/>
                </a:solidFill>
                <a:latin typeface="Gotham Book" pitchFamily="50" charset="0"/>
              </a:rPr>
              <a:t>National New Play Network envisions a robust, equitable, and inclusive new play ecology that reflects a broad range of aesthetics.</a:t>
            </a:r>
          </a:p>
          <a:p>
            <a:endParaRPr lang="en-US" sz="1000" dirty="0">
              <a:latin typeface="Gotham Book" pitchFamily="50" charset="0"/>
            </a:endParaRPr>
          </a:p>
          <a:p>
            <a:endParaRPr lang="en-US" sz="1000" b="1" dirty="0">
              <a:latin typeface="Gotham Book" pitchFamily="50" charset="0"/>
            </a:endParaRPr>
          </a:p>
          <a:p>
            <a:endParaRPr lang="en-US" dirty="0">
              <a:latin typeface="Gotham Book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42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18"/>
    </mc:Choice>
    <mc:Fallback xmlns="">
      <p:transition spd="slow" advTm="6918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43C37-1DF9-440F-ADB2-D3BCBCB4B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874619"/>
            <a:ext cx="4375439" cy="706964"/>
          </a:xfrm>
        </p:spPr>
        <p:txBody>
          <a:bodyPr/>
          <a:lstStyle/>
          <a:p>
            <a:r>
              <a:rPr lang="en-US" sz="4800" b="1" dirty="0">
                <a:latin typeface="Gotham Book" pitchFamily="50" charset="0"/>
              </a:rPr>
              <a:t>NNPN BELIEVES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636CDA-F162-41CD-A345-8759A5FA5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35793"/>
            <a:ext cx="12072938" cy="1429327"/>
          </a:xfrm>
        </p:spPr>
        <p:txBody>
          <a:bodyPr>
            <a:normAutofit/>
          </a:bodyPr>
          <a:lstStyle/>
          <a:p>
            <a:endParaRPr lang="en-US" sz="3600" dirty="0">
              <a:latin typeface="Gotham Book" pitchFamily="50" charset="0"/>
            </a:endParaRPr>
          </a:p>
          <a:p>
            <a:pPr marL="0" indent="0">
              <a:buNone/>
            </a:pPr>
            <a:endParaRPr lang="en-US" sz="1000" dirty="0">
              <a:latin typeface="Gotham Book" pitchFamily="50" charset="0"/>
            </a:endParaRPr>
          </a:p>
          <a:p>
            <a:endParaRPr lang="en-US" sz="1000" b="1" dirty="0">
              <a:latin typeface="Gotham Book" pitchFamily="50" charset="0"/>
            </a:endParaRPr>
          </a:p>
          <a:p>
            <a:endParaRPr lang="en-US" dirty="0">
              <a:latin typeface="Gotham Book" pitchFamily="50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53A1880-3A29-4C8D-B7CF-82DC289345F0}"/>
              </a:ext>
            </a:extLst>
          </p:cNvPr>
          <p:cNvSpPr txBox="1">
            <a:spLocks/>
          </p:cNvSpPr>
          <p:nvPr/>
        </p:nvSpPr>
        <p:spPr>
          <a:xfrm>
            <a:off x="-345440" y="2438400"/>
            <a:ext cx="12255818" cy="36982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n-US" sz="3600" dirty="0">
                <a:solidFill>
                  <a:srgbClr val="424143"/>
                </a:solidFill>
                <a:latin typeface="Gotham Book" pitchFamily="50" charset="0"/>
              </a:rPr>
              <a:t>Commitment to diverse stories, artists, audiences, institutions, and leadership is essential to an equitable new play field.</a:t>
            </a:r>
          </a:p>
          <a:p>
            <a:pPr lvl="2"/>
            <a:r>
              <a:rPr lang="en-US" sz="3600" dirty="0">
                <a:solidFill>
                  <a:srgbClr val="424143"/>
                </a:solidFill>
                <a:latin typeface="Gotham Book" pitchFamily="50" charset="0"/>
              </a:rPr>
              <a:t>New plays are vital to our communities because they reflect, chronicle, and question the ideas, issues, and stories of our time.</a:t>
            </a:r>
          </a:p>
          <a:p>
            <a:pPr lvl="2"/>
            <a:r>
              <a:rPr lang="en-US" sz="3600" dirty="0">
                <a:solidFill>
                  <a:srgbClr val="424143"/>
                </a:solidFill>
                <a:latin typeface="Gotham Book" pitchFamily="50" charset="0"/>
              </a:rPr>
              <a:t>Collaboration is indispensable to the success of new plays.</a:t>
            </a:r>
          </a:p>
          <a:p>
            <a:endParaRPr lang="en-US" sz="2800" dirty="0">
              <a:latin typeface="Gotham Book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3528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18"/>
    </mc:Choice>
    <mc:Fallback xmlns="">
      <p:transition spd="slow" advTm="6918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9B960B-2DBD-4208-A4A4-E2B7029B21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5249" y="2238141"/>
            <a:ext cx="5206875" cy="576262"/>
          </a:xfrm>
        </p:spPr>
        <p:txBody>
          <a:bodyPr/>
          <a:lstStyle/>
          <a:p>
            <a:r>
              <a:rPr lang="en-US" sz="4800" dirty="0">
                <a:latin typeface="Gotham Book" pitchFamily="50" charset="0"/>
              </a:rPr>
              <a:t>The Process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2C4583-AB7C-4ADE-8BBA-380D48E7E6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14463" y="2814403"/>
            <a:ext cx="10072687" cy="3196652"/>
          </a:xfrm>
        </p:spPr>
        <p:txBody>
          <a:bodyPr>
            <a:noAutofit/>
          </a:bodyPr>
          <a:lstStyle/>
          <a:p>
            <a:r>
              <a:rPr lang="en-US" sz="4000" dirty="0">
                <a:latin typeface="Gotham Book" pitchFamily="50" charset="0"/>
              </a:rPr>
              <a:t>STEP 2 (June 2018)</a:t>
            </a:r>
          </a:p>
          <a:p>
            <a:pPr lvl="1"/>
            <a:r>
              <a:rPr lang="en-US" sz="4000" dirty="0">
                <a:latin typeface="Gotham Book" pitchFamily="50" charset="0"/>
              </a:rPr>
              <a:t>New MVV approved.  Case for new governance model presented and approved in principle.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919FEB-0DBA-4B82-BABD-466C1D18B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36" y="708197"/>
            <a:ext cx="6847367" cy="706964"/>
          </a:xfrm>
        </p:spPr>
        <p:txBody>
          <a:bodyPr/>
          <a:lstStyle/>
          <a:p>
            <a:r>
              <a:rPr lang="en-US" sz="4800" dirty="0">
                <a:latin typeface="Gotham Book" pitchFamily="50" charset="0"/>
              </a:rPr>
              <a:t>COMMITTING TO CHANGE</a:t>
            </a:r>
          </a:p>
        </p:txBody>
      </p:sp>
    </p:spTree>
    <p:extLst>
      <p:ext uri="{BB962C8B-B14F-4D97-AF65-F5344CB8AC3E}">
        <p14:creationId xmlns:p14="http://schemas.microsoft.com/office/powerpoint/2010/main" val="940938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43"/>
    </mc:Choice>
    <mc:Fallback>
      <p:transition spd="slow" advTm="2343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19FEB-0DBA-4B82-BABD-466C1D18B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2064" y="643419"/>
            <a:ext cx="5200650" cy="1063944"/>
          </a:xfrm>
        </p:spPr>
        <p:txBody>
          <a:bodyPr/>
          <a:lstStyle/>
          <a:p>
            <a:r>
              <a:rPr lang="en-US" sz="4800" b="1" dirty="0">
                <a:latin typeface="Gotham Book" pitchFamily="50" charset="0"/>
              </a:rPr>
              <a:t>NEW GOVERNANCE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5B02D2-5C42-4739-BF2A-2CBA8D5218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7774" y="1903813"/>
            <a:ext cx="3845614" cy="914348"/>
          </a:xfrm>
        </p:spPr>
        <p:txBody>
          <a:bodyPr/>
          <a:lstStyle/>
          <a:p>
            <a:r>
              <a:rPr lang="en-US" sz="4800" b="1" dirty="0">
                <a:latin typeface="Gotham Book" pitchFamily="50" charset="0"/>
              </a:rPr>
              <a:t>New Board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A8FBBC-41A3-4C75-89D6-B29E2D64EB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738488" y="2622053"/>
            <a:ext cx="10055737" cy="3596051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424143"/>
                </a:solidFill>
                <a:latin typeface="Gotham Book" pitchFamily="50" charset="0"/>
              </a:rPr>
              <a:t>15 to 25 Directors</a:t>
            </a:r>
          </a:p>
          <a:p>
            <a:r>
              <a:rPr lang="en-US" sz="3200" dirty="0">
                <a:solidFill>
                  <a:srgbClr val="424143"/>
                </a:solidFill>
                <a:latin typeface="Gotham Book" pitchFamily="50" charset="0"/>
              </a:rPr>
              <a:t>All are elected as individuals, not representatives</a:t>
            </a:r>
          </a:p>
          <a:p>
            <a:r>
              <a:rPr lang="en-US" sz="3200" dirty="0">
                <a:solidFill>
                  <a:srgbClr val="424143"/>
                </a:solidFill>
                <a:latin typeface="Gotham Book" pitchFamily="50" charset="0"/>
              </a:rPr>
              <a:t>Majority will be affiliated with Core Member Theaters</a:t>
            </a:r>
          </a:p>
          <a:p>
            <a:r>
              <a:rPr lang="en-US" sz="3200" dirty="0">
                <a:solidFill>
                  <a:srgbClr val="424143"/>
                </a:solidFill>
                <a:latin typeface="Gotham Book" pitchFamily="50" charset="0"/>
              </a:rPr>
              <a:t>Remainder can be any combination of Affiliated Artists, Ambassadors (philanthropists, industry, patrons) and individuals affiliated with Associate Member Theaters.</a:t>
            </a:r>
          </a:p>
          <a:p>
            <a:r>
              <a:rPr lang="en-US" sz="3200" dirty="0">
                <a:solidFill>
                  <a:srgbClr val="424143"/>
                </a:solidFill>
                <a:latin typeface="Gotham Book" pitchFamily="50" charset="0"/>
              </a:rPr>
              <a:t>Minimum of 30% POC in first year</a:t>
            </a:r>
          </a:p>
        </p:txBody>
      </p:sp>
    </p:spTree>
    <p:extLst>
      <p:ext uri="{BB962C8B-B14F-4D97-AF65-F5344CB8AC3E}">
        <p14:creationId xmlns:p14="http://schemas.microsoft.com/office/powerpoint/2010/main" val="4278229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00"/>
    </mc:Choice>
    <mc:Fallback xmlns="">
      <p:transition spd="slow" advTm="38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9B960B-2DBD-4208-A4A4-E2B7029B21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5249" y="2238141"/>
            <a:ext cx="5206875" cy="576262"/>
          </a:xfrm>
        </p:spPr>
        <p:txBody>
          <a:bodyPr/>
          <a:lstStyle/>
          <a:p>
            <a:r>
              <a:rPr lang="en-US" sz="4800" dirty="0">
                <a:latin typeface="Gotham Book" pitchFamily="50" charset="0"/>
              </a:rPr>
              <a:t>The Process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2C4583-AB7C-4ADE-8BBA-380D48E7E6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14463" y="2814403"/>
            <a:ext cx="10072687" cy="319665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800" dirty="0">
              <a:latin typeface="Gotham Book" pitchFamily="50" charset="0"/>
            </a:endParaRPr>
          </a:p>
          <a:p>
            <a:endParaRPr lang="en-US" sz="3600" dirty="0">
              <a:latin typeface="Gotham Book" pitchFamily="50" charset="0"/>
            </a:endParaRPr>
          </a:p>
          <a:p>
            <a:r>
              <a:rPr lang="en-US" sz="3600" dirty="0">
                <a:latin typeface="Gotham Book" pitchFamily="50" charset="0"/>
              </a:rPr>
              <a:t>STEP THREE (December 2018)</a:t>
            </a:r>
          </a:p>
          <a:p>
            <a:pPr lvl="1"/>
            <a:r>
              <a:rPr lang="en-US" sz="3600" dirty="0">
                <a:latin typeface="Gotham Book" pitchFamily="50" charset="0"/>
              </a:rPr>
              <a:t>New governance structure, Board transition plan, and full strategic plan presented and approved .     </a:t>
            </a:r>
          </a:p>
          <a:p>
            <a:endParaRPr lang="en-US" sz="2800" dirty="0">
              <a:latin typeface="Gotham Book" pitchFamily="50" charset="0"/>
            </a:endParaRPr>
          </a:p>
          <a:p>
            <a:endParaRPr lang="en-US" sz="2800" dirty="0">
              <a:latin typeface="Gotham Book" pitchFamily="50" charset="0"/>
            </a:endParaRPr>
          </a:p>
          <a:p>
            <a:endParaRPr lang="en-US" sz="2800" dirty="0">
              <a:latin typeface="Gotham Book" pitchFamily="50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919FEB-0DBA-4B82-BABD-466C1D18B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36" y="708197"/>
            <a:ext cx="6847367" cy="706964"/>
          </a:xfrm>
        </p:spPr>
        <p:txBody>
          <a:bodyPr/>
          <a:lstStyle/>
          <a:p>
            <a:r>
              <a:rPr lang="en-US" sz="4800" dirty="0">
                <a:latin typeface="Gotham Book" pitchFamily="50" charset="0"/>
              </a:rPr>
              <a:t>COMMITTING TO CHANGE</a:t>
            </a:r>
          </a:p>
        </p:txBody>
      </p:sp>
    </p:spTree>
    <p:extLst>
      <p:ext uri="{BB962C8B-B14F-4D97-AF65-F5344CB8AC3E}">
        <p14:creationId xmlns:p14="http://schemas.microsoft.com/office/powerpoint/2010/main" val="3680675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43"/>
    </mc:Choice>
    <mc:Fallback>
      <p:transition spd="slow" advTm="2343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AD316-651F-4CAA-BBE0-77DE95AAE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5491" y="881488"/>
            <a:ext cx="3536597" cy="706964"/>
          </a:xfrm>
        </p:spPr>
        <p:txBody>
          <a:bodyPr/>
          <a:lstStyle/>
          <a:p>
            <a:r>
              <a:rPr lang="en-US" sz="4800" b="1" dirty="0">
                <a:latin typeface="Gotham Book"/>
              </a:rPr>
              <a:t>NEW  GOALS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E5C53F-63F4-40DE-91DF-04A0C505D6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453" y="2842277"/>
            <a:ext cx="5573981" cy="576262"/>
          </a:xfrm>
        </p:spPr>
        <p:txBody>
          <a:bodyPr/>
          <a:lstStyle/>
          <a:p>
            <a:r>
              <a:rPr lang="en-US" sz="3600" b="1" dirty="0">
                <a:latin typeface="Gotham Book"/>
              </a:rPr>
              <a:t>Where we are now: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A5ACA4-A67F-4401-A10B-5590B5F8B8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5648" y="3644071"/>
            <a:ext cx="5247613" cy="2840038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424143"/>
                </a:solidFill>
                <a:latin typeface="Gotham Book"/>
              </a:rPr>
              <a:t>Examining all programs from RFPs to awards through an EDI lens</a:t>
            </a:r>
          </a:p>
          <a:p>
            <a:r>
              <a:rPr lang="en-US" sz="2400" dirty="0">
                <a:solidFill>
                  <a:srgbClr val="424143"/>
                </a:solidFill>
                <a:latin typeface="Gotham Book"/>
              </a:rPr>
              <a:t>6% of our Core Members identify 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rgbClr val="424143"/>
                </a:solidFill>
                <a:latin typeface="Gotham Book"/>
              </a:rPr>
              <a:t>     as Theaters of Color</a:t>
            </a:r>
          </a:p>
          <a:p>
            <a:r>
              <a:rPr lang="en-US" sz="2400" dirty="0">
                <a:solidFill>
                  <a:srgbClr val="424143"/>
                </a:solidFill>
                <a:latin typeface="Gotham Book"/>
              </a:rPr>
              <a:t>25% of programmatic decision makers are people of color</a:t>
            </a:r>
          </a:p>
          <a:p>
            <a:endParaRPr lang="en-US" sz="2400" dirty="0">
              <a:latin typeface="Gotham Book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9E30DCE-65D1-48CB-B310-234FC58C66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09434" y="2842277"/>
            <a:ext cx="5458238" cy="576262"/>
          </a:xfrm>
        </p:spPr>
        <p:txBody>
          <a:bodyPr/>
          <a:lstStyle/>
          <a:p>
            <a:r>
              <a:rPr lang="en-US" sz="3600" b="1" dirty="0">
                <a:latin typeface="Gotham Book"/>
              </a:rPr>
              <a:t>Where we will be by 2025: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B70D2A0-290B-4F15-969D-5586A8F5A1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6000" y="3136473"/>
            <a:ext cx="5573981" cy="2840039"/>
          </a:xfrm>
        </p:spPr>
        <p:txBody>
          <a:bodyPr>
            <a:noAutofit/>
          </a:bodyPr>
          <a:lstStyle/>
          <a:p>
            <a:endParaRPr lang="en-US" sz="2400" dirty="0">
              <a:latin typeface="Gotham Book"/>
            </a:endParaRPr>
          </a:p>
          <a:p>
            <a:r>
              <a:rPr lang="en-US" sz="2400" dirty="0">
                <a:solidFill>
                  <a:srgbClr val="424143"/>
                </a:solidFill>
                <a:latin typeface="Gotham Book"/>
              </a:rPr>
              <a:t>All programs will have goals regarding EDI at every step </a:t>
            </a:r>
          </a:p>
          <a:p>
            <a:r>
              <a:rPr lang="en-US" sz="2400" dirty="0">
                <a:solidFill>
                  <a:srgbClr val="424143"/>
                </a:solidFill>
                <a:latin typeface="Gotham Book"/>
              </a:rPr>
              <a:t>Recruitment will result in 30% of  Core Members identifying as TOCs</a:t>
            </a:r>
          </a:p>
          <a:p>
            <a:r>
              <a:rPr lang="en-US" sz="2400" dirty="0">
                <a:solidFill>
                  <a:srgbClr val="424143"/>
                </a:solidFill>
                <a:latin typeface="Gotham Book"/>
              </a:rPr>
              <a:t>50% adjudicators/programmatic decision-makers POC</a:t>
            </a:r>
          </a:p>
          <a:p>
            <a:pPr marL="0" indent="0">
              <a:buNone/>
            </a:pPr>
            <a:endParaRPr lang="en-US" sz="2400" dirty="0">
              <a:latin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1580232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82"/>
    </mc:Choice>
    <mc:Fallback xmlns="">
      <p:transition spd="slow" advTm="11182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9B960B-2DBD-4208-A4A4-E2B7029B21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5249" y="2238141"/>
            <a:ext cx="5206875" cy="576262"/>
          </a:xfrm>
        </p:spPr>
        <p:txBody>
          <a:bodyPr/>
          <a:lstStyle/>
          <a:p>
            <a:r>
              <a:rPr lang="en-US" sz="4800" dirty="0">
                <a:latin typeface="Gotham Book" pitchFamily="50" charset="0"/>
              </a:rPr>
              <a:t>The Process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2C4583-AB7C-4ADE-8BBA-380D48E7E6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14463" y="2814403"/>
            <a:ext cx="10072687" cy="319665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800" dirty="0">
              <a:latin typeface="Gotham Book" pitchFamily="50" charset="0"/>
            </a:endParaRPr>
          </a:p>
          <a:p>
            <a:r>
              <a:rPr lang="en-US" sz="3600" dirty="0">
                <a:latin typeface="Gotham Book" pitchFamily="50" charset="0"/>
              </a:rPr>
              <a:t>STEP FOUR (June 2019</a:t>
            </a:r>
            <a:r>
              <a:rPr lang="en-US" sz="3600" dirty="0">
                <a:latin typeface="Gotham Book" pitchFamily="50" charset="0"/>
                <a:sym typeface="Wingdings" panose="05000000000000000000" pitchFamily="2" charset="2"/>
              </a:rPr>
              <a:t>)</a:t>
            </a:r>
          </a:p>
          <a:p>
            <a:pPr lvl="1"/>
            <a:r>
              <a:rPr lang="en-US" sz="3400" dirty="0">
                <a:latin typeface="Gotham Book" pitchFamily="50" charset="0"/>
              </a:rPr>
              <a:t>New Board elected and revised bylaws and membership  eligibility, duties, and benefits presented and approved.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919FEB-0DBA-4B82-BABD-466C1D18B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36" y="708197"/>
            <a:ext cx="6847367" cy="706964"/>
          </a:xfrm>
        </p:spPr>
        <p:txBody>
          <a:bodyPr/>
          <a:lstStyle/>
          <a:p>
            <a:r>
              <a:rPr lang="en-US" sz="4800" dirty="0">
                <a:latin typeface="Gotham Book" pitchFamily="50" charset="0"/>
              </a:rPr>
              <a:t>COMMITTING TO CHANGE</a:t>
            </a:r>
          </a:p>
        </p:txBody>
      </p:sp>
    </p:spTree>
    <p:extLst>
      <p:ext uri="{BB962C8B-B14F-4D97-AF65-F5344CB8AC3E}">
        <p14:creationId xmlns:p14="http://schemas.microsoft.com/office/powerpoint/2010/main" val="3466853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43"/>
    </mc:Choice>
    <mc:Fallback>
      <p:transition spd="slow" advTm="2343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9B960B-2DBD-4208-A4A4-E2B7029B21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5249" y="2238141"/>
            <a:ext cx="5206875" cy="576262"/>
          </a:xfrm>
        </p:spPr>
        <p:txBody>
          <a:bodyPr/>
          <a:lstStyle/>
          <a:p>
            <a:r>
              <a:rPr lang="en-US" sz="4800" dirty="0">
                <a:latin typeface="Gotham Book" pitchFamily="50" charset="0"/>
              </a:rPr>
              <a:t>The Process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2C4583-AB7C-4ADE-8BBA-380D48E7E6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78560" y="3429000"/>
            <a:ext cx="11196319" cy="31966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>
                <a:latin typeface="Gotham Book" pitchFamily="50" charset="0"/>
              </a:rPr>
              <a:t>August 2019: New Board begins their terms. Revised bylaws take effect. New Membership eligibility requirements go into effect.  If passed new Membership requirements for Cores and Associates begin.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919FEB-0DBA-4B82-BABD-466C1D18B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36" y="708197"/>
            <a:ext cx="6847367" cy="706964"/>
          </a:xfrm>
        </p:spPr>
        <p:txBody>
          <a:bodyPr/>
          <a:lstStyle/>
          <a:p>
            <a:r>
              <a:rPr lang="en-US" sz="4800" dirty="0">
                <a:latin typeface="Gotham Book" pitchFamily="50" charset="0"/>
              </a:rPr>
              <a:t>COMMITTING TO CHANGE</a:t>
            </a:r>
          </a:p>
        </p:txBody>
      </p:sp>
    </p:spTree>
    <p:extLst>
      <p:ext uri="{BB962C8B-B14F-4D97-AF65-F5344CB8AC3E}">
        <p14:creationId xmlns:p14="http://schemas.microsoft.com/office/powerpoint/2010/main" val="1012648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43"/>
    </mc:Choice>
    <mc:Fallback>
      <p:transition spd="slow" advTm="2343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50809B-8144-435D-80F8-F3D82683D56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0740052">
            <a:off x="980725" y="1335004"/>
            <a:ext cx="3091093" cy="3200493"/>
          </a:xfrm>
          <a:prstGeom prst="rect">
            <a:avLst/>
          </a:prstGeom>
        </p:spPr>
      </p:pic>
      <p:sp>
        <p:nvSpPr>
          <p:cNvPr id="6" name="Subtitle 5">
            <a:extLst>
              <a:ext uri="{FF2B5EF4-FFF2-40B4-BE49-F238E27FC236}">
                <a16:creationId xmlns:a16="http://schemas.microsoft.com/office/drawing/2014/main" id="{D686FEB3-E032-4E68-8985-8A5707921F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4714" y="1430068"/>
            <a:ext cx="9448195" cy="559646"/>
          </a:xfrm>
        </p:spPr>
        <p:txBody>
          <a:bodyPr>
            <a:noAutofit/>
          </a:bodyPr>
          <a:lstStyle/>
          <a:p>
            <a:pPr algn="r"/>
            <a:r>
              <a:rPr lang="en-US" sz="8800" b="1" dirty="0">
                <a:solidFill>
                  <a:srgbClr val="E74BA0"/>
                </a:solidFill>
                <a:latin typeface="Gotham Book"/>
              </a:rPr>
              <a:t>JOIN US! </a:t>
            </a:r>
          </a:p>
          <a:p>
            <a:pPr algn="r">
              <a:lnSpc>
                <a:spcPct val="150000"/>
              </a:lnSpc>
            </a:pPr>
            <a:r>
              <a:rPr lang="en-US" sz="4800" b="1" dirty="0">
                <a:solidFill>
                  <a:schemeClr val="bg1"/>
                </a:solidFill>
              </a:rPr>
              <a:t>Commit to A robust, </a:t>
            </a:r>
          </a:p>
          <a:p>
            <a:pPr algn="r">
              <a:lnSpc>
                <a:spcPct val="150000"/>
              </a:lnSpc>
            </a:pPr>
            <a:r>
              <a:rPr lang="en-US" sz="4800" b="1" dirty="0">
                <a:solidFill>
                  <a:schemeClr val="bg1"/>
                </a:solidFill>
              </a:rPr>
              <a:t>equitable, and inclusive governance model</a:t>
            </a:r>
          </a:p>
        </p:txBody>
      </p:sp>
    </p:spTree>
    <p:extLst>
      <p:ext uri="{BB962C8B-B14F-4D97-AF65-F5344CB8AC3E}">
        <p14:creationId xmlns:p14="http://schemas.microsoft.com/office/powerpoint/2010/main" val="1627953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67"/>
    </mc:Choice>
    <mc:Fallback xmlns="">
      <p:transition spd="slow" advTm="3667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0D5CE15-CE16-469F-8610-54A5AF2659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29562" y="5212086"/>
            <a:ext cx="3596129" cy="777232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rgbClr val="E74BA0"/>
                </a:solidFill>
                <a:latin typeface="Gotham Book" pitchFamily="50" charset="0"/>
              </a:rPr>
              <a:t>NNPN.ORG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C4C639-B568-4C71-8B9A-AFC3A15CF0C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4151" y="1637020"/>
            <a:ext cx="3828195" cy="396368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448325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8800"/>
    </mc:Choice>
    <mc:Fallback xmlns="">
      <p:transition spd="slow" advTm="880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Ion Boardroom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0</TotalTime>
  <Words>688</Words>
  <Application>Microsoft Office PowerPoint</Application>
  <PresentationFormat>Widescreen</PresentationFormat>
  <Paragraphs>120</Paragraphs>
  <Slides>21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Century Gothic</vt:lpstr>
      <vt:lpstr>Gotham Book</vt:lpstr>
      <vt:lpstr>Wingdings 3</vt:lpstr>
      <vt:lpstr>Ion Boardroom</vt:lpstr>
      <vt:lpstr>Ion Boardroom</vt:lpstr>
      <vt:lpstr>Creating Change by Making Changes</vt:lpstr>
      <vt:lpstr>PowerPoint Presentation</vt:lpstr>
      <vt:lpstr>GAME CHANGERS</vt:lpstr>
      <vt:lpstr>PowerPoint Presentation</vt:lpstr>
      <vt:lpstr>PowerPoint Presentation</vt:lpstr>
      <vt:lpstr>TAKING IT FROM THE TOP</vt:lpstr>
      <vt:lpstr>WHAT WE FOUND</vt:lpstr>
      <vt:lpstr>PowerPoint Presentation</vt:lpstr>
      <vt:lpstr>TAKING IT FROM THE TOP</vt:lpstr>
      <vt:lpstr>MAKING CHANGES</vt:lpstr>
      <vt:lpstr> MISSION REVISED</vt:lpstr>
      <vt:lpstr>VISION CREATED</vt:lpstr>
      <vt:lpstr>NNPN BELIEVES</vt:lpstr>
      <vt:lpstr>COMMITTING TO CHANGE</vt:lpstr>
      <vt:lpstr>NEW GOVERNANCE</vt:lpstr>
      <vt:lpstr>COMMITTING TO CHANGE</vt:lpstr>
      <vt:lpstr>NEW  GOALS</vt:lpstr>
      <vt:lpstr>COMMITTING TO CHANGE</vt:lpstr>
      <vt:lpstr>COMMITTING TO CHANGE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Change to Commit,   Commit to Change</dc:title>
  <dc:creator/>
  <cp:lastModifiedBy/>
  <cp:revision>1</cp:revision>
  <dcterms:created xsi:type="dcterms:W3CDTF">2019-03-27T00:08:51Z</dcterms:created>
  <dcterms:modified xsi:type="dcterms:W3CDTF">2019-05-01T04:23:58Z</dcterms:modified>
</cp:coreProperties>
</file>