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3" r:id="rId8"/>
    <p:sldId id="262" r:id="rId9"/>
    <p:sldId id="265" r:id="rId10"/>
    <p:sldId id="266" r:id="rId11"/>
    <p:sldId id="267" r:id="rId12"/>
    <p:sldId id="268" r:id="rId13"/>
    <p:sldId id="296" r:id="rId14"/>
    <p:sldId id="269" r:id="rId15"/>
    <p:sldId id="261" r:id="rId16"/>
    <p:sldId id="270" r:id="rId17"/>
    <p:sldId id="272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79" r:id="rId27"/>
    <p:sldId id="287" r:id="rId28"/>
    <p:sldId id="288" r:id="rId29"/>
    <p:sldId id="289" r:id="rId30"/>
    <p:sldId id="290" r:id="rId31"/>
    <p:sldId id="291" r:id="rId32"/>
    <p:sldId id="295" r:id="rId33"/>
    <p:sldId id="292" r:id="rId34"/>
    <p:sldId id="293" r:id="rId35"/>
    <p:sldId id="297" r:id="rId36"/>
    <p:sldId id="298" r:id="rId37"/>
    <p:sldId id="299" r:id="rId38"/>
    <p:sldId id="300" r:id="rId39"/>
    <p:sldId id="294" r:id="rId40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262A-DE7F-4EF4-A658-EF9FFC2A5F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all do </a:t>
            </a:r>
            <a:br>
              <a:rPr lang="en-US" dirty="0"/>
            </a:br>
            <a:r>
              <a:rPr lang="en-US" dirty="0"/>
              <a:t>better when </a:t>
            </a:r>
            <a:br>
              <a:rPr lang="en-US" dirty="0"/>
            </a:br>
            <a:r>
              <a:rPr lang="en-US" dirty="0"/>
              <a:t>we all do better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9F1846-6452-4F02-BEAB-AF61561424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Hannah Holman  &amp;   Joanna Schnedler</a:t>
            </a:r>
          </a:p>
          <a:p>
            <a:r>
              <a:rPr lang="en-US" dirty="0"/>
              <a:t>Minnesota Theater Alliance</a:t>
            </a:r>
          </a:p>
        </p:txBody>
      </p:sp>
    </p:spTree>
    <p:extLst>
      <p:ext uri="{BB962C8B-B14F-4D97-AF65-F5344CB8AC3E}">
        <p14:creationId xmlns:p14="http://schemas.microsoft.com/office/powerpoint/2010/main" val="173869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BB14454-D00C-4958-BB39-F5F9F3ACD4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A657A7-C4E5-425B-98FA-BB817FF7BF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8029" y="1847088"/>
            <a:ext cx="352036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8598E75-194A-4EF8-934B-E00A78C10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030" y="804520"/>
            <a:ext cx="352036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Hannah Holman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084370-0E70-4003-9787-3490FCC20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7C66D2-22E8-4E8F-829B-050BFA7C86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7" y="482171"/>
            <a:ext cx="6104331" cy="5149101"/>
            <a:chOff x="7463259" y="583365"/>
            <a:chExt cx="6104330" cy="518192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0B78D6F-1F61-4DBB-8F5A-934BB850DD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610433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3EA261D-1F8C-4BE5-8586-3C1CC5CE80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5471354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Placeholder 9" descr="A person sitting on a table&#10;&#10;Description automatically generated">
            <a:extLst>
              <a:ext uri="{FF2B5EF4-FFF2-40B4-BE49-F238E27FC236}">
                <a16:creationId xmlns:a16="http://schemas.microsoft.com/office/drawing/2014/main" id="{1ADE645B-4F13-49D4-A181-7FA2B825FB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r="1" b="19875"/>
          <a:stretch/>
        </p:blipFill>
        <p:spPr>
          <a:xfrm>
            <a:off x="1271223" y="1116345"/>
            <a:ext cx="4825148" cy="386617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7C68D-1673-460E-AE53-31CB08426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18029" y="2015732"/>
            <a:ext cx="4629414" cy="396099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Program Manager, Minnesota Theater Alliance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Producing Artistic Director, Umbrella Collective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Board Member &amp; Collaborator, Department of Public Transformation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Project Manager, Springboard for the Arts’ Rural Arts &amp; Culture Summit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Previous: Associate Managing Director, The Loft Literary Center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BA in Theater &amp; Music, Concordia College — Moorhead, MN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Hobbies: singing, visual arts, playing with puppies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635D2BC-4EDA-4A3E-83BF-035608099B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C86EB9-7FA9-42F7-B348-A7FD17436A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48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2110A6F-D108-42FE-B8D3-92AFF5D6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Joanna </a:t>
            </a:r>
            <a:r>
              <a:rPr lang="en-US"/>
              <a:t>schnedler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51350-E89E-4D99-BFB8-98D7884A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1580" y="2015732"/>
            <a:ext cx="5183998" cy="345061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Executive Director, Minnesota Theater Alliance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Mom of two kids who like theater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Previous: General Manager, The Fitzgerald Theater, Performance Manager, Theatre de la </a:t>
            </a:r>
            <a:r>
              <a:rPr lang="en-US" dirty="0" err="1"/>
              <a:t>Jeune</a:t>
            </a:r>
            <a:r>
              <a:rPr lang="en-US" dirty="0"/>
              <a:t> Lune, AEA Stage Manager, Development for social services and social enterprise, many other misc. theater roles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BA in Music &amp; Theater Arts, Simpson College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MANM &amp; MBA from Hamline University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Hobbies: singing, house remodeling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FBA8D6-CABF-4D41-98DB-F79CA0578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96" r="9784"/>
          <a:stretch/>
        </p:blipFill>
        <p:spPr>
          <a:xfrm>
            <a:off x="6807383" y="805583"/>
            <a:ext cx="3534498" cy="466076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23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8A74956-F1AF-487B-9B9C-9F25F7C4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508" y="361950"/>
            <a:ext cx="7254019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4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0E985BCD-CE82-4128-A416-FB65CDC8A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211" y="150708"/>
            <a:ext cx="5055549" cy="58119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D06FBF-D644-47F6-B91A-0AF75CDD602B}"/>
              </a:ext>
            </a:extLst>
          </p:cNvPr>
          <p:cNvSpPr txBox="1"/>
          <p:nvPr/>
        </p:nvSpPr>
        <p:spPr>
          <a:xfrm>
            <a:off x="295422" y="6217920"/>
            <a:ext cx="7005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http://ampers.org/minnesota-native-news/minnesota-native-news-state-resources-for-tribes/</a:t>
            </a:r>
          </a:p>
        </p:txBody>
      </p:sp>
    </p:spTree>
    <p:extLst>
      <p:ext uri="{BB962C8B-B14F-4D97-AF65-F5344CB8AC3E}">
        <p14:creationId xmlns:p14="http://schemas.microsoft.com/office/powerpoint/2010/main" val="277867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iding skis down a snow covered slope&#10;&#10;Description automatically generated">
            <a:extLst>
              <a:ext uri="{FF2B5EF4-FFF2-40B4-BE49-F238E27FC236}">
                <a16:creationId xmlns:a16="http://schemas.microsoft.com/office/drawing/2014/main" id="{C06DFCB1-C37F-4364-BF8F-098DC6E2F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0" y="330200"/>
            <a:ext cx="3964878" cy="2641600"/>
          </a:xfrm>
          <a:prstGeom prst="rect">
            <a:avLst/>
          </a:prstGeom>
        </p:spPr>
      </p:pic>
      <p:pic>
        <p:nvPicPr>
          <p:cNvPr id="5" name="Picture 4" descr="A picture containing outdoor, tree, snow, sky&#10;&#10;Description automatically generated">
            <a:extLst>
              <a:ext uri="{FF2B5EF4-FFF2-40B4-BE49-F238E27FC236}">
                <a16:creationId xmlns:a16="http://schemas.microsoft.com/office/drawing/2014/main" id="{963CE7B7-D95D-48DA-A795-BF1A6F56D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328" y="330200"/>
            <a:ext cx="7143750" cy="4743450"/>
          </a:xfrm>
          <a:prstGeom prst="rect">
            <a:avLst/>
          </a:prstGeom>
        </p:spPr>
      </p:pic>
      <p:pic>
        <p:nvPicPr>
          <p:cNvPr id="7" name="Picture 6" descr="A picture containing wall, sitting&#10;&#10;Description automatically generated">
            <a:extLst>
              <a:ext uri="{FF2B5EF4-FFF2-40B4-BE49-F238E27FC236}">
                <a16:creationId xmlns:a16="http://schemas.microsoft.com/office/drawing/2014/main" id="{D4ED0C69-9D55-418E-B7ED-8B2726C73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339" y="2495550"/>
            <a:ext cx="44831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07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surrounded by water&#10;&#10;Description automatically generated">
            <a:extLst>
              <a:ext uri="{FF2B5EF4-FFF2-40B4-BE49-F238E27FC236}">
                <a16:creationId xmlns:a16="http://schemas.microsoft.com/office/drawing/2014/main" id="{3CEDF569-1ED6-45C8-87AF-E2C3C7CBA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355092"/>
            <a:ext cx="5852160" cy="2109216"/>
          </a:xfrm>
          <a:prstGeom prst="rect">
            <a:avLst/>
          </a:prstGeom>
        </p:spPr>
      </p:pic>
      <p:pic>
        <p:nvPicPr>
          <p:cNvPr id="5" name="Picture 4" descr="A city street in front of a building&#10;&#10;Description automatically generated">
            <a:extLst>
              <a:ext uri="{FF2B5EF4-FFF2-40B4-BE49-F238E27FC236}">
                <a16:creationId xmlns:a16="http://schemas.microsoft.com/office/drawing/2014/main" id="{698B6D66-AFC1-47D5-B8BE-6B41C1A6E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0"/>
            <a:ext cx="5765800" cy="4324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77F282-5B22-4405-BE77-1D9A60CA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081" y="3490282"/>
            <a:ext cx="4788865" cy="3194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B6CC2B-A341-4260-BE84-BB4152ACB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061" y="2914474"/>
            <a:ext cx="6214160" cy="349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6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BF9ECA3-C20A-443E-81B1-47F15ECB3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547"/>
            <a:ext cx="12192000" cy="3478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FF9771-0D31-4A59-8B7B-2EE07F259FE9}"/>
              </a:ext>
            </a:extLst>
          </p:cNvPr>
          <p:cNvSpPr txBox="1"/>
          <p:nvPr/>
        </p:nvSpPr>
        <p:spPr>
          <a:xfrm>
            <a:off x="2457450" y="4400550"/>
            <a:ext cx="7086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Minnesota Performing 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472 Organizations  /  285 in the Twin Cities Metropolitan Region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Twin Cities is second only to New York City for percentage of the workforce employed in theater companies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EC1D2-6B98-4586-A57F-B5D014FE0FD5}"/>
              </a:ext>
            </a:extLst>
          </p:cNvPr>
          <p:cNvSpPr txBox="1"/>
          <p:nvPr/>
        </p:nvSpPr>
        <p:spPr>
          <a:xfrm>
            <a:off x="98474" y="6296077"/>
            <a:ext cx="1194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County Seat Theater, Cloquet /  </a:t>
            </a:r>
            <a:r>
              <a:rPr lang="en-US" sz="1400" dirty="0" err="1">
                <a:solidFill>
                  <a:schemeClr val="bg1"/>
                </a:solidFill>
              </a:rPr>
              <a:t>Swandive</a:t>
            </a:r>
            <a:r>
              <a:rPr lang="en-US" sz="1400" dirty="0">
                <a:solidFill>
                  <a:schemeClr val="bg1"/>
                </a:solidFill>
              </a:rPr>
              <a:t> Theater, Minneapolis  /  Great River Shakespeare Festival, Winona  /  Theatre Mu, St. Paul  /  Mask and Rose Women’s Theater, Bemidji</a:t>
            </a:r>
          </a:p>
        </p:txBody>
      </p:sp>
    </p:spTree>
    <p:extLst>
      <p:ext uri="{BB962C8B-B14F-4D97-AF65-F5344CB8AC3E}">
        <p14:creationId xmlns:p14="http://schemas.microsoft.com/office/powerpoint/2010/main" val="2832819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person&#10;&#10;Description automatically generated">
            <a:extLst>
              <a:ext uri="{FF2B5EF4-FFF2-40B4-BE49-F238E27FC236}">
                <a16:creationId xmlns:a16="http://schemas.microsoft.com/office/drawing/2014/main" id="{30496EB8-8082-464D-A371-A25050BCDF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38"/>
          <a:stretch/>
        </p:blipFill>
        <p:spPr>
          <a:xfrm>
            <a:off x="6887045" y="10"/>
            <a:ext cx="4661488" cy="3104198"/>
          </a:xfrm>
          <a:prstGeom prst="rect">
            <a:avLst/>
          </a:prstGeom>
        </p:spPr>
      </p:pic>
      <p:pic>
        <p:nvPicPr>
          <p:cNvPr id="9" name="Picture 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255B8EF-E37B-470F-962A-B126BA8D3A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01" r="-1" b="-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7" name="Picture 6" descr="A large building with a green light&#10;&#10;Description automatically generated">
            <a:extLst>
              <a:ext uri="{FF2B5EF4-FFF2-40B4-BE49-F238E27FC236}">
                <a16:creationId xmlns:a16="http://schemas.microsoft.com/office/drawing/2014/main" id="{B1872289-FBC9-42CD-A12B-3DC6930A46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40" r="3975" b="-2"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49FA6A2-2239-4EF2-9EB3-B1DC295FE1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441B6-9EFF-4433-B924-3FED7E2679B6}"/>
              </a:ext>
            </a:extLst>
          </p:cNvPr>
          <p:cNvSpPr txBox="1"/>
          <p:nvPr/>
        </p:nvSpPr>
        <p:spPr>
          <a:xfrm>
            <a:off x="154745" y="6396232"/>
            <a:ext cx="5103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Guthrie Theatre /  Theatre de la </a:t>
            </a:r>
            <a:r>
              <a:rPr lang="en-US" sz="1400" dirty="0" err="1">
                <a:solidFill>
                  <a:schemeClr val="bg1"/>
                </a:solidFill>
              </a:rPr>
              <a:t>Jeune</a:t>
            </a:r>
            <a:r>
              <a:rPr lang="en-US" sz="1400" dirty="0">
                <a:solidFill>
                  <a:schemeClr val="bg1"/>
                </a:solidFill>
              </a:rPr>
              <a:t> Lune  /   Penumbra Theater</a:t>
            </a:r>
          </a:p>
        </p:txBody>
      </p:sp>
    </p:spTree>
    <p:extLst>
      <p:ext uri="{BB962C8B-B14F-4D97-AF65-F5344CB8AC3E}">
        <p14:creationId xmlns:p14="http://schemas.microsoft.com/office/powerpoint/2010/main" val="97746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fireplace&#10;&#10;Description automatically generated">
            <a:extLst>
              <a:ext uri="{FF2B5EF4-FFF2-40B4-BE49-F238E27FC236}">
                <a16:creationId xmlns:a16="http://schemas.microsoft.com/office/drawing/2014/main" id="{10698739-25FA-446F-82A6-E68DA27A1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4" r="21232" b="1"/>
          <a:stretch/>
        </p:blipFill>
        <p:spPr>
          <a:xfrm>
            <a:off x="585721" y="643468"/>
            <a:ext cx="5159675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large red chair in a room&#10;&#10;Description automatically generated">
            <a:extLst>
              <a:ext uri="{FF2B5EF4-FFF2-40B4-BE49-F238E27FC236}">
                <a16:creationId xmlns:a16="http://schemas.microsoft.com/office/drawing/2014/main" id="{E527016F-ED5B-4BE0-A206-F11C0ADC52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08" r="12454" b="-2"/>
          <a:stretch/>
        </p:blipFill>
        <p:spPr>
          <a:xfrm>
            <a:off x="6388852" y="643468"/>
            <a:ext cx="5159676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281BBF-6680-463E-BC7E-4316534BEC31}"/>
              </a:ext>
            </a:extLst>
          </p:cNvPr>
          <p:cNvSpPr txBox="1"/>
          <p:nvPr/>
        </p:nvSpPr>
        <p:spPr>
          <a:xfrm>
            <a:off x="211015" y="6400800"/>
            <a:ext cx="7287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Lyric Center for the Arts, Virginia  /  </a:t>
            </a:r>
            <a:r>
              <a:rPr lang="en-US" sz="1400" dirty="0" err="1">
                <a:solidFill>
                  <a:schemeClr val="bg1"/>
                </a:solidFill>
              </a:rPr>
              <a:t>NorShor</a:t>
            </a:r>
            <a:r>
              <a:rPr lang="en-US" sz="1400" dirty="0">
                <a:solidFill>
                  <a:schemeClr val="bg1"/>
                </a:solidFill>
              </a:rPr>
              <a:t> Theater, Duluth</a:t>
            </a:r>
          </a:p>
        </p:txBody>
      </p:sp>
    </p:spTree>
    <p:extLst>
      <p:ext uri="{BB962C8B-B14F-4D97-AF65-F5344CB8AC3E}">
        <p14:creationId xmlns:p14="http://schemas.microsoft.com/office/powerpoint/2010/main" val="307297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horse in front of a building&#10;&#10;Description automatically generated">
            <a:extLst>
              <a:ext uri="{FF2B5EF4-FFF2-40B4-BE49-F238E27FC236}">
                <a16:creationId xmlns:a16="http://schemas.microsoft.com/office/drawing/2014/main" id="{49A8D657-EF62-494B-8A6E-EFAA2D542C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30" b="-2"/>
          <a:stretch/>
        </p:blipFill>
        <p:spPr>
          <a:xfrm>
            <a:off x="653467" y="643468"/>
            <a:ext cx="6812926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FE2ACC4D-F2C5-47E2-97AC-2A92E0E488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22" r="10437"/>
          <a:stretch/>
        </p:blipFill>
        <p:spPr>
          <a:xfrm>
            <a:off x="7644810" y="643468"/>
            <a:ext cx="3903728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AD8AB2-7805-4199-88A9-F8A6952F68F2}"/>
              </a:ext>
            </a:extLst>
          </p:cNvPr>
          <p:cNvSpPr txBox="1"/>
          <p:nvPr/>
        </p:nvSpPr>
        <p:spPr>
          <a:xfrm>
            <a:off x="253218" y="6414868"/>
            <a:ext cx="8736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Lake Superior Community Theater, Silver Bay  /  Screen Porch Productions, Outing</a:t>
            </a:r>
          </a:p>
        </p:txBody>
      </p:sp>
    </p:spTree>
    <p:extLst>
      <p:ext uri="{BB962C8B-B14F-4D97-AF65-F5344CB8AC3E}">
        <p14:creationId xmlns:p14="http://schemas.microsoft.com/office/powerpoint/2010/main" val="1193383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CF1083C-654E-44CB-ACB8-C01190B3EA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7" r="6048" b="-1"/>
          <a:stretch/>
        </p:blipFill>
        <p:spPr>
          <a:xfrm>
            <a:off x="585721" y="643468"/>
            <a:ext cx="5159675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group of people standing on a stage&#10;&#10;Description automatically generated">
            <a:extLst>
              <a:ext uri="{FF2B5EF4-FFF2-40B4-BE49-F238E27FC236}">
                <a16:creationId xmlns:a16="http://schemas.microsoft.com/office/drawing/2014/main" id="{82844143-4BEE-401F-B4B4-CCC0F1C029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9" r="2505" b="-3"/>
          <a:stretch/>
        </p:blipFill>
        <p:spPr>
          <a:xfrm>
            <a:off x="6388852" y="643468"/>
            <a:ext cx="5159676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81E806-0DF7-4A80-B721-778FB04066A6}"/>
              </a:ext>
            </a:extLst>
          </p:cNvPr>
          <p:cNvSpPr txBox="1"/>
          <p:nvPr/>
        </p:nvSpPr>
        <p:spPr>
          <a:xfrm>
            <a:off x="309489" y="6457071"/>
            <a:ext cx="6079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Brainerd Community Theatre, Brainerd  /  Park Square Theatre, St. Paul</a:t>
            </a:r>
          </a:p>
        </p:txBody>
      </p:sp>
    </p:spTree>
    <p:extLst>
      <p:ext uri="{BB962C8B-B14F-4D97-AF65-F5344CB8AC3E}">
        <p14:creationId xmlns:p14="http://schemas.microsoft.com/office/powerpoint/2010/main" val="3811227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B6F8D4-C11A-45EB-85F6-3C49AE07F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679" y="3357022"/>
            <a:ext cx="4366994" cy="32292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CC1A91-1FBB-45BF-9268-1C92D0EEC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92" y="2110069"/>
            <a:ext cx="6726089" cy="4476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87863-BE80-4E9B-B495-9428F584A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263" y="357809"/>
            <a:ext cx="4848621" cy="27293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1ACAD8-4641-4596-AF07-8D14F1D838BF}"/>
              </a:ext>
            </a:extLst>
          </p:cNvPr>
          <p:cNvSpPr txBox="1"/>
          <p:nvPr/>
        </p:nvSpPr>
        <p:spPr>
          <a:xfrm>
            <a:off x="251792" y="6586255"/>
            <a:ext cx="6726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PlaceBase</a:t>
            </a:r>
            <a:r>
              <a:rPr lang="en-US" sz="1400" dirty="0">
                <a:solidFill>
                  <a:schemeClr val="bg1"/>
                </a:solidFill>
              </a:rPr>
              <a:t> Productions, Granite Falls  /  Renegade Theater, Duluth  /  Minnesota Fringe</a:t>
            </a:r>
          </a:p>
        </p:txBody>
      </p:sp>
    </p:spTree>
    <p:extLst>
      <p:ext uri="{BB962C8B-B14F-4D97-AF65-F5344CB8AC3E}">
        <p14:creationId xmlns:p14="http://schemas.microsoft.com/office/powerpoint/2010/main" val="1064601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DBA6-6CE8-4511-B135-F5F83C66B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Legacy amendment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35E83-EE98-4905-BB3A-345D229CE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“…protect drinking water sources; to protect, enhance, and restore wetlands, prairies, forests, and fish, game, and wildlife habitat; </a:t>
            </a:r>
            <a:r>
              <a:rPr lang="en-US" b="1" dirty="0"/>
              <a:t>to preserve arts and cultural heritage</a:t>
            </a:r>
            <a:r>
              <a:rPr lang="en-US" dirty="0"/>
              <a:t>; to support parks and trails; and to protect, enhance, and restore lakes, rivers, streams, and groundwater.”</a:t>
            </a:r>
          </a:p>
          <a:p>
            <a:r>
              <a:rPr lang="en-US" dirty="0"/>
              <a:t>19.75% of sales tax goes to the arts and cultural heritage fund</a:t>
            </a:r>
          </a:p>
          <a:p>
            <a:r>
              <a:rPr lang="en-US" dirty="0"/>
              <a:t>1.25 billion dollars over the 25 years of the tax. (We are 10 years in!)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23742C0-356D-4C81-8E0F-7CFB4ED03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112" y="3841989"/>
            <a:ext cx="16668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64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bject&#10;&#10;Description automatically generated">
            <a:extLst>
              <a:ext uri="{FF2B5EF4-FFF2-40B4-BE49-F238E27FC236}">
                <a16:creationId xmlns:a16="http://schemas.microsoft.com/office/drawing/2014/main" id="{5D1E602E-C60A-4C3A-B558-5FCA0E465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910" y="457200"/>
            <a:ext cx="525018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39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nap_ExploreMN_Pangea.mp4">
            <a:hlinkClick r:id="" action="ppaction://media"/>
            <a:extLst>
              <a:ext uri="{FF2B5EF4-FFF2-40B4-BE49-F238E27FC236}">
                <a16:creationId xmlns:a16="http://schemas.microsoft.com/office/drawing/2014/main" id="{76188783-BAE1-4E60-89DE-76E120FF8ED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5812" y="614691"/>
            <a:ext cx="10620375" cy="5974133"/>
          </a:xfrm>
        </p:spPr>
      </p:pic>
    </p:spTree>
    <p:extLst>
      <p:ext uri="{BB962C8B-B14F-4D97-AF65-F5344CB8AC3E}">
        <p14:creationId xmlns:p14="http://schemas.microsoft.com/office/powerpoint/2010/main" val="286723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5B2A90-FC20-4E6F-9E5C-A2CCCFB81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9" y="214313"/>
            <a:ext cx="11303001" cy="635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577A9A-2D5F-4131-B297-0C6010F3F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008" y="2634996"/>
            <a:ext cx="1223984" cy="12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02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9A0DE-D249-48B2-A464-AA27407F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/>
              <a:t>Paul Wellstone </a:t>
            </a:r>
            <a:br>
              <a:rPr lang="en-US" sz="3600" dirty="0"/>
            </a:br>
            <a:r>
              <a:rPr lang="en-US" sz="3600" dirty="0"/>
              <a:t>1944 -2002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A large room&#10;&#10;Description automatically generated">
            <a:extLst>
              <a:ext uri="{FF2B5EF4-FFF2-40B4-BE49-F238E27FC236}">
                <a16:creationId xmlns:a16="http://schemas.microsoft.com/office/drawing/2014/main" id="{592C5710-A7F4-4D22-9E2B-6C8C0C043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266" r="-2" b="10686"/>
          <a:stretch/>
        </p:blipFill>
        <p:spPr>
          <a:xfrm>
            <a:off x="4544315" y="1069073"/>
            <a:ext cx="6424543" cy="39533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795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777A-7F92-49A1-BB7F-E93FBEDE4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Inspiring our Values</a:t>
            </a:r>
          </a:p>
        </p:txBody>
      </p:sp>
      <p:pic>
        <p:nvPicPr>
          <p:cNvPr id="8" name="Content Placeholder 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C6F1CC67-E582-415A-A961-323FC6A35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0557" y="798513"/>
            <a:ext cx="4659312" cy="465931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F7901-0BEF-4C99-9E39-09DCDD026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All levels and types of performing arts, in all parts of the state, are relevant and valuable.</a:t>
            </a:r>
          </a:p>
        </p:txBody>
      </p:sp>
    </p:spTree>
    <p:extLst>
      <p:ext uri="{BB962C8B-B14F-4D97-AF65-F5344CB8AC3E}">
        <p14:creationId xmlns:p14="http://schemas.microsoft.com/office/powerpoint/2010/main" val="3255749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8AFA4-E4C1-4A4B-8877-6B5B9253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Inspiring our values</a:t>
            </a:r>
          </a:p>
        </p:txBody>
      </p:sp>
      <p:pic>
        <p:nvPicPr>
          <p:cNvPr id="6" name="Content Placeholder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213DB208-437D-4A75-899D-BE7138B6E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7788" y="1096061"/>
            <a:ext cx="6013450" cy="421886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50431-CA5A-4981-B590-C164974FE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Equity is important, in all the ways theaters are working on it.</a:t>
            </a:r>
          </a:p>
        </p:txBody>
      </p:sp>
    </p:spTree>
    <p:extLst>
      <p:ext uri="{BB962C8B-B14F-4D97-AF65-F5344CB8AC3E}">
        <p14:creationId xmlns:p14="http://schemas.microsoft.com/office/powerpoint/2010/main" val="2736401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6093-D978-4430-9C64-1E2BC030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4" y="802413"/>
            <a:ext cx="3273099" cy="2247117"/>
          </a:xfrm>
        </p:spPr>
        <p:txBody>
          <a:bodyPr/>
          <a:lstStyle/>
          <a:p>
            <a:r>
              <a:rPr lang="en-US" dirty="0"/>
              <a:t>Inspiring our values</a:t>
            </a:r>
          </a:p>
        </p:txBody>
      </p:sp>
      <p:pic>
        <p:nvPicPr>
          <p:cNvPr id="6" name="Content Placeholder 5" descr="A painting of a colorful background&#10;&#10;Description automatically generated">
            <a:extLst>
              <a:ext uri="{FF2B5EF4-FFF2-40B4-BE49-F238E27FC236}">
                <a16:creationId xmlns:a16="http://schemas.microsoft.com/office/drawing/2014/main" id="{07FC96F7-C65F-4441-A529-853491B32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3100" y="802413"/>
            <a:ext cx="7324352" cy="480615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567A0-60B1-405D-A331-9B1BBB987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9371" y="3244178"/>
            <a:ext cx="3275013" cy="2248181"/>
          </a:xfrm>
        </p:spPr>
        <p:txBody>
          <a:bodyPr>
            <a:normAutofit/>
          </a:bodyPr>
          <a:lstStyle/>
          <a:p>
            <a:r>
              <a:rPr lang="en-US" sz="3200" dirty="0"/>
              <a:t>A culture of holistic safety and wellbeing is vital</a:t>
            </a:r>
          </a:p>
        </p:txBody>
      </p:sp>
    </p:spTree>
    <p:extLst>
      <p:ext uri="{BB962C8B-B14F-4D97-AF65-F5344CB8AC3E}">
        <p14:creationId xmlns:p14="http://schemas.microsoft.com/office/powerpoint/2010/main" val="2334963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AF95C-E6DF-4543-BB4E-A34362DD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Statewide?</a:t>
            </a:r>
          </a:p>
        </p:txBody>
      </p:sp>
      <p:pic>
        <p:nvPicPr>
          <p:cNvPr id="5" name="Content Placeholder 4" descr="A group of people standing in the snow&#10;&#10;Description automatically generated">
            <a:extLst>
              <a:ext uri="{FF2B5EF4-FFF2-40B4-BE49-F238E27FC236}">
                <a16:creationId xmlns:a16="http://schemas.microsoft.com/office/drawing/2014/main" id="{49D4AADA-2309-4F5B-AECF-383CA2BEF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9943" y="2035175"/>
            <a:ext cx="7166546" cy="4636560"/>
          </a:xfrm>
        </p:spPr>
      </p:pic>
    </p:spTree>
    <p:extLst>
      <p:ext uri="{BB962C8B-B14F-4D97-AF65-F5344CB8AC3E}">
        <p14:creationId xmlns:p14="http://schemas.microsoft.com/office/powerpoint/2010/main" val="1500301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C4DD-5A77-4613-AD3B-E8B75A94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Connect the performing arts</a:t>
            </a:r>
            <a:br>
              <a:rPr lang="en-US" dirty="0"/>
            </a:br>
            <a:r>
              <a:rPr lang="en-US" sz="2400" dirty="0"/>
              <a:t>when we connect, everyone benefits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F0F7AAA4-0A73-4BB5-8845-A0409B3B5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50" y="1993200"/>
            <a:ext cx="7048499" cy="4690455"/>
          </a:xfrm>
        </p:spPr>
      </p:pic>
    </p:spTree>
    <p:extLst>
      <p:ext uri="{BB962C8B-B14F-4D97-AF65-F5344CB8AC3E}">
        <p14:creationId xmlns:p14="http://schemas.microsoft.com/office/powerpoint/2010/main" val="3224622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6A81F-EC1D-4BF2-A8BC-AFBF8E8F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Performing arts have great impact in Greater Minnesota:  Red Wing example</a:t>
            </a:r>
          </a:p>
        </p:txBody>
      </p:sp>
      <p:pic>
        <p:nvPicPr>
          <p:cNvPr id="4" name="Snap_ExploreMN_SodHouse.mp4">
            <a:hlinkClick r:id="" action="ppaction://media"/>
            <a:extLst>
              <a:ext uri="{FF2B5EF4-FFF2-40B4-BE49-F238E27FC236}">
                <a16:creationId xmlns:a16="http://schemas.microsoft.com/office/drawing/2014/main" id="{B736F673-B0E8-43E2-AAB7-BDAF27E2FAE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1037" y="2016125"/>
            <a:ext cx="8289925" cy="4663218"/>
          </a:xfrm>
        </p:spPr>
      </p:pic>
    </p:spTree>
    <p:extLst>
      <p:ext uri="{BB962C8B-B14F-4D97-AF65-F5344CB8AC3E}">
        <p14:creationId xmlns:p14="http://schemas.microsoft.com/office/powerpoint/2010/main" val="176149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0DC1A-0C19-42E4-ACDD-4CDB30A20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177" y="643467"/>
            <a:ext cx="6497645" cy="48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25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8664C-D5BE-465D-B7F2-224AAA1E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531" y="789070"/>
            <a:ext cx="8670879" cy="2247117"/>
          </a:xfrm>
        </p:spPr>
        <p:txBody>
          <a:bodyPr>
            <a:normAutofit/>
          </a:bodyPr>
          <a:lstStyle/>
          <a:p>
            <a:r>
              <a:rPr lang="en-US" sz="3200" dirty="0"/>
              <a:t>Performing Arts Human Resources Toolkit Series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809700-BCFA-4BED-9269-7D519D78F5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671" y="789070"/>
            <a:ext cx="3273100" cy="86290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8EF4D-0157-4924-A2CA-9DBDB0E51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9013779" cy="2248181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Survey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Workshops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Datasheets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Toolkit Website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Ongoing workshops and panel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3731589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8FF3F-237A-44A5-A6DC-91983099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1AD3B-CDFB-4666-AE01-994E09EF0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Areas of Work:  Average number of roles selected = 5 roles/areas of work</a:t>
            </a:r>
          </a:p>
          <a:p>
            <a:r>
              <a:rPr lang="en-US" dirty="0"/>
              <a:t>The majority of individuals worked in 4-5 companies each year</a:t>
            </a:r>
          </a:p>
          <a:p>
            <a:r>
              <a:rPr lang="en-US" dirty="0"/>
              <a:t>Majority of respondents were from the Twin Cities, and worked in professional producing</a:t>
            </a:r>
          </a:p>
          <a:p>
            <a:r>
              <a:rPr lang="en-US" dirty="0"/>
              <a:t>Most of the theaters they worked in were small budget (less than $499,999) </a:t>
            </a:r>
          </a:p>
          <a:p>
            <a:r>
              <a:rPr lang="en-US" dirty="0"/>
              <a:t>A simple survey of people working in theater ended up being complicated. Most work in multiple organizations</a:t>
            </a:r>
          </a:p>
          <a:p>
            <a:r>
              <a:rPr lang="en-US" dirty="0"/>
              <a:t>What was first intended to be a census ended up an exploratory study to inform future work.</a:t>
            </a:r>
          </a:p>
          <a:p>
            <a:r>
              <a:rPr lang="en-US" dirty="0"/>
              <a:t>Data was used to inform workshops, help create data worksheets, and inform future studies</a:t>
            </a:r>
          </a:p>
        </p:txBody>
      </p:sp>
    </p:spTree>
    <p:extLst>
      <p:ext uri="{BB962C8B-B14F-4D97-AF65-F5344CB8AC3E}">
        <p14:creationId xmlns:p14="http://schemas.microsoft.com/office/powerpoint/2010/main" val="4203897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08010-A191-4652-B1C7-CF3C19A4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633531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/>
              <a:t>Workshop series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D794D2CE-BBAD-4C36-A9F7-880E6AD13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9237" r="-2" b="29228"/>
          <a:stretch/>
        </p:blipFill>
        <p:spPr>
          <a:xfrm>
            <a:off x="4618374" y="1116345"/>
            <a:ext cx="6282919" cy="38661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FA6085F-76A0-4994-8E0A-278F34CE1B9D}"/>
              </a:ext>
            </a:extLst>
          </p:cNvPr>
          <p:cNvSpPr txBox="1"/>
          <p:nvPr/>
        </p:nvSpPr>
        <p:spPr>
          <a:xfrm>
            <a:off x="659301" y="2658974"/>
            <a:ext cx="29850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Hiring and recruiting talented, diverse artists and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Determining compensation and classification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Effective management and staff 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Healthy workplace culture and diversity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Managing conflict and termination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art of collaboration</a:t>
            </a:r>
          </a:p>
        </p:txBody>
      </p:sp>
    </p:spTree>
    <p:extLst>
      <p:ext uri="{BB962C8B-B14F-4D97-AF65-F5344CB8AC3E}">
        <p14:creationId xmlns:p14="http://schemas.microsoft.com/office/powerpoint/2010/main" val="745734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A2BE-5C53-4DCA-B1A0-AA46B6BDD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3608E-6B85-4617-BADB-6CD866F76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Resources, case studies, article links, templates on Hiring, Management, Workplace Culture, Diversity, Collaboration, Health, Safety, &amp; Wellness</a:t>
            </a:r>
          </a:p>
          <a:p>
            <a:r>
              <a:rPr lang="en-US" dirty="0"/>
              <a:t>Data Worksheets</a:t>
            </a:r>
          </a:p>
          <a:p>
            <a:pPr lvl="1"/>
            <a:r>
              <a:rPr lang="en-US" dirty="0"/>
              <a:t>Path </a:t>
            </a:r>
          </a:p>
          <a:p>
            <a:pPr lvl="1"/>
            <a:r>
              <a:rPr lang="en-US" dirty="0"/>
              <a:t>Responsibility</a:t>
            </a:r>
          </a:p>
          <a:p>
            <a:pPr lvl="1"/>
            <a:r>
              <a:rPr lang="en-US" dirty="0"/>
              <a:t>Role in Theaters</a:t>
            </a:r>
          </a:p>
          <a:p>
            <a:pPr lvl="1"/>
            <a:r>
              <a:rPr lang="en-US" dirty="0"/>
              <a:t>Collaboration</a:t>
            </a:r>
          </a:p>
          <a:p>
            <a:pPr lvl="1"/>
            <a:r>
              <a:rPr lang="en-US" dirty="0"/>
              <a:t>Why People Stay or Leave</a:t>
            </a:r>
          </a:p>
          <a:p>
            <a:pPr lvl="1"/>
            <a:r>
              <a:rPr lang="en-US" dirty="0"/>
              <a:t>Do’s and Don’ts for Managers</a:t>
            </a:r>
          </a:p>
        </p:txBody>
      </p:sp>
    </p:spTree>
    <p:extLst>
      <p:ext uri="{BB962C8B-B14F-4D97-AF65-F5344CB8AC3E}">
        <p14:creationId xmlns:p14="http://schemas.microsoft.com/office/powerpoint/2010/main" val="2004781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7207-E419-4BB4-94B1-B798B5D82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studies from the field</a:t>
            </a:r>
          </a:p>
        </p:txBody>
      </p:sp>
      <p:pic>
        <p:nvPicPr>
          <p:cNvPr id="5" name="Content Placeholder 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FA3A76BD-D5F9-4BE5-A5F0-93811A84A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70" y="1571350"/>
            <a:ext cx="4262435" cy="284162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A19436-C65D-484A-AD99-4E1BF1EC3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844" y="2777557"/>
            <a:ext cx="6785113" cy="3816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CE6EAF-BB7B-4D7F-8C4B-5CD0D8666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14" y="3957292"/>
            <a:ext cx="4347477" cy="2445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6162B5-BC88-4916-B955-7B223BD895D5}"/>
              </a:ext>
            </a:extLst>
          </p:cNvPr>
          <p:cNvSpPr txBox="1"/>
          <p:nvPr/>
        </p:nvSpPr>
        <p:spPr>
          <a:xfrm>
            <a:off x="310114" y="6566047"/>
            <a:ext cx="8833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Umbrella Collective  /  Huge Improv  /  In the Heart of the Beast Mask and Puppet Theatre, Minneapolis</a:t>
            </a:r>
          </a:p>
        </p:txBody>
      </p:sp>
    </p:spTree>
    <p:extLst>
      <p:ext uri="{BB962C8B-B14F-4D97-AF65-F5344CB8AC3E}">
        <p14:creationId xmlns:p14="http://schemas.microsoft.com/office/powerpoint/2010/main" val="2769047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23236-DA2F-4DF6-977A-726456274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Programming: Conferences, Workshops, and Webinars</a:t>
            </a:r>
          </a:p>
        </p:txBody>
      </p:sp>
      <p:pic>
        <p:nvPicPr>
          <p:cNvPr id="5" name="Content Placeholder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3865A0A-4085-4A08-9057-D64981D2B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3845" y="1997074"/>
            <a:ext cx="7964310" cy="4479925"/>
          </a:xfrm>
        </p:spPr>
      </p:pic>
    </p:spTree>
    <p:extLst>
      <p:ext uri="{BB962C8B-B14F-4D97-AF65-F5344CB8AC3E}">
        <p14:creationId xmlns:p14="http://schemas.microsoft.com/office/powerpoint/2010/main" val="1352075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25DF1D4E-1AB1-41D0-A449-DFACB995D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9" r="-2" b="40343"/>
          <a:stretch/>
        </p:blipFill>
        <p:spPr>
          <a:xfrm>
            <a:off x="4493436" y="243"/>
            <a:ext cx="7698564" cy="3346705"/>
          </a:xfrm>
          <a:custGeom>
            <a:avLst/>
            <a:gdLst>
              <a:gd name="connsiteX0" fmla="*/ 1549963 w 7698564"/>
              <a:gd name="connsiteY0" fmla="*/ 0 h 3346705"/>
              <a:gd name="connsiteX1" fmla="*/ 1555540 w 7698564"/>
              <a:gd name="connsiteY1" fmla="*/ 0 h 3346705"/>
              <a:gd name="connsiteX2" fmla="*/ 2621768 w 7698564"/>
              <a:gd name="connsiteY2" fmla="*/ 0 h 3346705"/>
              <a:gd name="connsiteX3" fmla="*/ 6451640 w 7698564"/>
              <a:gd name="connsiteY3" fmla="*/ 0 h 3346705"/>
              <a:gd name="connsiteX4" fmla="*/ 6451640 w 7698564"/>
              <a:gd name="connsiteY4" fmla="*/ 479 h 3346705"/>
              <a:gd name="connsiteX5" fmla="*/ 7698564 w 7698564"/>
              <a:gd name="connsiteY5" fmla="*/ 479 h 3346705"/>
              <a:gd name="connsiteX6" fmla="*/ 7698564 w 7698564"/>
              <a:gd name="connsiteY6" fmla="*/ 3346705 h 3346705"/>
              <a:gd name="connsiteX7" fmla="*/ 0 w 7698564"/>
              <a:gd name="connsiteY7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5ECCF6E-8F59-4A85-97E9-2434C937C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789" r="-3" b="6058"/>
          <a:stretch/>
        </p:blipFill>
        <p:spPr>
          <a:xfrm>
            <a:off x="20" y="10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488CF08D-3A4C-4D0C-8E69-842E201C0C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671" r="-1" b="29506"/>
          <a:stretch/>
        </p:blipFill>
        <p:spPr>
          <a:xfrm>
            <a:off x="6350089" y="3511295"/>
            <a:ext cx="5841911" cy="3346705"/>
          </a:xfrm>
          <a:custGeom>
            <a:avLst/>
            <a:gdLst>
              <a:gd name="connsiteX0" fmla="*/ 1549963 w 5841911"/>
              <a:gd name="connsiteY0" fmla="*/ 0 h 3346705"/>
              <a:gd name="connsiteX1" fmla="*/ 1555540 w 5841911"/>
              <a:gd name="connsiteY1" fmla="*/ 0 h 3346705"/>
              <a:gd name="connsiteX2" fmla="*/ 2621768 w 5841911"/>
              <a:gd name="connsiteY2" fmla="*/ 0 h 3346705"/>
              <a:gd name="connsiteX3" fmla="*/ 5841911 w 5841911"/>
              <a:gd name="connsiteY3" fmla="*/ 0 h 3346705"/>
              <a:gd name="connsiteX4" fmla="*/ 5841911 w 5841911"/>
              <a:gd name="connsiteY4" fmla="*/ 3346705 h 3346705"/>
              <a:gd name="connsiteX5" fmla="*/ 0 w 584191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Picture 8" descr="A group of people in a dark room&#10;&#10;Description automatically generated">
            <a:extLst>
              <a:ext uri="{FF2B5EF4-FFF2-40B4-BE49-F238E27FC236}">
                <a16:creationId xmlns:a16="http://schemas.microsoft.com/office/drawing/2014/main" id="{025BBF4F-1A70-431B-807E-6388A10D9E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645" r="1" b="30860"/>
          <a:stretch/>
        </p:blipFill>
        <p:spPr>
          <a:xfrm>
            <a:off x="20" y="3511295"/>
            <a:ext cx="7698544" cy="3346705"/>
          </a:xfrm>
          <a:custGeom>
            <a:avLst/>
            <a:gdLst>
              <a:gd name="connsiteX0" fmla="*/ 0 w 7698564"/>
              <a:gd name="connsiteY0" fmla="*/ 0 h 3346705"/>
              <a:gd name="connsiteX1" fmla="*/ 7698564 w 7698564"/>
              <a:gd name="connsiteY1" fmla="*/ 0 h 3346705"/>
              <a:gd name="connsiteX2" fmla="*/ 6148601 w 7698564"/>
              <a:gd name="connsiteY2" fmla="*/ 3346705 h 3346705"/>
              <a:gd name="connsiteX3" fmla="*/ 6143024 w 7698564"/>
              <a:gd name="connsiteY3" fmla="*/ 3346705 h 3346705"/>
              <a:gd name="connsiteX4" fmla="*/ 5076796 w 7698564"/>
              <a:gd name="connsiteY4" fmla="*/ 3346705 h 3346705"/>
              <a:gd name="connsiteX5" fmla="*/ 1246924 w 7698564"/>
              <a:gd name="connsiteY5" fmla="*/ 3346705 h 3346705"/>
              <a:gd name="connsiteX6" fmla="*/ 1246924 w 7698564"/>
              <a:gd name="connsiteY6" fmla="*/ 3346226 h 3346705"/>
              <a:gd name="connsiteX7" fmla="*/ 0 w 7698564"/>
              <a:gd name="connsiteY7" fmla="*/ 3346226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57358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0C6FE-6B9F-48CD-8322-49736AE1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our role in the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59B73-15F0-419F-8AA9-91EE2982A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1451579" y="1329136"/>
            <a:ext cx="9313626" cy="53717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416064-319F-4611-8F44-D1D88BED465B}"/>
              </a:ext>
            </a:extLst>
          </p:cNvPr>
          <p:cNvSpPr txBox="1"/>
          <p:nvPr/>
        </p:nvSpPr>
        <p:spPr>
          <a:xfrm>
            <a:off x="534572" y="6555545"/>
            <a:ext cx="5106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Commonweal Theatre, Lanesboro</a:t>
            </a:r>
          </a:p>
        </p:txBody>
      </p:sp>
    </p:spTree>
    <p:extLst>
      <p:ext uri="{BB962C8B-B14F-4D97-AF65-F5344CB8AC3E}">
        <p14:creationId xmlns:p14="http://schemas.microsoft.com/office/powerpoint/2010/main" val="3781835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B6FAA-462F-4BB1-9BDF-3569FF60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next?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82C0B4-43BC-4701-81E4-FEDCEAA19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4610" y="804519"/>
            <a:ext cx="4779102" cy="551588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4C56E5-4A1C-48E8-B172-C7343D4232D6}"/>
              </a:ext>
            </a:extLst>
          </p:cNvPr>
          <p:cNvSpPr txBox="1"/>
          <p:nvPr/>
        </p:nvSpPr>
        <p:spPr>
          <a:xfrm>
            <a:off x="5838092" y="6320399"/>
            <a:ext cx="5641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Umbrella Collective, Minneapolis</a:t>
            </a:r>
          </a:p>
        </p:txBody>
      </p:sp>
    </p:spTree>
    <p:extLst>
      <p:ext uri="{BB962C8B-B14F-4D97-AF65-F5344CB8AC3E}">
        <p14:creationId xmlns:p14="http://schemas.microsoft.com/office/powerpoint/2010/main" val="69120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1C9BE-DD2F-4673-9822-A3FB3051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it is challenging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F1D5CD-BE17-4E47-8DE1-814250FBB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778" y="2076404"/>
            <a:ext cx="7932875" cy="445683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AD2B31-035F-49B3-B632-705A14C5B9C1}"/>
              </a:ext>
            </a:extLst>
          </p:cNvPr>
          <p:cNvSpPr txBox="1"/>
          <p:nvPr/>
        </p:nvSpPr>
        <p:spPr>
          <a:xfrm>
            <a:off x="1153551" y="6540271"/>
            <a:ext cx="309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Sandbox Theatre, Minneapolis</a:t>
            </a:r>
          </a:p>
        </p:txBody>
      </p:sp>
    </p:spTree>
    <p:extLst>
      <p:ext uri="{BB962C8B-B14F-4D97-AF65-F5344CB8AC3E}">
        <p14:creationId xmlns:p14="http://schemas.microsoft.com/office/powerpoint/2010/main" val="3769187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416A9-2878-45DF-B30A-488DA33D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work needs to 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12591-929E-414A-ABFC-0CD06CD64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1396" y="1963116"/>
            <a:ext cx="8283640" cy="466288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E2B978-52B3-47F7-ABB0-B07CDC5F43DC}"/>
              </a:ext>
            </a:extLst>
          </p:cNvPr>
          <p:cNvSpPr txBox="1"/>
          <p:nvPr/>
        </p:nvSpPr>
        <p:spPr>
          <a:xfrm>
            <a:off x="604911" y="6550223"/>
            <a:ext cx="3868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Climb Theatre, Inver Grove Heights</a:t>
            </a:r>
          </a:p>
        </p:txBody>
      </p:sp>
    </p:spTree>
    <p:extLst>
      <p:ext uri="{BB962C8B-B14F-4D97-AF65-F5344CB8AC3E}">
        <p14:creationId xmlns:p14="http://schemas.microsoft.com/office/powerpoint/2010/main" val="3172815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D9387F-8A4F-4924-9EBB-6533370C1678}"/>
              </a:ext>
            </a:extLst>
          </p:cNvPr>
          <p:cNvSpPr/>
          <p:nvPr/>
        </p:nvSpPr>
        <p:spPr>
          <a:xfrm>
            <a:off x="1012873" y="58847"/>
            <a:ext cx="1001619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PAHRTs Survey Most prevalent themes:</a:t>
            </a:r>
          </a:p>
          <a:p>
            <a:r>
              <a:rPr lang="en-US" i="1" dirty="0"/>
              <a:t>Trust:   </a:t>
            </a:r>
            <a:r>
              <a:rPr lang="en-US" dirty="0"/>
              <a:t>	Do Trust me to do the work</a:t>
            </a:r>
          </a:p>
          <a:p>
            <a:r>
              <a:rPr lang="en-US" dirty="0"/>
              <a:t>		Don’t Micromanage</a:t>
            </a:r>
          </a:p>
          <a:p>
            <a:r>
              <a:rPr lang="en-US" i="1" dirty="0"/>
              <a:t>Communication:</a:t>
            </a:r>
          </a:p>
          <a:p>
            <a:r>
              <a:rPr lang="en-US" dirty="0"/>
              <a:t>		Do Be specific, clear, honest, timely, consistent</a:t>
            </a:r>
          </a:p>
          <a:p>
            <a:r>
              <a:rPr lang="en-US" dirty="0"/>
              <a:t>		Don’t Hide information, give too little too late, be unclear, be wishy-washy</a:t>
            </a:r>
          </a:p>
          <a:p>
            <a:r>
              <a:rPr lang="en-US" i="1" dirty="0"/>
              <a:t>Recognition:	</a:t>
            </a:r>
            <a:r>
              <a:rPr lang="en-US" dirty="0"/>
              <a:t>	</a:t>
            </a:r>
          </a:p>
          <a:p>
            <a:r>
              <a:rPr lang="en-US" dirty="0"/>
              <a:t>		Do See me, recognize me, thank me, give constructive feedback, teach</a:t>
            </a:r>
          </a:p>
          <a:p>
            <a:r>
              <a:rPr lang="en-US" dirty="0"/>
              <a:t>		Don’t Hog credit, set people up for failure</a:t>
            </a:r>
          </a:p>
          <a:p>
            <a:r>
              <a:rPr lang="en-US" i="1" dirty="0"/>
              <a:t>Organization responsibilities:</a:t>
            </a:r>
          </a:p>
          <a:p>
            <a:r>
              <a:rPr lang="en-US" dirty="0"/>
              <a:t>		Do Respect my time, keep to a schedule, budget well, define roles</a:t>
            </a:r>
          </a:p>
          <a:p>
            <a:r>
              <a:rPr lang="en-US" dirty="0"/>
              <a:t>		Don’t Ignore safety issues</a:t>
            </a:r>
          </a:p>
          <a:p>
            <a:r>
              <a:rPr lang="en-US" i="1" dirty="0"/>
              <a:t>Power:	</a:t>
            </a:r>
            <a:r>
              <a:rPr lang="en-US" dirty="0"/>
              <a:t>	</a:t>
            </a:r>
          </a:p>
          <a:p>
            <a:r>
              <a:rPr lang="en-US" dirty="0"/>
              <a:t>		Do Share it, include people, respect different perspectives</a:t>
            </a:r>
          </a:p>
          <a:p>
            <a:r>
              <a:rPr lang="en-US" dirty="0"/>
              <a:t>		Don’t Ridicule, harass, hoard, play power games, treat people like cogs</a:t>
            </a:r>
          </a:p>
          <a:p>
            <a:r>
              <a:rPr lang="en-US" i="1" dirty="0"/>
              <a:t>Race/Ethnicity:</a:t>
            </a:r>
          </a:p>
          <a:p>
            <a:r>
              <a:rPr lang="en-US" dirty="0"/>
              <a:t>		Do Think about it, discuss it openly, get training</a:t>
            </a:r>
          </a:p>
          <a:p>
            <a:r>
              <a:rPr lang="en-US" dirty="0"/>
              <a:t>		Don’t Use people of color as marketing tools</a:t>
            </a:r>
          </a:p>
          <a:p>
            <a:r>
              <a:rPr lang="en-US" i="1" dirty="0"/>
              <a:t>Interpersonal Skills:</a:t>
            </a:r>
          </a:p>
          <a:p>
            <a:r>
              <a:rPr lang="en-US" dirty="0"/>
              <a:t>		Do Stay calm, deal with conflict, listen, care</a:t>
            </a:r>
          </a:p>
          <a:p>
            <a:r>
              <a:rPr lang="en-US" dirty="0"/>
              <a:t>		Don’t Gossip, incite panic</a:t>
            </a:r>
          </a:p>
        </p:txBody>
      </p:sp>
    </p:spTree>
    <p:extLst>
      <p:ext uri="{BB962C8B-B14F-4D97-AF65-F5344CB8AC3E}">
        <p14:creationId xmlns:p14="http://schemas.microsoft.com/office/powerpoint/2010/main" val="795999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17BFA-68E1-49EE-A236-AB95DE54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D133E-870B-47B7-AA13-3A1F738B7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does/would your ASO tackle these themes?</a:t>
            </a:r>
          </a:p>
          <a:p>
            <a:r>
              <a:rPr lang="en-US" dirty="0"/>
              <a:t>What do you see as your role as an ASO, relating to the performing arts organizations you see doing the negative things?  </a:t>
            </a:r>
          </a:p>
          <a:p>
            <a:r>
              <a:rPr lang="en-US" dirty="0"/>
              <a:t>How do you as an ASO lift up the performing arts organizations who are tackling these themes in really positive ways?</a:t>
            </a:r>
          </a:p>
          <a:p>
            <a:r>
              <a:rPr lang="en-US" dirty="0"/>
              <a:t>(if you have time) What does moving beyond your metro area with services look like?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258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EAEBA4-1F77-40CB-AB72-F02D156BCA6B}"/>
              </a:ext>
            </a:extLst>
          </p:cNvPr>
          <p:cNvSpPr/>
          <p:nvPr/>
        </p:nvSpPr>
        <p:spPr>
          <a:xfrm>
            <a:off x="2955235" y="1542078"/>
            <a:ext cx="6096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dirty="0"/>
              <a:t>#</a:t>
            </a:r>
            <a:r>
              <a:rPr lang="en-US" sz="4000" dirty="0" err="1"/>
              <a:t>exploreMNtheater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7597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810</Words>
  <Application>Microsoft Office PowerPoint</Application>
  <PresentationFormat>Widescreen</PresentationFormat>
  <Paragraphs>112</Paragraphs>
  <Slides>39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Gill Sans MT</vt:lpstr>
      <vt:lpstr>Gallery</vt:lpstr>
      <vt:lpstr>We all do  better when  we all do better</vt:lpstr>
      <vt:lpstr>Hannah Holman</vt:lpstr>
      <vt:lpstr>Joanna schnedler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Legacy amendment</vt:lpstr>
      <vt:lpstr>PowerPoint Presentation</vt:lpstr>
      <vt:lpstr>PowerPoint Presentation</vt:lpstr>
      <vt:lpstr>PowerPoint Presentation</vt:lpstr>
      <vt:lpstr>Paul Wellstone  1944 -2002</vt:lpstr>
      <vt:lpstr>Inspiring our Values</vt:lpstr>
      <vt:lpstr>Inspiring our values</vt:lpstr>
      <vt:lpstr>Inspiring our values</vt:lpstr>
      <vt:lpstr>Why Statewide?</vt:lpstr>
      <vt:lpstr>We Connect the performing arts when we connect, everyone benefits</vt:lpstr>
      <vt:lpstr>Performing arts have great impact in Greater Minnesota:  Red Wing example</vt:lpstr>
      <vt:lpstr>PowerPoint Presentation</vt:lpstr>
      <vt:lpstr>Performing Arts Human Resources Toolkit Series</vt:lpstr>
      <vt:lpstr>Survey</vt:lpstr>
      <vt:lpstr>Workshop series</vt:lpstr>
      <vt:lpstr>Website</vt:lpstr>
      <vt:lpstr>Case studies from the field</vt:lpstr>
      <vt:lpstr>Continued Programming: Conferences, Workshops, and Webinars</vt:lpstr>
      <vt:lpstr>PowerPoint Presentation</vt:lpstr>
      <vt:lpstr>Navigating our role in the community</vt:lpstr>
      <vt:lpstr>WHAT is next?</vt:lpstr>
      <vt:lpstr>Why it is challenging</vt:lpstr>
      <vt:lpstr>Why the work needs to continue</vt:lpstr>
      <vt:lpstr>PowerPoint Presentation</vt:lpstr>
      <vt:lpstr>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all do  better when  we all do better</dc:title>
  <dc:creator>Joanna Schnedler</dc:creator>
  <cp:lastModifiedBy>Joanna Schnedler</cp:lastModifiedBy>
  <cp:revision>30</cp:revision>
  <cp:lastPrinted>2019-04-29T14:00:45Z</cp:lastPrinted>
  <dcterms:created xsi:type="dcterms:W3CDTF">2019-04-29T04:25:31Z</dcterms:created>
  <dcterms:modified xsi:type="dcterms:W3CDTF">2019-05-03T04:11:28Z</dcterms:modified>
</cp:coreProperties>
</file>