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458" r:id="rId2"/>
    <p:sldId id="475" r:id="rId3"/>
    <p:sldId id="462" r:id="rId4"/>
    <p:sldId id="459" r:id="rId5"/>
    <p:sldId id="472" r:id="rId6"/>
    <p:sldId id="473" r:id="rId7"/>
    <p:sldId id="474" r:id="rId8"/>
    <p:sldId id="477" r:id="rId9"/>
    <p:sldId id="480" r:id="rId10"/>
    <p:sldId id="485" r:id="rId11"/>
    <p:sldId id="493" r:id="rId12"/>
    <p:sldId id="486" r:id="rId13"/>
    <p:sldId id="491" r:id="rId14"/>
    <p:sldId id="492" r:id="rId15"/>
    <p:sldId id="481" r:id="rId16"/>
    <p:sldId id="48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lyde Valentin" initials="CV" lastIdx="5" clrIdx="0">
    <p:extLst>
      <p:ext uri="{19B8F6BF-5375-455C-9EA6-DF929625EA0E}">
        <p15:presenceInfo xmlns:p15="http://schemas.microsoft.com/office/powerpoint/2012/main" userId="Clyde Valent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0C2F"/>
    <a:srgbClr val="776E64"/>
    <a:srgbClr val="FF6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61" autoAdjust="0"/>
    <p:restoredTop sz="80175"/>
  </p:normalViewPr>
  <p:slideViewPr>
    <p:cSldViewPr snapToGrid="0" snapToObjects="1">
      <p:cViewPr varScale="1">
        <p:scale>
          <a:sx n="73" d="100"/>
          <a:sy n="73" d="100"/>
        </p:scale>
        <p:origin x="224" y="4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4-30T20:56:28.172" idx="4">
    <p:pos x="2969" y="587"/>
    <p:text>Timeline? </p:text>
    <p:extLst>
      <p:ext uri="{C676402C-5697-4E1C-873F-D02D1690AC5C}">
        <p15:threadingInfo xmlns:p15="http://schemas.microsoft.com/office/powerpoint/2012/main" timeZoneBias="300"/>
      </p:ext>
    </p:extLst>
  </p:cm>
  <p:cm authorId="1" dt="2019-04-30T20:56:49.380" idx="5">
    <p:pos x="2969" y="683"/>
    <p:text>2021?</p:text>
    <p:extLst>
      <p:ext uri="{C676402C-5697-4E1C-873F-D02D1690AC5C}">
        <p15:threadingInfo xmlns:p15="http://schemas.microsoft.com/office/powerpoint/2012/main" timeZoneBias="300">
          <p15:parentCm authorId="1" idx="4"/>
        </p15:threadingInfo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E9DCF9-3B6B-4791-8802-DB65E0C939BE}" type="doc">
      <dgm:prSet loTypeId="urn:microsoft.com/office/officeart/2005/8/layout/radial6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4F9FE5BB-5AC0-452D-A285-462EDC9839BA}">
      <dgm:prSet phldrT="[Text]"/>
      <dgm:spPr/>
      <dgm:t>
        <a:bodyPr/>
        <a:lstStyle/>
        <a:p>
          <a:r>
            <a:rPr lang="en-US" b="1" dirty="0"/>
            <a:t>Social Determinants of Health</a:t>
          </a:r>
        </a:p>
      </dgm:t>
    </dgm:pt>
    <dgm:pt modelId="{70540E20-3514-4B1E-993F-8F24C9E0812C}" type="parTrans" cxnId="{9FECDE05-E9F4-4B12-808E-EC65F1CE22ED}">
      <dgm:prSet/>
      <dgm:spPr/>
      <dgm:t>
        <a:bodyPr/>
        <a:lstStyle/>
        <a:p>
          <a:endParaRPr lang="en-US"/>
        </a:p>
      </dgm:t>
    </dgm:pt>
    <dgm:pt modelId="{8270DF8F-CE33-4FEF-BB73-7CF785220B4B}" type="sibTrans" cxnId="{9FECDE05-E9F4-4B12-808E-EC65F1CE22ED}">
      <dgm:prSet/>
      <dgm:spPr/>
      <dgm:t>
        <a:bodyPr/>
        <a:lstStyle/>
        <a:p>
          <a:endParaRPr lang="en-US"/>
        </a:p>
      </dgm:t>
    </dgm:pt>
    <dgm:pt modelId="{15D3E809-91BC-48DD-BC52-D542041DEBB6}">
      <dgm:prSet phldrT="[Text]"/>
      <dgm:spPr/>
      <dgm:t>
        <a:bodyPr/>
        <a:lstStyle/>
        <a:p>
          <a:r>
            <a:rPr lang="en-US" dirty="0"/>
            <a:t>Economic Stability</a:t>
          </a:r>
        </a:p>
      </dgm:t>
    </dgm:pt>
    <dgm:pt modelId="{57E8D4C6-7E5A-4023-A601-FB04BE1EC540}" type="parTrans" cxnId="{00AEC30F-7D39-40A0-94E4-6AC95FAC52A7}">
      <dgm:prSet/>
      <dgm:spPr/>
      <dgm:t>
        <a:bodyPr/>
        <a:lstStyle/>
        <a:p>
          <a:endParaRPr lang="en-US"/>
        </a:p>
      </dgm:t>
    </dgm:pt>
    <dgm:pt modelId="{7EAD5238-1E49-4994-9269-F31D47148935}" type="sibTrans" cxnId="{00AEC30F-7D39-40A0-94E4-6AC95FAC52A7}">
      <dgm:prSet/>
      <dgm:spPr/>
      <dgm:t>
        <a:bodyPr/>
        <a:lstStyle/>
        <a:p>
          <a:endParaRPr lang="en-US"/>
        </a:p>
      </dgm:t>
    </dgm:pt>
    <dgm:pt modelId="{47A468D6-F929-4577-B866-A5F4A09862C6}">
      <dgm:prSet phldrT="[Text]" custT="1"/>
      <dgm:spPr/>
      <dgm:t>
        <a:bodyPr/>
        <a:lstStyle/>
        <a:p>
          <a:r>
            <a:rPr lang="en-US" sz="1600" dirty="0"/>
            <a:t>Education</a:t>
          </a:r>
        </a:p>
      </dgm:t>
    </dgm:pt>
    <dgm:pt modelId="{1D01BDF7-7F68-4ED9-9A35-DB78D9153D18}" type="parTrans" cxnId="{8D500382-CA6D-416E-85A1-882C899B99CD}">
      <dgm:prSet/>
      <dgm:spPr/>
      <dgm:t>
        <a:bodyPr/>
        <a:lstStyle/>
        <a:p>
          <a:endParaRPr lang="en-US"/>
        </a:p>
      </dgm:t>
    </dgm:pt>
    <dgm:pt modelId="{536E12CA-D22F-4432-A8C3-1012B2A8CB78}" type="sibTrans" cxnId="{8D500382-CA6D-416E-85A1-882C899B99CD}">
      <dgm:prSet/>
      <dgm:spPr/>
      <dgm:t>
        <a:bodyPr/>
        <a:lstStyle/>
        <a:p>
          <a:endParaRPr lang="en-US"/>
        </a:p>
      </dgm:t>
    </dgm:pt>
    <dgm:pt modelId="{21ED49C0-A51C-482F-B636-E561D1260E98}">
      <dgm:prSet phldrT="[Text]"/>
      <dgm:spPr/>
      <dgm:t>
        <a:bodyPr/>
        <a:lstStyle/>
        <a:p>
          <a:r>
            <a:rPr lang="en-US" dirty="0"/>
            <a:t>Community and Social Context</a:t>
          </a:r>
        </a:p>
      </dgm:t>
    </dgm:pt>
    <dgm:pt modelId="{2F29EE4E-4242-443D-AED3-BBB5F3DD4E5D}" type="parTrans" cxnId="{9D2419B2-95B8-4C14-A58D-C76414182FAA}">
      <dgm:prSet/>
      <dgm:spPr/>
      <dgm:t>
        <a:bodyPr/>
        <a:lstStyle/>
        <a:p>
          <a:endParaRPr lang="en-US"/>
        </a:p>
      </dgm:t>
    </dgm:pt>
    <dgm:pt modelId="{32DCFF67-3F34-40E8-81E6-BF3F21FE09D1}" type="sibTrans" cxnId="{9D2419B2-95B8-4C14-A58D-C76414182FAA}">
      <dgm:prSet/>
      <dgm:spPr/>
      <dgm:t>
        <a:bodyPr/>
        <a:lstStyle/>
        <a:p>
          <a:endParaRPr lang="en-US"/>
        </a:p>
      </dgm:t>
    </dgm:pt>
    <dgm:pt modelId="{F6EBADDA-333B-485E-8635-E58948666690}">
      <dgm:prSet phldrT="[Text]"/>
      <dgm:spPr/>
      <dgm:t>
        <a:bodyPr/>
        <a:lstStyle/>
        <a:p>
          <a:r>
            <a:rPr lang="en-US" dirty="0"/>
            <a:t>Health and Health Care</a:t>
          </a:r>
        </a:p>
      </dgm:t>
    </dgm:pt>
    <dgm:pt modelId="{AE16B996-BA58-43FA-A340-FEDD42742969}" type="parTrans" cxnId="{D1E791C9-6DA0-4006-97AD-D876CBC3F5C0}">
      <dgm:prSet/>
      <dgm:spPr/>
      <dgm:t>
        <a:bodyPr/>
        <a:lstStyle/>
        <a:p>
          <a:endParaRPr lang="en-US"/>
        </a:p>
      </dgm:t>
    </dgm:pt>
    <dgm:pt modelId="{5E95F034-C18C-4EBD-921A-9D65EC340F8A}" type="sibTrans" cxnId="{D1E791C9-6DA0-4006-97AD-D876CBC3F5C0}">
      <dgm:prSet/>
      <dgm:spPr/>
      <dgm:t>
        <a:bodyPr/>
        <a:lstStyle/>
        <a:p>
          <a:endParaRPr lang="en-US"/>
        </a:p>
      </dgm:t>
    </dgm:pt>
    <dgm:pt modelId="{AA7E73DA-2571-4C1B-95EA-5B8922C1BF78}">
      <dgm:prSet phldrT="[Text]"/>
      <dgm:spPr/>
      <dgm:t>
        <a:bodyPr/>
        <a:lstStyle/>
        <a:p>
          <a:r>
            <a:rPr lang="en-US" dirty="0"/>
            <a:t>Neighborhood and Built Environment</a:t>
          </a:r>
        </a:p>
      </dgm:t>
    </dgm:pt>
    <dgm:pt modelId="{A76F6361-DF67-4738-9D83-1ACF6102BAB1}" type="parTrans" cxnId="{25C203AB-9972-4DCF-9B10-F7B94434A6C0}">
      <dgm:prSet/>
      <dgm:spPr/>
      <dgm:t>
        <a:bodyPr/>
        <a:lstStyle/>
        <a:p>
          <a:endParaRPr lang="en-US"/>
        </a:p>
      </dgm:t>
    </dgm:pt>
    <dgm:pt modelId="{F44267CB-34F2-486C-9560-B24DF70110AF}" type="sibTrans" cxnId="{25C203AB-9972-4DCF-9B10-F7B94434A6C0}">
      <dgm:prSet/>
      <dgm:spPr/>
      <dgm:t>
        <a:bodyPr/>
        <a:lstStyle/>
        <a:p>
          <a:endParaRPr lang="en-US"/>
        </a:p>
      </dgm:t>
    </dgm:pt>
    <dgm:pt modelId="{699169D4-F399-4DEF-8FA1-8A1BABD5C05F}" type="pres">
      <dgm:prSet presAssocID="{44E9DCF9-3B6B-4791-8802-DB65E0C939BE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8A2FACA-7E1B-4B0D-87D3-CC7881CEBC4D}" type="pres">
      <dgm:prSet presAssocID="{4F9FE5BB-5AC0-452D-A285-462EDC9839BA}" presName="centerShape" presStyleLbl="node0" presStyleIdx="0" presStyleCnt="1"/>
      <dgm:spPr/>
    </dgm:pt>
    <dgm:pt modelId="{D8BDD366-1416-4018-B911-539ADE7B7063}" type="pres">
      <dgm:prSet presAssocID="{15D3E809-91BC-48DD-BC52-D542041DEBB6}" presName="node" presStyleLbl="node1" presStyleIdx="0" presStyleCnt="5">
        <dgm:presLayoutVars>
          <dgm:bulletEnabled val="1"/>
        </dgm:presLayoutVars>
      </dgm:prSet>
      <dgm:spPr/>
    </dgm:pt>
    <dgm:pt modelId="{00E85A39-C83C-4791-9B40-7D4C530F575C}" type="pres">
      <dgm:prSet presAssocID="{15D3E809-91BC-48DD-BC52-D542041DEBB6}" presName="dummy" presStyleCnt="0"/>
      <dgm:spPr/>
    </dgm:pt>
    <dgm:pt modelId="{896051A2-8161-4989-96B6-4E4621FEC560}" type="pres">
      <dgm:prSet presAssocID="{7EAD5238-1E49-4994-9269-F31D47148935}" presName="sibTrans" presStyleLbl="sibTrans2D1" presStyleIdx="0" presStyleCnt="5"/>
      <dgm:spPr/>
    </dgm:pt>
    <dgm:pt modelId="{48F78900-58E6-439B-A477-7742B9648C57}" type="pres">
      <dgm:prSet presAssocID="{47A468D6-F929-4577-B866-A5F4A09862C6}" presName="node" presStyleLbl="node1" presStyleIdx="1" presStyleCnt="5">
        <dgm:presLayoutVars>
          <dgm:bulletEnabled val="1"/>
        </dgm:presLayoutVars>
      </dgm:prSet>
      <dgm:spPr/>
    </dgm:pt>
    <dgm:pt modelId="{DEE98A02-9D3A-4DA1-8DBA-BEE44EBB51E8}" type="pres">
      <dgm:prSet presAssocID="{47A468D6-F929-4577-B866-A5F4A09862C6}" presName="dummy" presStyleCnt="0"/>
      <dgm:spPr/>
    </dgm:pt>
    <dgm:pt modelId="{DD5AFDFB-EF81-4FD9-8B14-E1FEBB56E021}" type="pres">
      <dgm:prSet presAssocID="{536E12CA-D22F-4432-A8C3-1012B2A8CB78}" presName="sibTrans" presStyleLbl="sibTrans2D1" presStyleIdx="1" presStyleCnt="5" custLinFactNeighborX="3522"/>
      <dgm:spPr/>
    </dgm:pt>
    <dgm:pt modelId="{86D11AE1-217A-435F-B362-29E3552E43CD}" type="pres">
      <dgm:prSet presAssocID="{21ED49C0-A51C-482F-B636-E561D1260E98}" presName="node" presStyleLbl="node1" presStyleIdx="2" presStyleCnt="5">
        <dgm:presLayoutVars>
          <dgm:bulletEnabled val="1"/>
        </dgm:presLayoutVars>
      </dgm:prSet>
      <dgm:spPr/>
    </dgm:pt>
    <dgm:pt modelId="{65891B45-EA87-46B4-A33A-06ADC6D753CD}" type="pres">
      <dgm:prSet presAssocID="{21ED49C0-A51C-482F-B636-E561D1260E98}" presName="dummy" presStyleCnt="0"/>
      <dgm:spPr/>
    </dgm:pt>
    <dgm:pt modelId="{CA3B76D8-4B5D-42A7-959B-5DF1D8663896}" type="pres">
      <dgm:prSet presAssocID="{32DCFF67-3F34-40E8-81E6-BF3F21FE09D1}" presName="sibTrans" presStyleLbl="sibTrans2D1" presStyleIdx="2" presStyleCnt="5"/>
      <dgm:spPr/>
    </dgm:pt>
    <dgm:pt modelId="{9A126B91-9D7E-41D8-884B-6F76A72A7600}" type="pres">
      <dgm:prSet presAssocID="{F6EBADDA-333B-485E-8635-E58948666690}" presName="node" presStyleLbl="node1" presStyleIdx="3" presStyleCnt="5">
        <dgm:presLayoutVars>
          <dgm:bulletEnabled val="1"/>
        </dgm:presLayoutVars>
      </dgm:prSet>
      <dgm:spPr/>
    </dgm:pt>
    <dgm:pt modelId="{F9102F4B-8BCC-4435-A0E2-5F34D3FA251A}" type="pres">
      <dgm:prSet presAssocID="{F6EBADDA-333B-485E-8635-E58948666690}" presName="dummy" presStyleCnt="0"/>
      <dgm:spPr/>
    </dgm:pt>
    <dgm:pt modelId="{634CD373-937A-47F0-9B61-C2F1F2A2D777}" type="pres">
      <dgm:prSet presAssocID="{5E95F034-C18C-4EBD-921A-9D65EC340F8A}" presName="sibTrans" presStyleLbl="sibTrans2D1" presStyleIdx="3" presStyleCnt="5"/>
      <dgm:spPr/>
    </dgm:pt>
    <dgm:pt modelId="{D02F7414-CF94-49D3-B5D7-B4C44C721785}" type="pres">
      <dgm:prSet presAssocID="{AA7E73DA-2571-4C1B-95EA-5B8922C1BF78}" presName="node" presStyleLbl="node1" presStyleIdx="4" presStyleCnt="5">
        <dgm:presLayoutVars>
          <dgm:bulletEnabled val="1"/>
        </dgm:presLayoutVars>
      </dgm:prSet>
      <dgm:spPr/>
    </dgm:pt>
    <dgm:pt modelId="{A5DE0739-76BE-4D92-8E58-2455AA53BD43}" type="pres">
      <dgm:prSet presAssocID="{AA7E73DA-2571-4C1B-95EA-5B8922C1BF78}" presName="dummy" presStyleCnt="0"/>
      <dgm:spPr/>
    </dgm:pt>
    <dgm:pt modelId="{DC4D86E9-0B3B-485E-9EF1-142889844177}" type="pres">
      <dgm:prSet presAssocID="{F44267CB-34F2-486C-9560-B24DF70110AF}" presName="sibTrans" presStyleLbl="sibTrans2D1" presStyleIdx="4" presStyleCnt="5"/>
      <dgm:spPr/>
    </dgm:pt>
  </dgm:ptLst>
  <dgm:cxnLst>
    <dgm:cxn modelId="{9FECDE05-E9F4-4B12-808E-EC65F1CE22ED}" srcId="{44E9DCF9-3B6B-4791-8802-DB65E0C939BE}" destId="{4F9FE5BB-5AC0-452D-A285-462EDC9839BA}" srcOrd="0" destOrd="0" parTransId="{70540E20-3514-4B1E-993F-8F24C9E0812C}" sibTransId="{8270DF8F-CE33-4FEF-BB73-7CF785220B4B}"/>
    <dgm:cxn modelId="{CC427D09-EC66-41D3-BDA0-7E3A23C63590}" type="presOf" srcId="{4F9FE5BB-5AC0-452D-A285-462EDC9839BA}" destId="{68A2FACA-7E1B-4B0D-87D3-CC7881CEBC4D}" srcOrd="0" destOrd="0" presId="urn:microsoft.com/office/officeart/2005/8/layout/radial6"/>
    <dgm:cxn modelId="{00AEC30F-7D39-40A0-94E4-6AC95FAC52A7}" srcId="{4F9FE5BB-5AC0-452D-A285-462EDC9839BA}" destId="{15D3E809-91BC-48DD-BC52-D542041DEBB6}" srcOrd="0" destOrd="0" parTransId="{57E8D4C6-7E5A-4023-A601-FB04BE1EC540}" sibTransId="{7EAD5238-1E49-4994-9269-F31D47148935}"/>
    <dgm:cxn modelId="{E1221016-2FEA-4556-9439-62B3E9EF86DF}" type="presOf" srcId="{32DCFF67-3F34-40E8-81E6-BF3F21FE09D1}" destId="{CA3B76D8-4B5D-42A7-959B-5DF1D8663896}" srcOrd="0" destOrd="0" presId="urn:microsoft.com/office/officeart/2005/8/layout/radial6"/>
    <dgm:cxn modelId="{F6FC8E19-37C4-4101-87F1-320310FB2981}" type="presOf" srcId="{15D3E809-91BC-48DD-BC52-D542041DEBB6}" destId="{D8BDD366-1416-4018-B911-539ADE7B7063}" srcOrd="0" destOrd="0" presId="urn:microsoft.com/office/officeart/2005/8/layout/radial6"/>
    <dgm:cxn modelId="{89114025-7AB6-44BA-A74E-CC009D219A01}" type="presOf" srcId="{AA7E73DA-2571-4C1B-95EA-5B8922C1BF78}" destId="{D02F7414-CF94-49D3-B5D7-B4C44C721785}" srcOrd="0" destOrd="0" presId="urn:microsoft.com/office/officeart/2005/8/layout/radial6"/>
    <dgm:cxn modelId="{95522230-5275-4EFE-A36B-9D27A27D1ABB}" type="presOf" srcId="{44E9DCF9-3B6B-4791-8802-DB65E0C939BE}" destId="{699169D4-F399-4DEF-8FA1-8A1BABD5C05F}" srcOrd="0" destOrd="0" presId="urn:microsoft.com/office/officeart/2005/8/layout/radial6"/>
    <dgm:cxn modelId="{BEEED348-96BF-4506-B4B5-2FEE4938E61E}" type="presOf" srcId="{21ED49C0-A51C-482F-B636-E561D1260E98}" destId="{86D11AE1-217A-435F-B362-29E3552E43CD}" srcOrd="0" destOrd="0" presId="urn:microsoft.com/office/officeart/2005/8/layout/radial6"/>
    <dgm:cxn modelId="{8D500382-CA6D-416E-85A1-882C899B99CD}" srcId="{4F9FE5BB-5AC0-452D-A285-462EDC9839BA}" destId="{47A468D6-F929-4577-B866-A5F4A09862C6}" srcOrd="1" destOrd="0" parTransId="{1D01BDF7-7F68-4ED9-9A35-DB78D9153D18}" sibTransId="{536E12CA-D22F-4432-A8C3-1012B2A8CB78}"/>
    <dgm:cxn modelId="{2CB30D86-8F4B-4D22-B120-F3EE14CFBE86}" type="presOf" srcId="{F6EBADDA-333B-485E-8635-E58948666690}" destId="{9A126B91-9D7E-41D8-884B-6F76A72A7600}" srcOrd="0" destOrd="0" presId="urn:microsoft.com/office/officeart/2005/8/layout/radial6"/>
    <dgm:cxn modelId="{F8606287-65E5-44EF-A118-07B277ED887D}" type="presOf" srcId="{5E95F034-C18C-4EBD-921A-9D65EC340F8A}" destId="{634CD373-937A-47F0-9B61-C2F1F2A2D777}" srcOrd="0" destOrd="0" presId="urn:microsoft.com/office/officeart/2005/8/layout/radial6"/>
    <dgm:cxn modelId="{25C203AB-9972-4DCF-9B10-F7B94434A6C0}" srcId="{4F9FE5BB-5AC0-452D-A285-462EDC9839BA}" destId="{AA7E73DA-2571-4C1B-95EA-5B8922C1BF78}" srcOrd="4" destOrd="0" parTransId="{A76F6361-DF67-4738-9D83-1ACF6102BAB1}" sibTransId="{F44267CB-34F2-486C-9560-B24DF70110AF}"/>
    <dgm:cxn modelId="{9D2419B2-95B8-4C14-A58D-C76414182FAA}" srcId="{4F9FE5BB-5AC0-452D-A285-462EDC9839BA}" destId="{21ED49C0-A51C-482F-B636-E561D1260E98}" srcOrd="2" destOrd="0" parTransId="{2F29EE4E-4242-443D-AED3-BBB5F3DD4E5D}" sibTransId="{32DCFF67-3F34-40E8-81E6-BF3F21FE09D1}"/>
    <dgm:cxn modelId="{7C1F38BA-3635-4508-A297-8592A7F8A55F}" type="presOf" srcId="{F44267CB-34F2-486C-9560-B24DF70110AF}" destId="{DC4D86E9-0B3B-485E-9EF1-142889844177}" srcOrd="0" destOrd="0" presId="urn:microsoft.com/office/officeart/2005/8/layout/radial6"/>
    <dgm:cxn modelId="{D1E791C9-6DA0-4006-97AD-D876CBC3F5C0}" srcId="{4F9FE5BB-5AC0-452D-A285-462EDC9839BA}" destId="{F6EBADDA-333B-485E-8635-E58948666690}" srcOrd="3" destOrd="0" parTransId="{AE16B996-BA58-43FA-A340-FEDD42742969}" sibTransId="{5E95F034-C18C-4EBD-921A-9D65EC340F8A}"/>
    <dgm:cxn modelId="{A0D96AD0-B96E-4EF7-AFA1-BC136D14DD19}" type="presOf" srcId="{536E12CA-D22F-4432-A8C3-1012B2A8CB78}" destId="{DD5AFDFB-EF81-4FD9-8B14-E1FEBB56E021}" srcOrd="0" destOrd="0" presId="urn:microsoft.com/office/officeart/2005/8/layout/radial6"/>
    <dgm:cxn modelId="{0883F8E8-EB11-4089-8F50-3FB050E0EA2D}" type="presOf" srcId="{7EAD5238-1E49-4994-9269-F31D47148935}" destId="{896051A2-8161-4989-96B6-4E4621FEC560}" srcOrd="0" destOrd="0" presId="urn:microsoft.com/office/officeart/2005/8/layout/radial6"/>
    <dgm:cxn modelId="{A0AD8DFE-56C0-44CE-80FB-DBC966285E73}" type="presOf" srcId="{47A468D6-F929-4577-B866-A5F4A09862C6}" destId="{48F78900-58E6-439B-A477-7742B9648C57}" srcOrd="0" destOrd="0" presId="urn:microsoft.com/office/officeart/2005/8/layout/radial6"/>
    <dgm:cxn modelId="{44F7B20F-D350-46A9-AEBF-A9517AB586E3}" type="presParOf" srcId="{699169D4-F399-4DEF-8FA1-8A1BABD5C05F}" destId="{68A2FACA-7E1B-4B0D-87D3-CC7881CEBC4D}" srcOrd="0" destOrd="0" presId="urn:microsoft.com/office/officeart/2005/8/layout/radial6"/>
    <dgm:cxn modelId="{29AEAB66-90DC-4AFD-945A-EEA4A4B2F1B3}" type="presParOf" srcId="{699169D4-F399-4DEF-8FA1-8A1BABD5C05F}" destId="{D8BDD366-1416-4018-B911-539ADE7B7063}" srcOrd="1" destOrd="0" presId="urn:microsoft.com/office/officeart/2005/8/layout/radial6"/>
    <dgm:cxn modelId="{F53A1A57-62BD-4A92-8485-946F2D1C74C0}" type="presParOf" srcId="{699169D4-F399-4DEF-8FA1-8A1BABD5C05F}" destId="{00E85A39-C83C-4791-9B40-7D4C530F575C}" srcOrd="2" destOrd="0" presId="urn:microsoft.com/office/officeart/2005/8/layout/radial6"/>
    <dgm:cxn modelId="{5633AF5C-0AAF-421E-A527-7D21932CE25C}" type="presParOf" srcId="{699169D4-F399-4DEF-8FA1-8A1BABD5C05F}" destId="{896051A2-8161-4989-96B6-4E4621FEC560}" srcOrd="3" destOrd="0" presId="urn:microsoft.com/office/officeart/2005/8/layout/radial6"/>
    <dgm:cxn modelId="{06049573-5690-4259-852C-6A5A6F8299E2}" type="presParOf" srcId="{699169D4-F399-4DEF-8FA1-8A1BABD5C05F}" destId="{48F78900-58E6-439B-A477-7742B9648C57}" srcOrd="4" destOrd="0" presId="urn:microsoft.com/office/officeart/2005/8/layout/radial6"/>
    <dgm:cxn modelId="{44EE20CA-F37C-4938-BB56-AD6665A3D244}" type="presParOf" srcId="{699169D4-F399-4DEF-8FA1-8A1BABD5C05F}" destId="{DEE98A02-9D3A-4DA1-8DBA-BEE44EBB51E8}" srcOrd="5" destOrd="0" presId="urn:microsoft.com/office/officeart/2005/8/layout/radial6"/>
    <dgm:cxn modelId="{5D5CC1CA-053F-41EF-9F61-DFD1CF6786FB}" type="presParOf" srcId="{699169D4-F399-4DEF-8FA1-8A1BABD5C05F}" destId="{DD5AFDFB-EF81-4FD9-8B14-E1FEBB56E021}" srcOrd="6" destOrd="0" presId="urn:microsoft.com/office/officeart/2005/8/layout/radial6"/>
    <dgm:cxn modelId="{B28A3987-2996-41F6-B508-525CAA44C353}" type="presParOf" srcId="{699169D4-F399-4DEF-8FA1-8A1BABD5C05F}" destId="{86D11AE1-217A-435F-B362-29E3552E43CD}" srcOrd="7" destOrd="0" presId="urn:microsoft.com/office/officeart/2005/8/layout/radial6"/>
    <dgm:cxn modelId="{EE0C0253-5084-4100-AB93-19844EDEC89B}" type="presParOf" srcId="{699169D4-F399-4DEF-8FA1-8A1BABD5C05F}" destId="{65891B45-EA87-46B4-A33A-06ADC6D753CD}" srcOrd="8" destOrd="0" presId="urn:microsoft.com/office/officeart/2005/8/layout/radial6"/>
    <dgm:cxn modelId="{7D486A99-8AF5-4D13-81F1-43926BDFAD3D}" type="presParOf" srcId="{699169D4-F399-4DEF-8FA1-8A1BABD5C05F}" destId="{CA3B76D8-4B5D-42A7-959B-5DF1D8663896}" srcOrd="9" destOrd="0" presId="urn:microsoft.com/office/officeart/2005/8/layout/radial6"/>
    <dgm:cxn modelId="{A710098A-3925-4533-A1C6-228F712E678E}" type="presParOf" srcId="{699169D4-F399-4DEF-8FA1-8A1BABD5C05F}" destId="{9A126B91-9D7E-41D8-884B-6F76A72A7600}" srcOrd="10" destOrd="0" presId="urn:microsoft.com/office/officeart/2005/8/layout/radial6"/>
    <dgm:cxn modelId="{06023257-E6A1-4489-832D-8D5113AEB6D0}" type="presParOf" srcId="{699169D4-F399-4DEF-8FA1-8A1BABD5C05F}" destId="{F9102F4B-8BCC-4435-A0E2-5F34D3FA251A}" srcOrd="11" destOrd="0" presId="urn:microsoft.com/office/officeart/2005/8/layout/radial6"/>
    <dgm:cxn modelId="{D022891D-A183-4BC9-A9CA-ED12ACC65132}" type="presParOf" srcId="{699169D4-F399-4DEF-8FA1-8A1BABD5C05F}" destId="{634CD373-937A-47F0-9B61-C2F1F2A2D777}" srcOrd="12" destOrd="0" presId="urn:microsoft.com/office/officeart/2005/8/layout/radial6"/>
    <dgm:cxn modelId="{7F501C2F-2B58-4775-B629-4E93F432027B}" type="presParOf" srcId="{699169D4-F399-4DEF-8FA1-8A1BABD5C05F}" destId="{D02F7414-CF94-49D3-B5D7-B4C44C721785}" srcOrd="13" destOrd="0" presId="urn:microsoft.com/office/officeart/2005/8/layout/radial6"/>
    <dgm:cxn modelId="{B15E239E-4037-42FA-9AA2-91FAF4D49D62}" type="presParOf" srcId="{699169D4-F399-4DEF-8FA1-8A1BABD5C05F}" destId="{A5DE0739-76BE-4D92-8E58-2455AA53BD43}" srcOrd="14" destOrd="0" presId="urn:microsoft.com/office/officeart/2005/8/layout/radial6"/>
    <dgm:cxn modelId="{A801DF41-B6CE-4411-804D-1BB23FBC203A}" type="presParOf" srcId="{699169D4-F399-4DEF-8FA1-8A1BABD5C05F}" destId="{DC4D86E9-0B3B-485E-9EF1-142889844177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E9DCF9-3B6B-4791-8802-DB65E0C939BE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15D3E809-91BC-48DD-BC52-D542041DEBB6}">
      <dgm:prSet phldrT="[Text]"/>
      <dgm:spPr/>
      <dgm:t>
        <a:bodyPr/>
        <a:lstStyle/>
        <a:p>
          <a:r>
            <a:rPr lang="en-US" dirty="0"/>
            <a:t>Economic Stability</a:t>
          </a:r>
        </a:p>
      </dgm:t>
    </dgm:pt>
    <dgm:pt modelId="{57E8D4C6-7E5A-4023-A601-FB04BE1EC540}" type="parTrans" cxnId="{00AEC30F-7D39-40A0-94E4-6AC95FAC52A7}">
      <dgm:prSet/>
      <dgm:spPr/>
      <dgm:t>
        <a:bodyPr/>
        <a:lstStyle/>
        <a:p>
          <a:endParaRPr lang="en-US"/>
        </a:p>
      </dgm:t>
    </dgm:pt>
    <dgm:pt modelId="{7EAD5238-1E49-4994-9269-F31D47148935}" type="sibTrans" cxnId="{00AEC30F-7D39-40A0-94E4-6AC95FAC52A7}">
      <dgm:prSet/>
      <dgm:spPr/>
      <dgm:t>
        <a:bodyPr/>
        <a:lstStyle/>
        <a:p>
          <a:endParaRPr lang="en-US"/>
        </a:p>
      </dgm:t>
    </dgm:pt>
    <dgm:pt modelId="{47A468D6-F929-4577-B866-A5F4A09862C6}">
      <dgm:prSet phldrT="[Text]" custT="1"/>
      <dgm:spPr/>
      <dgm:t>
        <a:bodyPr/>
        <a:lstStyle/>
        <a:p>
          <a:r>
            <a:rPr lang="en-US" sz="3100" dirty="0"/>
            <a:t>Education</a:t>
          </a:r>
        </a:p>
      </dgm:t>
    </dgm:pt>
    <dgm:pt modelId="{1D01BDF7-7F68-4ED9-9A35-DB78D9153D18}" type="parTrans" cxnId="{8D500382-CA6D-416E-85A1-882C899B99CD}">
      <dgm:prSet/>
      <dgm:spPr/>
      <dgm:t>
        <a:bodyPr/>
        <a:lstStyle/>
        <a:p>
          <a:endParaRPr lang="en-US"/>
        </a:p>
      </dgm:t>
    </dgm:pt>
    <dgm:pt modelId="{536E12CA-D22F-4432-A8C3-1012B2A8CB78}" type="sibTrans" cxnId="{8D500382-CA6D-416E-85A1-882C899B99CD}">
      <dgm:prSet/>
      <dgm:spPr/>
      <dgm:t>
        <a:bodyPr/>
        <a:lstStyle/>
        <a:p>
          <a:endParaRPr lang="en-US"/>
        </a:p>
      </dgm:t>
    </dgm:pt>
    <dgm:pt modelId="{21ED49C0-A51C-482F-B636-E561D1260E98}">
      <dgm:prSet phldrT="[Text]"/>
      <dgm:spPr/>
      <dgm:t>
        <a:bodyPr/>
        <a:lstStyle/>
        <a:p>
          <a:r>
            <a:rPr lang="en-US" dirty="0"/>
            <a:t>Community and Social Context</a:t>
          </a:r>
        </a:p>
      </dgm:t>
    </dgm:pt>
    <dgm:pt modelId="{2F29EE4E-4242-443D-AED3-BBB5F3DD4E5D}" type="parTrans" cxnId="{9D2419B2-95B8-4C14-A58D-C76414182FAA}">
      <dgm:prSet/>
      <dgm:spPr/>
      <dgm:t>
        <a:bodyPr/>
        <a:lstStyle/>
        <a:p>
          <a:endParaRPr lang="en-US"/>
        </a:p>
      </dgm:t>
    </dgm:pt>
    <dgm:pt modelId="{32DCFF67-3F34-40E8-81E6-BF3F21FE09D1}" type="sibTrans" cxnId="{9D2419B2-95B8-4C14-A58D-C76414182FAA}">
      <dgm:prSet/>
      <dgm:spPr/>
      <dgm:t>
        <a:bodyPr/>
        <a:lstStyle/>
        <a:p>
          <a:endParaRPr lang="en-US"/>
        </a:p>
      </dgm:t>
    </dgm:pt>
    <dgm:pt modelId="{F6EBADDA-333B-485E-8635-E58948666690}">
      <dgm:prSet phldrT="[Text]"/>
      <dgm:spPr/>
      <dgm:t>
        <a:bodyPr/>
        <a:lstStyle/>
        <a:p>
          <a:r>
            <a:rPr lang="en-US" dirty="0"/>
            <a:t>Health and Health Care</a:t>
          </a:r>
        </a:p>
      </dgm:t>
    </dgm:pt>
    <dgm:pt modelId="{AE16B996-BA58-43FA-A340-FEDD42742969}" type="parTrans" cxnId="{D1E791C9-6DA0-4006-97AD-D876CBC3F5C0}">
      <dgm:prSet/>
      <dgm:spPr/>
      <dgm:t>
        <a:bodyPr/>
        <a:lstStyle/>
        <a:p>
          <a:endParaRPr lang="en-US"/>
        </a:p>
      </dgm:t>
    </dgm:pt>
    <dgm:pt modelId="{5E95F034-C18C-4EBD-921A-9D65EC340F8A}" type="sibTrans" cxnId="{D1E791C9-6DA0-4006-97AD-D876CBC3F5C0}">
      <dgm:prSet/>
      <dgm:spPr/>
      <dgm:t>
        <a:bodyPr/>
        <a:lstStyle/>
        <a:p>
          <a:endParaRPr lang="en-US"/>
        </a:p>
      </dgm:t>
    </dgm:pt>
    <dgm:pt modelId="{AA7E73DA-2571-4C1B-95EA-5B8922C1BF78}">
      <dgm:prSet phldrT="[Text]"/>
      <dgm:spPr/>
      <dgm:t>
        <a:bodyPr/>
        <a:lstStyle/>
        <a:p>
          <a:r>
            <a:rPr lang="en-US" dirty="0"/>
            <a:t>Neighborhood and Built Environment</a:t>
          </a:r>
        </a:p>
      </dgm:t>
    </dgm:pt>
    <dgm:pt modelId="{A76F6361-DF67-4738-9D83-1ACF6102BAB1}" type="parTrans" cxnId="{25C203AB-9972-4DCF-9B10-F7B94434A6C0}">
      <dgm:prSet/>
      <dgm:spPr/>
      <dgm:t>
        <a:bodyPr/>
        <a:lstStyle/>
        <a:p>
          <a:endParaRPr lang="en-US"/>
        </a:p>
      </dgm:t>
    </dgm:pt>
    <dgm:pt modelId="{F44267CB-34F2-486C-9560-B24DF70110AF}" type="sibTrans" cxnId="{25C203AB-9972-4DCF-9B10-F7B94434A6C0}">
      <dgm:prSet/>
      <dgm:spPr/>
      <dgm:t>
        <a:bodyPr/>
        <a:lstStyle/>
        <a:p>
          <a:endParaRPr lang="en-US"/>
        </a:p>
      </dgm:t>
    </dgm:pt>
    <dgm:pt modelId="{243140CA-9DD8-47C9-892C-98B94FAF68A6}">
      <dgm:prSet phldrT="[Text]" custT="1"/>
      <dgm:spPr/>
      <dgm:t>
        <a:bodyPr/>
        <a:lstStyle/>
        <a:p>
          <a:r>
            <a:rPr lang="en-US" sz="1300" dirty="0"/>
            <a:t>Employment</a:t>
          </a:r>
        </a:p>
      </dgm:t>
    </dgm:pt>
    <dgm:pt modelId="{A38A6863-D577-4303-B980-6254FE85B1E1}" type="parTrans" cxnId="{C145FFDB-351E-4A48-980D-67A9DC1E605E}">
      <dgm:prSet/>
      <dgm:spPr/>
      <dgm:t>
        <a:bodyPr/>
        <a:lstStyle/>
        <a:p>
          <a:endParaRPr lang="en-US"/>
        </a:p>
      </dgm:t>
    </dgm:pt>
    <dgm:pt modelId="{18C2838E-9373-43F1-9604-B153CA499040}" type="sibTrans" cxnId="{C145FFDB-351E-4A48-980D-67A9DC1E605E}">
      <dgm:prSet/>
      <dgm:spPr/>
      <dgm:t>
        <a:bodyPr/>
        <a:lstStyle/>
        <a:p>
          <a:endParaRPr lang="en-US"/>
        </a:p>
      </dgm:t>
    </dgm:pt>
    <dgm:pt modelId="{34E99FF2-AA5F-41D9-959A-2CC2022C617A}">
      <dgm:prSet phldrT="[Text]" custT="1"/>
      <dgm:spPr/>
      <dgm:t>
        <a:bodyPr/>
        <a:lstStyle/>
        <a:p>
          <a:r>
            <a:rPr lang="en-US" sz="1300" dirty="0"/>
            <a:t>Food Insecurity</a:t>
          </a:r>
        </a:p>
      </dgm:t>
    </dgm:pt>
    <dgm:pt modelId="{36BA8C50-73DA-4424-A88A-42506E175185}" type="parTrans" cxnId="{FC1698C5-D60C-4AEE-AC2B-D4F4E212021C}">
      <dgm:prSet/>
      <dgm:spPr/>
      <dgm:t>
        <a:bodyPr/>
        <a:lstStyle/>
        <a:p>
          <a:endParaRPr lang="en-US"/>
        </a:p>
      </dgm:t>
    </dgm:pt>
    <dgm:pt modelId="{0012351D-6F0A-4185-81D6-26D458B429F6}" type="sibTrans" cxnId="{FC1698C5-D60C-4AEE-AC2B-D4F4E212021C}">
      <dgm:prSet/>
      <dgm:spPr/>
      <dgm:t>
        <a:bodyPr/>
        <a:lstStyle/>
        <a:p>
          <a:endParaRPr lang="en-US"/>
        </a:p>
      </dgm:t>
    </dgm:pt>
    <dgm:pt modelId="{CBE6A2B9-03BB-4AFB-8E3D-F777E64F91B5}">
      <dgm:prSet phldrT="[Text]" custT="1"/>
      <dgm:spPr/>
      <dgm:t>
        <a:bodyPr/>
        <a:lstStyle/>
        <a:p>
          <a:r>
            <a:rPr lang="en-US" sz="1300" dirty="0"/>
            <a:t>Housing Instability</a:t>
          </a:r>
        </a:p>
      </dgm:t>
    </dgm:pt>
    <dgm:pt modelId="{BBE5CA4D-BF07-4292-A8C7-E34D35765CA6}" type="parTrans" cxnId="{1C19D05C-2A98-44E4-A3BB-23D250420B12}">
      <dgm:prSet/>
      <dgm:spPr/>
      <dgm:t>
        <a:bodyPr/>
        <a:lstStyle/>
        <a:p>
          <a:endParaRPr lang="en-US"/>
        </a:p>
      </dgm:t>
    </dgm:pt>
    <dgm:pt modelId="{D10CCBF5-6E5E-4267-B0AD-91395AFD4D8A}" type="sibTrans" cxnId="{1C19D05C-2A98-44E4-A3BB-23D250420B12}">
      <dgm:prSet/>
      <dgm:spPr/>
      <dgm:t>
        <a:bodyPr/>
        <a:lstStyle/>
        <a:p>
          <a:endParaRPr lang="en-US"/>
        </a:p>
      </dgm:t>
    </dgm:pt>
    <dgm:pt modelId="{B934B584-ABC0-4718-8B82-7F77A63CD21E}">
      <dgm:prSet phldrT="[Text]" custT="1"/>
      <dgm:spPr/>
      <dgm:t>
        <a:bodyPr/>
        <a:lstStyle/>
        <a:p>
          <a:r>
            <a:rPr lang="en-US" sz="1300" dirty="0"/>
            <a:t>Poverty</a:t>
          </a:r>
        </a:p>
      </dgm:t>
    </dgm:pt>
    <dgm:pt modelId="{49E24031-32AA-451E-9778-E57FDDD9F536}" type="parTrans" cxnId="{9C1CAF61-00AF-4B84-A8CB-7C6455F4AB3E}">
      <dgm:prSet/>
      <dgm:spPr/>
      <dgm:t>
        <a:bodyPr/>
        <a:lstStyle/>
        <a:p>
          <a:endParaRPr lang="en-US"/>
        </a:p>
      </dgm:t>
    </dgm:pt>
    <dgm:pt modelId="{6B53D6BF-13D4-4248-A5E0-62919AF80227}" type="sibTrans" cxnId="{9C1CAF61-00AF-4B84-A8CB-7C6455F4AB3E}">
      <dgm:prSet/>
      <dgm:spPr/>
      <dgm:t>
        <a:bodyPr/>
        <a:lstStyle/>
        <a:p>
          <a:endParaRPr lang="en-US"/>
        </a:p>
      </dgm:t>
    </dgm:pt>
    <dgm:pt modelId="{5955E792-0BC4-4D3A-9272-8FEAE520E0C1}">
      <dgm:prSet phldrT="[Text]" custT="1"/>
      <dgm:spPr/>
      <dgm:t>
        <a:bodyPr/>
        <a:lstStyle/>
        <a:p>
          <a:r>
            <a:rPr lang="en-US" sz="1300" dirty="0"/>
            <a:t>Early Childhood Education &amp; Development</a:t>
          </a:r>
        </a:p>
      </dgm:t>
    </dgm:pt>
    <dgm:pt modelId="{1BBB290B-49D9-43ED-B276-FB386A6B577A}" type="parTrans" cxnId="{94932331-8FCB-4BE2-B479-A9770E4E9620}">
      <dgm:prSet/>
      <dgm:spPr/>
      <dgm:t>
        <a:bodyPr/>
        <a:lstStyle/>
        <a:p>
          <a:endParaRPr lang="en-US"/>
        </a:p>
      </dgm:t>
    </dgm:pt>
    <dgm:pt modelId="{E70DEF52-6CE8-4322-B436-D021D0FCE41B}" type="sibTrans" cxnId="{94932331-8FCB-4BE2-B479-A9770E4E9620}">
      <dgm:prSet/>
      <dgm:spPr/>
      <dgm:t>
        <a:bodyPr/>
        <a:lstStyle/>
        <a:p>
          <a:endParaRPr lang="en-US"/>
        </a:p>
      </dgm:t>
    </dgm:pt>
    <dgm:pt modelId="{C1211161-2AEB-4367-BAD2-7493DE9C263A}">
      <dgm:prSet phldrT="[Text]" custT="1"/>
      <dgm:spPr/>
      <dgm:t>
        <a:bodyPr/>
        <a:lstStyle/>
        <a:p>
          <a:r>
            <a:rPr lang="en-US" sz="1300" dirty="0"/>
            <a:t>Enrollment in Higher Education</a:t>
          </a:r>
        </a:p>
      </dgm:t>
    </dgm:pt>
    <dgm:pt modelId="{30FE69B1-5D7F-4A67-8F7F-AAA07E0C81FC}" type="parTrans" cxnId="{4910721D-3894-48CF-A1D5-E8E923E2A4D1}">
      <dgm:prSet/>
      <dgm:spPr/>
      <dgm:t>
        <a:bodyPr/>
        <a:lstStyle/>
        <a:p>
          <a:endParaRPr lang="en-US"/>
        </a:p>
      </dgm:t>
    </dgm:pt>
    <dgm:pt modelId="{1822DC2D-1BB7-41C8-8075-A532EBB05743}" type="sibTrans" cxnId="{4910721D-3894-48CF-A1D5-E8E923E2A4D1}">
      <dgm:prSet/>
      <dgm:spPr/>
      <dgm:t>
        <a:bodyPr/>
        <a:lstStyle/>
        <a:p>
          <a:endParaRPr lang="en-US"/>
        </a:p>
      </dgm:t>
    </dgm:pt>
    <dgm:pt modelId="{640813DF-0DD4-4853-885C-00D8C3872163}">
      <dgm:prSet phldrT="[Text]" custT="1"/>
      <dgm:spPr/>
      <dgm:t>
        <a:bodyPr/>
        <a:lstStyle/>
        <a:p>
          <a:r>
            <a:rPr lang="en-US" sz="1300" dirty="0"/>
            <a:t>High School Graduation</a:t>
          </a:r>
        </a:p>
      </dgm:t>
    </dgm:pt>
    <dgm:pt modelId="{FFAC9409-7466-4E24-B922-7B035B4BF6F1}" type="parTrans" cxnId="{B1D6612B-96DC-402A-B41C-E2896A64E662}">
      <dgm:prSet/>
      <dgm:spPr/>
      <dgm:t>
        <a:bodyPr/>
        <a:lstStyle/>
        <a:p>
          <a:endParaRPr lang="en-US"/>
        </a:p>
      </dgm:t>
    </dgm:pt>
    <dgm:pt modelId="{7D312273-A303-4028-866B-C1E41BA1184B}" type="sibTrans" cxnId="{B1D6612B-96DC-402A-B41C-E2896A64E662}">
      <dgm:prSet/>
      <dgm:spPr/>
      <dgm:t>
        <a:bodyPr/>
        <a:lstStyle/>
        <a:p>
          <a:endParaRPr lang="en-US"/>
        </a:p>
      </dgm:t>
    </dgm:pt>
    <dgm:pt modelId="{EC43FD39-41D4-45AE-934F-EC9672BB985E}">
      <dgm:prSet phldrT="[Text]" custT="1"/>
      <dgm:spPr/>
      <dgm:t>
        <a:bodyPr/>
        <a:lstStyle/>
        <a:p>
          <a:r>
            <a:rPr lang="en-US" sz="1300" dirty="0"/>
            <a:t>Language and Literacy</a:t>
          </a:r>
        </a:p>
      </dgm:t>
    </dgm:pt>
    <dgm:pt modelId="{7E9C3726-252F-44D6-A315-46DBAAE7C0E5}" type="parTrans" cxnId="{9A0088BC-C5BB-406F-BCF1-3F3601F8747F}">
      <dgm:prSet/>
      <dgm:spPr/>
      <dgm:t>
        <a:bodyPr/>
        <a:lstStyle/>
        <a:p>
          <a:endParaRPr lang="en-US"/>
        </a:p>
      </dgm:t>
    </dgm:pt>
    <dgm:pt modelId="{C2AD3D65-8D4A-438A-A948-F55C4B2640A9}" type="sibTrans" cxnId="{9A0088BC-C5BB-406F-BCF1-3F3601F8747F}">
      <dgm:prSet/>
      <dgm:spPr/>
      <dgm:t>
        <a:bodyPr/>
        <a:lstStyle/>
        <a:p>
          <a:endParaRPr lang="en-US"/>
        </a:p>
      </dgm:t>
    </dgm:pt>
    <dgm:pt modelId="{0C6C118D-823E-46D1-B2F1-757F6C2A1F5B}">
      <dgm:prSet phldrT="[Text]" custT="1"/>
      <dgm:spPr/>
      <dgm:t>
        <a:bodyPr/>
        <a:lstStyle/>
        <a:p>
          <a:r>
            <a:rPr lang="en-US" sz="1300" dirty="0"/>
            <a:t>Civic Participation </a:t>
          </a:r>
        </a:p>
      </dgm:t>
    </dgm:pt>
    <dgm:pt modelId="{9233DA7E-77BE-4BCD-860D-4C6E5DFFCBDC}" type="parTrans" cxnId="{2178B685-DCE0-4954-B58C-3EB53021C759}">
      <dgm:prSet/>
      <dgm:spPr/>
      <dgm:t>
        <a:bodyPr/>
        <a:lstStyle/>
        <a:p>
          <a:endParaRPr lang="en-US"/>
        </a:p>
      </dgm:t>
    </dgm:pt>
    <dgm:pt modelId="{A076AAEF-48E7-4FD2-9EB3-F74C95006899}" type="sibTrans" cxnId="{2178B685-DCE0-4954-B58C-3EB53021C759}">
      <dgm:prSet/>
      <dgm:spPr/>
      <dgm:t>
        <a:bodyPr/>
        <a:lstStyle/>
        <a:p>
          <a:endParaRPr lang="en-US"/>
        </a:p>
      </dgm:t>
    </dgm:pt>
    <dgm:pt modelId="{47EF1621-FA85-472F-8EC0-6ED224B1BC6E}">
      <dgm:prSet phldrT="[Text]" custT="1"/>
      <dgm:spPr/>
      <dgm:t>
        <a:bodyPr/>
        <a:lstStyle/>
        <a:p>
          <a:r>
            <a:rPr lang="en-US" sz="1300" dirty="0"/>
            <a:t>Discrimination</a:t>
          </a:r>
        </a:p>
      </dgm:t>
    </dgm:pt>
    <dgm:pt modelId="{C32CA4EC-AAF5-4789-91BB-571B2A418855}" type="parTrans" cxnId="{C06BC782-EFBE-4C59-80AA-B1F193521AAC}">
      <dgm:prSet/>
      <dgm:spPr/>
      <dgm:t>
        <a:bodyPr/>
        <a:lstStyle/>
        <a:p>
          <a:endParaRPr lang="en-US"/>
        </a:p>
      </dgm:t>
    </dgm:pt>
    <dgm:pt modelId="{7666E3AF-F680-4B70-8C75-54F6EE3399B8}" type="sibTrans" cxnId="{C06BC782-EFBE-4C59-80AA-B1F193521AAC}">
      <dgm:prSet/>
      <dgm:spPr/>
      <dgm:t>
        <a:bodyPr/>
        <a:lstStyle/>
        <a:p>
          <a:endParaRPr lang="en-US"/>
        </a:p>
      </dgm:t>
    </dgm:pt>
    <dgm:pt modelId="{F5912920-FCBD-4C20-829A-694C267B769E}">
      <dgm:prSet phldrT="[Text]" custT="1"/>
      <dgm:spPr/>
      <dgm:t>
        <a:bodyPr/>
        <a:lstStyle/>
        <a:p>
          <a:r>
            <a:rPr lang="en-US" sz="1300" dirty="0"/>
            <a:t>Incarceration</a:t>
          </a:r>
        </a:p>
      </dgm:t>
    </dgm:pt>
    <dgm:pt modelId="{3D795904-51B5-4677-94AF-48F07F4B60F0}" type="parTrans" cxnId="{CA8B73DF-0450-49B5-BC69-73CD1F22AA2C}">
      <dgm:prSet/>
      <dgm:spPr/>
      <dgm:t>
        <a:bodyPr/>
        <a:lstStyle/>
        <a:p>
          <a:endParaRPr lang="en-US"/>
        </a:p>
      </dgm:t>
    </dgm:pt>
    <dgm:pt modelId="{3C113697-3FC3-42AC-ADF3-7AFD7F096530}" type="sibTrans" cxnId="{CA8B73DF-0450-49B5-BC69-73CD1F22AA2C}">
      <dgm:prSet/>
      <dgm:spPr/>
      <dgm:t>
        <a:bodyPr/>
        <a:lstStyle/>
        <a:p>
          <a:endParaRPr lang="en-US"/>
        </a:p>
      </dgm:t>
    </dgm:pt>
    <dgm:pt modelId="{B7CEAAAD-5D6B-4F6D-88BD-F649099E7970}">
      <dgm:prSet phldrT="[Text]" custT="1"/>
      <dgm:spPr/>
      <dgm:t>
        <a:bodyPr/>
        <a:lstStyle/>
        <a:p>
          <a:r>
            <a:rPr lang="en-US" sz="1300" dirty="0"/>
            <a:t>Social Cohesion</a:t>
          </a:r>
        </a:p>
      </dgm:t>
    </dgm:pt>
    <dgm:pt modelId="{5B5AFE41-FAB8-45F5-9820-E23769D82C4D}" type="parTrans" cxnId="{23032FBF-9EC7-4702-976C-7DBB38336949}">
      <dgm:prSet/>
      <dgm:spPr/>
      <dgm:t>
        <a:bodyPr/>
        <a:lstStyle/>
        <a:p>
          <a:endParaRPr lang="en-US"/>
        </a:p>
      </dgm:t>
    </dgm:pt>
    <dgm:pt modelId="{BE810D04-E3A4-4353-9FAB-3B703903F7A6}" type="sibTrans" cxnId="{23032FBF-9EC7-4702-976C-7DBB38336949}">
      <dgm:prSet/>
      <dgm:spPr/>
      <dgm:t>
        <a:bodyPr/>
        <a:lstStyle/>
        <a:p>
          <a:endParaRPr lang="en-US"/>
        </a:p>
      </dgm:t>
    </dgm:pt>
    <dgm:pt modelId="{A3EE386B-0430-4E89-A50C-4657B9CB0A91}">
      <dgm:prSet phldrT="[Text]" custT="1"/>
      <dgm:spPr/>
      <dgm:t>
        <a:bodyPr/>
        <a:lstStyle/>
        <a:p>
          <a:r>
            <a:rPr lang="en-US" sz="1300" dirty="0"/>
            <a:t>Access to Health Care</a:t>
          </a:r>
        </a:p>
      </dgm:t>
    </dgm:pt>
    <dgm:pt modelId="{2D7E48E6-E8D4-498F-8824-9015C7AEAA47}" type="parTrans" cxnId="{AADF38D4-CC78-4BC5-A1E2-466206F2C287}">
      <dgm:prSet/>
      <dgm:spPr/>
      <dgm:t>
        <a:bodyPr/>
        <a:lstStyle/>
        <a:p>
          <a:endParaRPr lang="en-US"/>
        </a:p>
      </dgm:t>
    </dgm:pt>
    <dgm:pt modelId="{9BF3742A-8C57-48FC-B0A4-8A075F4E8CC2}" type="sibTrans" cxnId="{AADF38D4-CC78-4BC5-A1E2-466206F2C287}">
      <dgm:prSet/>
      <dgm:spPr/>
      <dgm:t>
        <a:bodyPr/>
        <a:lstStyle/>
        <a:p>
          <a:endParaRPr lang="en-US"/>
        </a:p>
      </dgm:t>
    </dgm:pt>
    <dgm:pt modelId="{28602F7D-16BB-44AF-BFB4-97FF5E18A3FB}">
      <dgm:prSet phldrT="[Text]" custT="1"/>
      <dgm:spPr/>
      <dgm:t>
        <a:bodyPr/>
        <a:lstStyle/>
        <a:p>
          <a:r>
            <a:rPr lang="en-US" sz="1300" dirty="0"/>
            <a:t>Access to Primary Health Care</a:t>
          </a:r>
        </a:p>
      </dgm:t>
    </dgm:pt>
    <dgm:pt modelId="{F8986464-BDBB-4F39-80E6-D610CF4F5D36}" type="parTrans" cxnId="{4981F95C-9597-4B3D-A5C2-DCA5AF42C430}">
      <dgm:prSet/>
      <dgm:spPr/>
      <dgm:t>
        <a:bodyPr/>
        <a:lstStyle/>
        <a:p>
          <a:endParaRPr lang="en-US"/>
        </a:p>
      </dgm:t>
    </dgm:pt>
    <dgm:pt modelId="{BD4AA36E-5B13-4D73-BF69-32D7F90F9D09}" type="sibTrans" cxnId="{4981F95C-9597-4B3D-A5C2-DCA5AF42C430}">
      <dgm:prSet/>
      <dgm:spPr/>
      <dgm:t>
        <a:bodyPr/>
        <a:lstStyle/>
        <a:p>
          <a:endParaRPr lang="en-US"/>
        </a:p>
      </dgm:t>
    </dgm:pt>
    <dgm:pt modelId="{DE932983-B8BB-4B38-94D5-CD5B4DDBE0EE}">
      <dgm:prSet phldrT="[Text]" custT="1"/>
      <dgm:spPr/>
      <dgm:t>
        <a:bodyPr/>
        <a:lstStyle/>
        <a:p>
          <a:r>
            <a:rPr lang="en-US" sz="1300" dirty="0"/>
            <a:t>Health Literacy</a:t>
          </a:r>
        </a:p>
      </dgm:t>
    </dgm:pt>
    <dgm:pt modelId="{D4FC71A0-CCAB-4744-8015-D4523BC07C33}" type="parTrans" cxnId="{4FCE7407-C3CC-4713-A725-E0E4535DDE05}">
      <dgm:prSet/>
      <dgm:spPr/>
      <dgm:t>
        <a:bodyPr/>
        <a:lstStyle/>
        <a:p>
          <a:endParaRPr lang="en-US"/>
        </a:p>
      </dgm:t>
    </dgm:pt>
    <dgm:pt modelId="{07BFD963-15AB-4619-9B48-46F0BEA366CC}" type="sibTrans" cxnId="{4FCE7407-C3CC-4713-A725-E0E4535DDE05}">
      <dgm:prSet/>
      <dgm:spPr/>
      <dgm:t>
        <a:bodyPr/>
        <a:lstStyle/>
        <a:p>
          <a:endParaRPr lang="en-US"/>
        </a:p>
      </dgm:t>
    </dgm:pt>
    <dgm:pt modelId="{186BC181-A1B5-4A4F-AFCE-FE6AB68B494D}">
      <dgm:prSet phldrT="[Text]" custT="1"/>
      <dgm:spPr/>
      <dgm:t>
        <a:bodyPr/>
        <a:lstStyle/>
        <a:p>
          <a:r>
            <a:rPr lang="en-US" sz="1300" dirty="0"/>
            <a:t>Access to Foods that Support Healthy Eating Patterns</a:t>
          </a:r>
        </a:p>
      </dgm:t>
    </dgm:pt>
    <dgm:pt modelId="{A978DC5B-047B-42DD-8E76-B4BB9C91DA7A}" type="parTrans" cxnId="{52EB9D14-0A84-45FE-AEBF-84BAD0E25868}">
      <dgm:prSet/>
      <dgm:spPr/>
      <dgm:t>
        <a:bodyPr/>
        <a:lstStyle/>
        <a:p>
          <a:endParaRPr lang="en-US"/>
        </a:p>
      </dgm:t>
    </dgm:pt>
    <dgm:pt modelId="{B7D5CC3D-4D8D-4DA0-9320-6DA5AF0FAF65}" type="sibTrans" cxnId="{52EB9D14-0A84-45FE-AEBF-84BAD0E25868}">
      <dgm:prSet/>
      <dgm:spPr/>
      <dgm:t>
        <a:bodyPr/>
        <a:lstStyle/>
        <a:p>
          <a:endParaRPr lang="en-US"/>
        </a:p>
      </dgm:t>
    </dgm:pt>
    <dgm:pt modelId="{8935AA98-8B9E-484B-8153-5DEB8F58372E}">
      <dgm:prSet phldrT="[Text]" custT="1"/>
      <dgm:spPr/>
      <dgm:t>
        <a:bodyPr/>
        <a:lstStyle/>
        <a:p>
          <a:r>
            <a:rPr lang="en-US" sz="1300" dirty="0"/>
            <a:t>Crime and Violence</a:t>
          </a:r>
        </a:p>
      </dgm:t>
    </dgm:pt>
    <dgm:pt modelId="{C5FE6D53-AFB4-41C1-A785-B9E8A297E1F7}" type="parTrans" cxnId="{30A2E1EE-5E43-4231-B342-665D6C54B82E}">
      <dgm:prSet/>
      <dgm:spPr/>
      <dgm:t>
        <a:bodyPr/>
        <a:lstStyle/>
        <a:p>
          <a:endParaRPr lang="en-US"/>
        </a:p>
      </dgm:t>
    </dgm:pt>
    <dgm:pt modelId="{47DE6CB6-EAD9-4E84-8464-0D0F87F3B2FA}" type="sibTrans" cxnId="{30A2E1EE-5E43-4231-B342-665D6C54B82E}">
      <dgm:prSet/>
      <dgm:spPr/>
      <dgm:t>
        <a:bodyPr/>
        <a:lstStyle/>
        <a:p>
          <a:endParaRPr lang="en-US"/>
        </a:p>
      </dgm:t>
    </dgm:pt>
    <dgm:pt modelId="{7E8FD1CE-8267-4BE8-83BA-DE5BBE62C5AF}">
      <dgm:prSet phldrT="[Text]" custT="1"/>
      <dgm:spPr/>
      <dgm:t>
        <a:bodyPr/>
        <a:lstStyle/>
        <a:p>
          <a:r>
            <a:rPr lang="en-US" sz="1300" dirty="0"/>
            <a:t>Environmental Conditions</a:t>
          </a:r>
        </a:p>
      </dgm:t>
    </dgm:pt>
    <dgm:pt modelId="{066BE064-F565-4D57-B50B-358CFAC0900A}" type="parTrans" cxnId="{8AFDA06B-2769-46E8-B272-0D1F0B1B7FA3}">
      <dgm:prSet/>
      <dgm:spPr/>
      <dgm:t>
        <a:bodyPr/>
        <a:lstStyle/>
        <a:p>
          <a:endParaRPr lang="en-US"/>
        </a:p>
      </dgm:t>
    </dgm:pt>
    <dgm:pt modelId="{D53349D2-19F1-4FB9-AA37-9C120FD57A27}" type="sibTrans" cxnId="{8AFDA06B-2769-46E8-B272-0D1F0B1B7FA3}">
      <dgm:prSet/>
      <dgm:spPr/>
      <dgm:t>
        <a:bodyPr/>
        <a:lstStyle/>
        <a:p>
          <a:endParaRPr lang="en-US"/>
        </a:p>
      </dgm:t>
    </dgm:pt>
    <dgm:pt modelId="{428B05C0-EC51-4D5F-B5D0-598AFE13D2C0}">
      <dgm:prSet phldrT="[Text]" custT="1"/>
      <dgm:spPr/>
      <dgm:t>
        <a:bodyPr/>
        <a:lstStyle/>
        <a:p>
          <a:r>
            <a:rPr lang="en-US" sz="1300" dirty="0"/>
            <a:t>Quality of Housing</a:t>
          </a:r>
        </a:p>
      </dgm:t>
    </dgm:pt>
    <dgm:pt modelId="{35650E37-0139-4E74-B386-6BB9B8072236}" type="parTrans" cxnId="{25F0992B-0074-457A-B139-DB224B3F8C33}">
      <dgm:prSet/>
      <dgm:spPr/>
      <dgm:t>
        <a:bodyPr/>
        <a:lstStyle/>
        <a:p>
          <a:endParaRPr lang="en-US"/>
        </a:p>
      </dgm:t>
    </dgm:pt>
    <dgm:pt modelId="{CF9780F1-C494-4801-9968-35416B9CC510}" type="sibTrans" cxnId="{25F0992B-0074-457A-B139-DB224B3F8C33}">
      <dgm:prSet/>
      <dgm:spPr/>
      <dgm:t>
        <a:bodyPr/>
        <a:lstStyle/>
        <a:p>
          <a:endParaRPr lang="en-US"/>
        </a:p>
      </dgm:t>
    </dgm:pt>
    <dgm:pt modelId="{1B40E0B4-0AA4-4BD6-A4CE-A752543C9CC8}" type="pres">
      <dgm:prSet presAssocID="{44E9DCF9-3B6B-4791-8802-DB65E0C939BE}" presName="Name0" presStyleCnt="0">
        <dgm:presLayoutVars>
          <dgm:dir/>
          <dgm:animLvl val="lvl"/>
          <dgm:resizeHandles val="exact"/>
        </dgm:presLayoutVars>
      </dgm:prSet>
      <dgm:spPr/>
    </dgm:pt>
    <dgm:pt modelId="{36344A9E-4E5D-45DA-8BD6-97991674061F}" type="pres">
      <dgm:prSet presAssocID="{15D3E809-91BC-48DD-BC52-D542041DEBB6}" presName="linNode" presStyleCnt="0"/>
      <dgm:spPr/>
    </dgm:pt>
    <dgm:pt modelId="{A8445273-235D-43B9-A13B-75CC26420F01}" type="pres">
      <dgm:prSet presAssocID="{15D3E809-91BC-48DD-BC52-D542041DEBB6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B0E799DD-1DA1-4432-86C7-0983019D48BD}" type="pres">
      <dgm:prSet presAssocID="{15D3E809-91BC-48DD-BC52-D542041DEBB6}" presName="descendantText" presStyleLbl="alignAccFollowNode1" presStyleIdx="0" presStyleCnt="5">
        <dgm:presLayoutVars>
          <dgm:bulletEnabled val="1"/>
        </dgm:presLayoutVars>
      </dgm:prSet>
      <dgm:spPr/>
    </dgm:pt>
    <dgm:pt modelId="{AEFE6E8F-F29C-4CD5-B416-8C707DFD3272}" type="pres">
      <dgm:prSet presAssocID="{7EAD5238-1E49-4994-9269-F31D47148935}" presName="sp" presStyleCnt="0"/>
      <dgm:spPr/>
    </dgm:pt>
    <dgm:pt modelId="{C3EEF357-7B47-4383-AF9F-C6D2DB35D1B1}" type="pres">
      <dgm:prSet presAssocID="{47A468D6-F929-4577-B866-A5F4A09862C6}" presName="linNode" presStyleCnt="0"/>
      <dgm:spPr/>
    </dgm:pt>
    <dgm:pt modelId="{E2B17CE1-EA9D-48AC-A1A0-F918BC4A7C64}" type="pres">
      <dgm:prSet presAssocID="{47A468D6-F929-4577-B866-A5F4A09862C6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172C91D2-E00F-4E28-95B4-F91FEBA5D1AF}" type="pres">
      <dgm:prSet presAssocID="{47A468D6-F929-4577-B866-A5F4A09862C6}" presName="descendantText" presStyleLbl="alignAccFollowNode1" presStyleIdx="1" presStyleCnt="5">
        <dgm:presLayoutVars>
          <dgm:bulletEnabled val="1"/>
        </dgm:presLayoutVars>
      </dgm:prSet>
      <dgm:spPr/>
    </dgm:pt>
    <dgm:pt modelId="{EE8A7746-4104-462D-B35D-8CE98080FCED}" type="pres">
      <dgm:prSet presAssocID="{536E12CA-D22F-4432-A8C3-1012B2A8CB78}" presName="sp" presStyleCnt="0"/>
      <dgm:spPr/>
    </dgm:pt>
    <dgm:pt modelId="{41B5767C-CA7A-4DA5-8CCB-2DAD33D9AE71}" type="pres">
      <dgm:prSet presAssocID="{21ED49C0-A51C-482F-B636-E561D1260E98}" presName="linNode" presStyleCnt="0"/>
      <dgm:spPr/>
    </dgm:pt>
    <dgm:pt modelId="{B2C648BC-F43A-4154-A9FC-028B928CCF3D}" type="pres">
      <dgm:prSet presAssocID="{21ED49C0-A51C-482F-B636-E561D1260E98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FB77BD6D-5434-41FD-A5A1-554579E6B7D1}" type="pres">
      <dgm:prSet presAssocID="{21ED49C0-A51C-482F-B636-E561D1260E98}" presName="descendantText" presStyleLbl="alignAccFollowNode1" presStyleIdx="2" presStyleCnt="5">
        <dgm:presLayoutVars>
          <dgm:bulletEnabled val="1"/>
        </dgm:presLayoutVars>
      </dgm:prSet>
      <dgm:spPr/>
    </dgm:pt>
    <dgm:pt modelId="{B792AFA9-D60D-468F-B233-BE9BAD4AD3BB}" type="pres">
      <dgm:prSet presAssocID="{32DCFF67-3F34-40E8-81E6-BF3F21FE09D1}" presName="sp" presStyleCnt="0"/>
      <dgm:spPr/>
    </dgm:pt>
    <dgm:pt modelId="{EF9A1E5F-C965-40B3-8CAC-F761940897D5}" type="pres">
      <dgm:prSet presAssocID="{F6EBADDA-333B-485E-8635-E58948666690}" presName="linNode" presStyleCnt="0"/>
      <dgm:spPr/>
    </dgm:pt>
    <dgm:pt modelId="{B0AA0C8F-7352-43CF-83A4-BEB3672609C9}" type="pres">
      <dgm:prSet presAssocID="{F6EBADDA-333B-485E-8635-E58948666690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679D5889-4D45-4EEB-A540-E5BB70693A94}" type="pres">
      <dgm:prSet presAssocID="{F6EBADDA-333B-485E-8635-E58948666690}" presName="descendantText" presStyleLbl="alignAccFollowNode1" presStyleIdx="3" presStyleCnt="5">
        <dgm:presLayoutVars>
          <dgm:bulletEnabled val="1"/>
        </dgm:presLayoutVars>
      </dgm:prSet>
      <dgm:spPr/>
    </dgm:pt>
    <dgm:pt modelId="{6A4A5630-BB73-4754-B841-C23F895DB611}" type="pres">
      <dgm:prSet presAssocID="{5E95F034-C18C-4EBD-921A-9D65EC340F8A}" presName="sp" presStyleCnt="0"/>
      <dgm:spPr/>
    </dgm:pt>
    <dgm:pt modelId="{278CB60B-E86E-46C7-A25B-BE55D14C5BFC}" type="pres">
      <dgm:prSet presAssocID="{AA7E73DA-2571-4C1B-95EA-5B8922C1BF78}" presName="linNode" presStyleCnt="0"/>
      <dgm:spPr/>
    </dgm:pt>
    <dgm:pt modelId="{935E51C5-4BB4-425A-8EF0-4E286B5CF02F}" type="pres">
      <dgm:prSet presAssocID="{AA7E73DA-2571-4C1B-95EA-5B8922C1BF78}" presName="parentText" presStyleLbl="node1" presStyleIdx="4" presStyleCnt="5">
        <dgm:presLayoutVars>
          <dgm:chMax val="1"/>
          <dgm:bulletEnabled val="1"/>
        </dgm:presLayoutVars>
      </dgm:prSet>
      <dgm:spPr/>
    </dgm:pt>
    <dgm:pt modelId="{A3EBBA82-8484-4954-9A0E-A824E11D57E7}" type="pres">
      <dgm:prSet presAssocID="{AA7E73DA-2571-4C1B-95EA-5B8922C1BF78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4FCE7407-C3CC-4713-A725-E0E4535DDE05}" srcId="{F6EBADDA-333B-485E-8635-E58948666690}" destId="{DE932983-B8BB-4B38-94D5-CD5B4DDBE0EE}" srcOrd="2" destOrd="0" parTransId="{D4FC71A0-CCAB-4744-8015-D4523BC07C33}" sibTransId="{07BFD963-15AB-4619-9B48-46F0BEA366CC}"/>
    <dgm:cxn modelId="{00AEC30F-7D39-40A0-94E4-6AC95FAC52A7}" srcId="{44E9DCF9-3B6B-4791-8802-DB65E0C939BE}" destId="{15D3E809-91BC-48DD-BC52-D542041DEBB6}" srcOrd="0" destOrd="0" parTransId="{57E8D4C6-7E5A-4023-A601-FB04BE1EC540}" sibTransId="{7EAD5238-1E49-4994-9269-F31D47148935}"/>
    <dgm:cxn modelId="{1FB45513-598C-4A15-8654-6478D2ECD3CE}" type="presOf" srcId="{47EF1621-FA85-472F-8EC0-6ED224B1BC6E}" destId="{FB77BD6D-5434-41FD-A5A1-554579E6B7D1}" srcOrd="0" destOrd="1" presId="urn:microsoft.com/office/officeart/2005/8/layout/vList5"/>
    <dgm:cxn modelId="{52EB9D14-0A84-45FE-AEBF-84BAD0E25868}" srcId="{AA7E73DA-2571-4C1B-95EA-5B8922C1BF78}" destId="{186BC181-A1B5-4A4F-AFCE-FE6AB68B494D}" srcOrd="0" destOrd="0" parTransId="{A978DC5B-047B-42DD-8E76-B4BB9C91DA7A}" sibTransId="{B7D5CC3D-4D8D-4DA0-9320-6DA5AF0FAF65}"/>
    <dgm:cxn modelId="{19D2BF16-6CD7-4A51-944D-BFE0C99F3EFB}" type="presOf" srcId="{15D3E809-91BC-48DD-BC52-D542041DEBB6}" destId="{A8445273-235D-43B9-A13B-75CC26420F01}" srcOrd="0" destOrd="0" presId="urn:microsoft.com/office/officeart/2005/8/layout/vList5"/>
    <dgm:cxn modelId="{FB9AC417-0F52-44EE-AF89-5B040B95AEB6}" type="presOf" srcId="{7E8FD1CE-8267-4BE8-83BA-DE5BBE62C5AF}" destId="{A3EBBA82-8484-4954-9A0E-A824E11D57E7}" srcOrd="0" destOrd="2" presId="urn:microsoft.com/office/officeart/2005/8/layout/vList5"/>
    <dgm:cxn modelId="{3AC45019-78E9-4B69-B439-E18B7E8A05B9}" type="presOf" srcId="{34E99FF2-AA5F-41D9-959A-2CC2022C617A}" destId="{B0E799DD-1DA1-4432-86C7-0983019D48BD}" srcOrd="0" destOrd="1" presId="urn:microsoft.com/office/officeart/2005/8/layout/vList5"/>
    <dgm:cxn modelId="{4910721D-3894-48CF-A1D5-E8E923E2A4D1}" srcId="{47A468D6-F929-4577-B866-A5F4A09862C6}" destId="{C1211161-2AEB-4367-BAD2-7493DE9C263A}" srcOrd="1" destOrd="0" parTransId="{30FE69B1-5D7F-4A67-8F7F-AAA07E0C81FC}" sibTransId="{1822DC2D-1BB7-41C8-8075-A532EBB05743}"/>
    <dgm:cxn modelId="{B1D6612B-96DC-402A-B41C-E2896A64E662}" srcId="{47A468D6-F929-4577-B866-A5F4A09862C6}" destId="{640813DF-0DD4-4853-885C-00D8C3872163}" srcOrd="2" destOrd="0" parTransId="{FFAC9409-7466-4E24-B922-7B035B4BF6F1}" sibTransId="{7D312273-A303-4028-866B-C1E41BA1184B}"/>
    <dgm:cxn modelId="{25F0992B-0074-457A-B139-DB224B3F8C33}" srcId="{AA7E73DA-2571-4C1B-95EA-5B8922C1BF78}" destId="{428B05C0-EC51-4D5F-B5D0-598AFE13D2C0}" srcOrd="3" destOrd="0" parTransId="{35650E37-0139-4E74-B386-6BB9B8072236}" sibTransId="{CF9780F1-C494-4801-9968-35416B9CC510}"/>
    <dgm:cxn modelId="{15AF6D2F-F585-445D-85BD-8B4796DBA96D}" type="presOf" srcId="{A3EE386B-0430-4E89-A50C-4657B9CB0A91}" destId="{679D5889-4D45-4EEB-A540-E5BB70693A94}" srcOrd="0" destOrd="0" presId="urn:microsoft.com/office/officeart/2005/8/layout/vList5"/>
    <dgm:cxn modelId="{94932331-8FCB-4BE2-B479-A9770E4E9620}" srcId="{47A468D6-F929-4577-B866-A5F4A09862C6}" destId="{5955E792-0BC4-4D3A-9272-8FEAE520E0C1}" srcOrd="0" destOrd="0" parTransId="{1BBB290B-49D9-43ED-B276-FB386A6B577A}" sibTransId="{E70DEF52-6CE8-4322-B436-D021D0FCE41B}"/>
    <dgm:cxn modelId="{0965C434-E1B6-4705-9717-3E3BE010D17C}" type="presOf" srcId="{0C6C118D-823E-46D1-B2F1-757F6C2A1F5B}" destId="{FB77BD6D-5434-41FD-A5A1-554579E6B7D1}" srcOrd="0" destOrd="0" presId="urn:microsoft.com/office/officeart/2005/8/layout/vList5"/>
    <dgm:cxn modelId="{7BFA703B-3842-4F56-B3BD-E8339A5382A4}" type="presOf" srcId="{640813DF-0DD4-4853-885C-00D8C3872163}" destId="{172C91D2-E00F-4E28-95B4-F91FEBA5D1AF}" srcOrd="0" destOrd="2" presId="urn:microsoft.com/office/officeart/2005/8/layout/vList5"/>
    <dgm:cxn modelId="{D391AE45-62EF-4FF2-AA28-EFA64431713B}" type="presOf" srcId="{8935AA98-8B9E-484B-8153-5DEB8F58372E}" destId="{A3EBBA82-8484-4954-9A0E-A824E11D57E7}" srcOrd="0" destOrd="1" presId="urn:microsoft.com/office/officeart/2005/8/layout/vList5"/>
    <dgm:cxn modelId="{B6E5C849-6896-445D-8034-EFD64EB4EE26}" type="presOf" srcId="{EC43FD39-41D4-45AE-934F-EC9672BB985E}" destId="{172C91D2-E00F-4E28-95B4-F91FEBA5D1AF}" srcOrd="0" destOrd="3" presId="urn:microsoft.com/office/officeart/2005/8/layout/vList5"/>
    <dgm:cxn modelId="{829EBA4A-470F-42A2-AFAA-9F4CCF02EC76}" type="presOf" srcId="{186BC181-A1B5-4A4F-AFCE-FE6AB68B494D}" destId="{A3EBBA82-8484-4954-9A0E-A824E11D57E7}" srcOrd="0" destOrd="0" presId="urn:microsoft.com/office/officeart/2005/8/layout/vList5"/>
    <dgm:cxn modelId="{1C19D05C-2A98-44E4-A3BB-23D250420B12}" srcId="{15D3E809-91BC-48DD-BC52-D542041DEBB6}" destId="{CBE6A2B9-03BB-4AFB-8E3D-F777E64F91B5}" srcOrd="2" destOrd="0" parTransId="{BBE5CA4D-BF07-4292-A8C7-E34D35765CA6}" sibTransId="{D10CCBF5-6E5E-4267-B0AD-91395AFD4D8A}"/>
    <dgm:cxn modelId="{4981F95C-9597-4B3D-A5C2-DCA5AF42C430}" srcId="{F6EBADDA-333B-485E-8635-E58948666690}" destId="{28602F7D-16BB-44AF-BFB4-97FF5E18A3FB}" srcOrd="1" destOrd="0" parTransId="{F8986464-BDBB-4F39-80E6-D610CF4F5D36}" sibTransId="{BD4AA36E-5B13-4D73-BF69-32D7F90F9D09}"/>
    <dgm:cxn modelId="{9C1CAF61-00AF-4B84-A8CB-7C6455F4AB3E}" srcId="{15D3E809-91BC-48DD-BC52-D542041DEBB6}" destId="{B934B584-ABC0-4718-8B82-7F77A63CD21E}" srcOrd="3" destOrd="0" parTransId="{49E24031-32AA-451E-9778-E57FDDD9F536}" sibTransId="{6B53D6BF-13D4-4248-A5E0-62919AF80227}"/>
    <dgm:cxn modelId="{8AFDA06B-2769-46E8-B272-0D1F0B1B7FA3}" srcId="{AA7E73DA-2571-4C1B-95EA-5B8922C1BF78}" destId="{7E8FD1CE-8267-4BE8-83BA-DE5BBE62C5AF}" srcOrd="2" destOrd="0" parTransId="{066BE064-F565-4D57-B50B-358CFAC0900A}" sibTransId="{D53349D2-19F1-4FB9-AA37-9C120FD57A27}"/>
    <dgm:cxn modelId="{7904186F-4FBC-4DFE-A11E-8E1BA06749EA}" type="presOf" srcId="{B7CEAAAD-5D6B-4F6D-88BD-F649099E7970}" destId="{FB77BD6D-5434-41FD-A5A1-554579E6B7D1}" srcOrd="0" destOrd="3" presId="urn:microsoft.com/office/officeart/2005/8/layout/vList5"/>
    <dgm:cxn modelId="{D7277078-8383-47D1-9427-37CAD3920391}" type="presOf" srcId="{B934B584-ABC0-4718-8B82-7F77A63CD21E}" destId="{B0E799DD-1DA1-4432-86C7-0983019D48BD}" srcOrd="0" destOrd="3" presId="urn:microsoft.com/office/officeart/2005/8/layout/vList5"/>
    <dgm:cxn modelId="{FCA76F81-944E-4221-B4D3-C2A93B15E86A}" type="presOf" srcId="{AA7E73DA-2571-4C1B-95EA-5B8922C1BF78}" destId="{935E51C5-4BB4-425A-8EF0-4E286B5CF02F}" srcOrd="0" destOrd="0" presId="urn:microsoft.com/office/officeart/2005/8/layout/vList5"/>
    <dgm:cxn modelId="{8D500382-CA6D-416E-85A1-882C899B99CD}" srcId="{44E9DCF9-3B6B-4791-8802-DB65E0C939BE}" destId="{47A468D6-F929-4577-B866-A5F4A09862C6}" srcOrd="1" destOrd="0" parTransId="{1D01BDF7-7F68-4ED9-9A35-DB78D9153D18}" sibTransId="{536E12CA-D22F-4432-A8C3-1012B2A8CB78}"/>
    <dgm:cxn modelId="{C06BC782-EFBE-4C59-80AA-B1F193521AAC}" srcId="{21ED49C0-A51C-482F-B636-E561D1260E98}" destId="{47EF1621-FA85-472F-8EC0-6ED224B1BC6E}" srcOrd="1" destOrd="0" parTransId="{C32CA4EC-AAF5-4789-91BB-571B2A418855}" sibTransId="{7666E3AF-F680-4B70-8C75-54F6EE3399B8}"/>
    <dgm:cxn modelId="{5A23DC82-3F8A-4EE8-BD11-8ED6D20B8116}" type="presOf" srcId="{5955E792-0BC4-4D3A-9272-8FEAE520E0C1}" destId="{172C91D2-E00F-4E28-95B4-F91FEBA5D1AF}" srcOrd="0" destOrd="0" presId="urn:microsoft.com/office/officeart/2005/8/layout/vList5"/>
    <dgm:cxn modelId="{2178B685-DCE0-4954-B58C-3EB53021C759}" srcId="{21ED49C0-A51C-482F-B636-E561D1260E98}" destId="{0C6C118D-823E-46D1-B2F1-757F6C2A1F5B}" srcOrd="0" destOrd="0" parTransId="{9233DA7E-77BE-4BCD-860D-4C6E5DFFCBDC}" sibTransId="{A076AAEF-48E7-4FD2-9EB3-F74C95006899}"/>
    <dgm:cxn modelId="{303639A2-FA88-4D89-A39F-CDBBF56D1A1E}" type="presOf" srcId="{F5912920-FCBD-4C20-829A-694C267B769E}" destId="{FB77BD6D-5434-41FD-A5A1-554579E6B7D1}" srcOrd="0" destOrd="2" presId="urn:microsoft.com/office/officeart/2005/8/layout/vList5"/>
    <dgm:cxn modelId="{25C203AB-9972-4DCF-9B10-F7B94434A6C0}" srcId="{44E9DCF9-3B6B-4791-8802-DB65E0C939BE}" destId="{AA7E73DA-2571-4C1B-95EA-5B8922C1BF78}" srcOrd="4" destOrd="0" parTransId="{A76F6361-DF67-4738-9D83-1ACF6102BAB1}" sibTransId="{F44267CB-34F2-486C-9560-B24DF70110AF}"/>
    <dgm:cxn modelId="{9D2419B2-95B8-4C14-A58D-C76414182FAA}" srcId="{44E9DCF9-3B6B-4791-8802-DB65E0C939BE}" destId="{21ED49C0-A51C-482F-B636-E561D1260E98}" srcOrd="2" destOrd="0" parTransId="{2F29EE4E-4242-443D-AED3-BBB5F3DD4E5D}" sibTransId="{32DCFF67-3F34-40E8-81E6-BF3F21FE09D1}"/>
    <dgm:cxn modelId="{9A0088BC-C5BB-406F-BCF1-3F3601F8747F}" srcId="{47A468D6-F929-4577-B866-A5F4A09862C6}" destId="{EC43FD39-41D4-45AE-934F-EC9672BB985E}" srcOrd="3" destOrd="0" parTransId="{7E9C3726-252F-44D6-A315-46DBAAE7C0E5}" sibTransId="{C2AD3D65-8D4A-438A-A948-F55C4B2640A9}"/>
    <dgm:cxn modelId="{23032FBF-9EC7-4702-976C-7DBB38336949}" srcId="{21ED49C0-A51C-482F-B636-E561D1260E98}" destId="{B7CEAAAD-5D6B-4F6D-88BD-F649099E7970}" srcOrd="3" destOrd="0" parTransId="{5B5AFE41-FAB8-45F5-9820-E23769D82C4D}" sibTransId="{BE810D04-E3A4-4353-9FAB-3B703903F7A6}"/>
    <dgm:cxn modelId="{05F19BBF-C67C-480C-8679-2067490A2C06}" type="presOf" srcId="{F6EBADDA-333B-485E-8635-E58948666690}" destId="{B0AA0C8F-7352-43CF-83A4-BEB3672609C9}" srcOrd="0" destOrd="0" presId="urn:microsoft.com/office/officeart/2005/8/layout/vList5"/>
    <dgm:cxn modelId="{30D5C6C0-9715-4B37-8750-77F3923F5410}" type="presOf" srcId="{243140CA-9DD8-47C9-892C-98B94FAF68A6}" destId="{B0E799DD-1DA1-4432-86C7-0983019D48BD}" srcOrd="0" destOrd="0" presId="urn:microsoft.com/office/officeart/2005/8/layout/vList5"/>
    <dgm:cxn modelId="{FC1698C5-D60C-4AEE-AC2B-D4F4E212021C}" srcId="{15D3E809-91BC-48DD-BC52-D542041DEBB6}" destId="{34E99FF2-AA5F-41D9-959A-2CC2022C617A}" srcOrd="1" destOrd="0" parTransId="{36BA8C50-73DA-4424-A88A-42506E175185}" sibTransId="{0012351D-6F0A-4185-81D6-26D458B429F6}"/>
    <dgm:cxn modelId="{E5DB96C8-2062-4F00-88BC-B7994C5EF1CC}" type="presOf" srcId="{21ED49C0-A51C-482F-B636-E561D1260E98}" destId="{B2C648BC-F43A-4154-A9FC-028B928CCF3D}" srcOrd="0" destOrd="0" presId="urn:microsoft.com/office/officeart/2005/8/layout/vList5"/>
    <dgm:cxn modelId="{D1E791C9-6DA0-4006-97AD-D876CBC3F5C0}" srcId="{44E9DCF9-3B6B-4791-8802-DB65E0C939BE}" destId="{F6EBADDA-333B-485E-8635-E58948666690}" srcOrd="3" destOrd="0" parTransId="{AE16B996-BA58-43FA-A340-FEDD42742969}" sibTransId="{5E95F034-C18C-4EBD-921A-9D65EC340F8A}"/>
    <dgm:cxn modelId="{71A3D0D1-BB41-4491-A1DC-92274B224E84}" type="presOf" srcId="{C1211161-2AEB-4367-BAD2-7493DE9C263A}" destId="{172C91D2-E00F-4E28-95B4-F91FEBA5D1AF}" srcOrd="0" destOrd="1" presId="urn:microsoft.com/office/officeart/2005/8/layout/vList5"/>
    <dgm:cxn modelId="{AADF38D4-CC78-4BC5-A1E2-466206F2C287}" srcId="{F6EBADDA-333B-485E-8635-E58948666690}" destId="{A3EE386B-0430-4E89-A50C-4657B9CB0A91}" srcOrd="0" destOrd="0" parTransId="{2D7E48E6-E8D4-498F-8824-9015C7AEAA47}" sibTransId="{9BF3742A-8C57-48FC-B0A4-8A075F4E8CC2}"/>
    <dgm:cxn modelId="{921196D4-CF37-4846-A0DD-627F0FA8E469}" type="presOf" srcId="{28602F7D-16BB-44AF-BFB4-97FF5E18A3FB}" destId="{679D5889-4D45-4EEB-A540-E5BB70693A94}" srcOrd="0" destOrd="1" presId="urn:microsoft.com/office/officeart/2005/8/layout/vList5"/>
    <dgm:cxn modelId="{C145FFDB-351E-4A48-980D-67A9DC1E605E}" srcId="{15D3E809-91BC-48DD-BC52-D542041DEBB6}" destId="{243140CA-9DD8-47C9-892C-98B94FAF68A6}" srcOrd="0" destOrd="0" parTransId="{A38A6863-D577-4303-B980-6254FE85B1E1}" sibTransId="{18C2838E-9373-43F1-9604-B153CA499040}"/>
    <dgm:cxn modelId="{CA8B73DF-0450-49B5-BC69-73CD1F22AA2C}" srcId="{21ED49C0-A51C-482F-B636-E561D1260E98}" destId="{F5912920-FCBD-4C20-829A-694C267B769E}" srcOrd="2" destOrd="0" parTransId="{3D795904-51B5-4677-94AF-48F07F4B60F0}" sibTransId="{3C113697-3FC3-42AC-ADF3-7AFD7F096530}"/>
    <dgm:cxn modelId="{80719BE4-02CB-435C-9DFA-02E6091E9CB1}" type="presOf" srcId="{428B05C0-EC51-4D5F-B5D0-598AFE13D2C0}" destId="{A3EBBA82-8484-4954-9A0E-A824E11D57E7}" srcOrd="0" destOrd="3" presId="urn:microsoft.com/office/officeart/2005/8/layout/vList5"/>
    <dgm:cxn modelId="{91ED15E8-8C73-47D2-AEB7-E823127B2EE3}" type="presOf" srcId="{DE932983-B8BB-4B38-94D5-CD5B4DDBE0EE}" destId="{679D5889-4D45-4EEB-A540-E5BB70693A94}" srcOrd="0" destOrd="2" presId="urn:microsoft.com/office/officeart/2005/8/layout/vList5"/>
    <dgm:cxn modelId="{30A2E1EE-5E43-4231-B342-665D6C54B82E}" srcId="{AA7E73DA-2571-4C1B-95EA-5B8922C1BF78}" destId="{8935AA98-8B9E-484B-8153-5DEB8F58372E}" srcOrd="1" destOrd="0" parTransId="{C5FE6D53-AFB4-41C1-A785-B9E8A297E1F7}" sibTransId="{47DE6CB6-EAD9-4E84-8464-0D0F87F3B2FA}"/>
    <dgm:cxn modelId="{F8A6B8F3-A1BD-474A-A2F1-2362819B43CB}" type="presOf" srcId="{44E9DCF9-3B6B-4791-8802-DB65E0C939BE}" destId="{1B40E0B4-0AA4-4BD6-A4CE-A752543C9CC8}" srcOrd="0" destOrd="0" presId="urn:microsoft.com/office/officeart/2005/8/layout/vList5"/>
    <dgm:cxn modelId="{6129C6F8-BEC3-4A07-BD8D-CE98FFC91646}" type="presOf" srcId="{CBE6A2B9-03BB-4AFB-8E3D-F777E64F91B5}" destId="{B0E799DD-1DA1-4432-86C7-0983019D48BD}" srcOrd="0" destOrd="2" presId="urn:microsoft.com/office/officeart/2005/8/layout/vList5"/>
    <dgm:cxn modelId="{C52AA9FF-D3BA-44B4-A0AB-A27D62E52AD8}" type="presOf" srcId="{47A468D6-F929-4577-B866-A5F4A09862C6}" destId="{E2B17CE1-EA9D-48AC-A1A0-F918BC4A7C64}" srcOrd="0" destOrd="0" presId="urn:microsoft.com/office/officeart/2005/8/layout/vList5"/>
    <dgm:cxn modelId="{158E12B1-0D6D-4E6E-A114-26726F78FDCB}" type="presParOf" srcId="{1B40E0B4-0AA4-4BD6-A4CE-A752543C9CC8}" destId="{36344A9E-4E5D-45DA-8BD6-97991674061F}" srcOrd="0" destOrd="0" presId="urn:microsoft.com/office/officeart/2005/8/layout/vList5"/>
    <dgm:cxn modelId="{BCB61BB0-65AA-461B-8341-FF2C4E0B5EE7}" type="presParOf" srcId="{36344A9E-4E5D-45DA-8BD6-97991674061F}" destId="{A8445273-235D-43B9-A13B-75CC26420F01}" srcOrd="0" destOrd="0" presId="urn:microsoft.com/office/officeart/2005/8/layout/vList5"/>
    <dgm:cxn modelId="{8EC2ED72-EEBF-4095-B98A-C5BD0E16B763}" type="presParOf" srcId="{36344A9E-4E5D-45DA-8BD6-97991674061F}" destId="{B0E799DD-1DA1-4432-86C7-0983019D48BD}" srcOrd="1" destOrd="0" presId="urn:microsoft.com/office/officeart/2005/8/layout/vList5"/>
    <dgm:cxn modelId="{8BEA0499-85F5-4E58-81FD-09C1BD7130B1}" type="presParOf" srcId="{1B40E0B4-0AA4-4BD6-A4CE-A752543C9CC8}" destId="{AEFE6E8F-F29C-4CD5-B416-8C707DFD3272}" srcOrd="1" destOrd="0" presId="urn:microsoft.com/office/officeart/2005/8/layout/vList5"/>
    <dgm:cxn modelId="{5A4A2EF1-C91E-4171-95C3-A2CBA080D8E6}" type="presParOf" srcId="{1B40E0B4-0AA4-4BD6-A4CE-A752543C9CC8}" destId="{C3EEF357-7B47-4383-AF9F-C6D2DB35D1B1}" srcOrd="2" destOrd="0" presId="urn:microsoft.com/office/officeart/2005/8/layout/vList5"/>
    <dgm:cxn modelId="{48B817D9-5F6B-48A7-B550-6D00C2424CC1}" type="presParOf" srcId="{C3EEF357-7B47-4383-AF9F-C6D2DB35D1B1}" destId="{E2B17CE1-EA9D-48AC-A1A0-F918BC4A7C64}" srcOrd="0" destOrd="0" presId="urn:microsoft.com/office/officeart/2005/8/layout/vList5"/>
    <dgm:cxn modelId="{0E2F3FB3-C263-437D-A47C-7D6BB2F73B7B}" type="presParOf" srcId="{C3EEF357-7B47-4383-AF9F-C6D2DB35D1B1}" destId="{172C91D2-E00F-4E28-95B4-F91FEBA5D1AF}" srcOrd="1" destOrd="0" presId="urn:microsoft.com/office/officeart/2005/8/layout/vList5"/>
    <dgm:cxn modelId="{48D22E5D-0EE5-4618-8A9F-3D062D173D1F}" type="presParOf" srcId="{1B40E0B4-0AA4-4BD6-A4CE-A752543C9CC8}" destId="{EE8A7746-4104-462D-B35D-8CE98080FCED}" srcOrd="3" destOrd="0" presId="urn:microsoft.com/office/officeart/2005/8/layout/vList5"/>
    <dgm:cxn modelId="{C591386C-FD0A-4EB9-8AB0-788D79A1A9D6}" type="presParOf" srcId="{1B40E0B4-0AA4-4BD6-A4CE-A752543C9CC8}" destId="{41B5767C-CA7A-4DA5-8CCB-2DAD33D9AE71}" srcOrd="4" destOrd="0" presId="urn:microsoft.com/office/officeart/2005/8/layout/vList5"/>
    <dgm:cxn modelId="{A8192637-BA6A-4FBC-A4AE-CB67B54D90C8}" type="presParOf" srcId="{41B5767C-CA7A-4DA5-8CCB-2DAD33D9AE71}" destId="{B2C648BC-F43A-4154-A9FC-028B928CCF3D}" srcOrd="0" destOrd="0" presId="urn:microsoft.com/office/officeart/2005/8/layout/vList5"/>
    <dgm:cxn modelId="{26C72FFA-140B-48FF-BA08-33AA79519172}" type="presParOf" srcId="{41B5767C-CA7A-4DA5-8CCB-2DAD33D9AE71}" destId="{FB77BD6D-5434-41FD-A5A1-554579E6B7D1}" srcOrd="1" destOrd="0" presId="urn:microsoft.com/office/officeart/2005/8/layout/vList5"/>
    <dgm:cxn modelId="{8541A32E-F067-4F4A-8E05-CA1C94A3B0B9}" type="presParOf" srcId="{1B40E0B4-0AA4-4BD6-A4CE-A752543C9CC8}" destId="{B792AFA9-D60D-468F-B233-BE9BAD4AD3BB}" srcOrd="5" destOrd="0" presId="urn:microsoft.com/office/officeart/2005/8/layout/vList5"/>
    <dgm:cxn modelId="{ADCCDC22-5A50-4388-9FC9-CE3A8CBBB9BA}" type="presParOf" srcId="{1B40E0B4-0AA4-4BD6-A4CE-A752543C9CC8}" destId="{EF9A1E5F-C965-40B3-8CAC-F761940897D5}" srcOrd="6" destOrd="0" presId="urn:microsoft.com/office/officeart/2005/8/layout/vList5"/>
    <dgm:cxn modelId="{785A581E-7485-47F0-BF3A-9D889F01009E}" type="presParOf" srcId="{EF9A1E5F-C965-40B3-8CAC-F761940897D5}" destId="{B0AA0C8F-7352-43CF-83A4-BEB3672609C9}" srcOrd="0" destOrd="0" presId="urn:microsoft.com/office/officeart/2005/8/layout/vList5"/>
    <dgm:cxn modelId="{484A486A-8F0D-4E13-9DBC-D56C816E39F9}" type="presParOf" srcId="{EF9A1E5F-C965-40B3-8CAC-F761940897D5}" destId="{679D5889-4D45-4EEB-A540-E5BB70693A94}" srcOrd="1" destOrd="0" presId="urn:microsoft.com/office/officeart/2005/8/layout/vList5"/>
    <dgm:cxn modelId="{A025EE26-3FA1-4EAB-9B70-5B6D5865496F}" type="presParOf" srcId="{1B40E0B4-0AA4-4BD6-A4CE-A752543C9CC8}" destId="{6A4A5630-BB73-4754-B841-C23F895DB611}" srcOrd="7" destOrd="0" presId="urn:microsoft.com/office/officeart/2005/8/layout/vList5"/>
    <dgm:cxn modelId="{5BD928FA-FCD5-41C5-97F4-0AC7F8C93138}" type="presParOf" srcId="{1B40E0B4-0AA4-4BD6-A4CE-A752543C9CC8}" destId="{278CB60B-E86E-46C7-A25B-BE55D14C5BFC}" srcOrd="8" destOrd="0" presId="urn:microsoft.com/office/officeart/2005/8/layout/vList5"/>
    <dgm:cxn modelId="{2118A8C3-D57D-41B4-88D4-3822BCFD0E3E}" type="presParOf" srcId="{278CB60B-E86E-46C7-A25B-BE55D14C5BFC}" destId="{935E51C5-4BB4-425A-8EF0-4E286B5CF02F}" srcOrd="0" destOrd="0" presId="urn:microsoft.com/office/officeart/2005/8/layout/vList5"/>
    <dgm:cxn modelId="{8485056E-1C01-4961-BD98-A6988082EA47}" type="presParOf" srcId="{278CB60B-E86E-46C7-A25B-BE55D14C5BFC}" destId="{A3EBBA82-8484-4954-9A0E-A824E11D57E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4D86E9-0B3B-485E-9EF1-142889844177}">
      <dsp:nvSpPr>
        <dsp:cNvPr id="0" name=""/>
        <dsp:cNvSpPr/>
      </dsp:nvSpPr>
      <dsp:spPr>
        <a:xfrm>
          <a:off x="2049029" y="788068"/>
          <a:ext cx="5267251" cy="5267251"/>
        </a:xfrm>
        <a:prstGeom prst="blockArc">
          <a:avLst>
            <a:gd name="adj1" fmla="val 11880000"/>
            <a:gd name="adj2" fmla="val 16200000"/>
            <a:gd name="adj3" fmla="val 4638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4CD373-937A-47F0-9B61-C2F1F2A2D777}">
      <dsp:nvSpPr>
        <dsp:cNvPr id="0" name=""/>
        <dsp:cNvSpPr/>
      </dsp:nvSpPr>
      <dsp:spPr>
        <a:xfrm>
          <a:off x="2049029" y="788068"/>
          <a:ext cx="5267251" cy="5267251"/>
        </a:xfrm>
        <a:prstGeom prst="blockArc">
          <a:avLst>
            <a:gd name="adj1" fmla="val 7560000"/>
            <a:gd name="adj2" fmla="val 11880000"/>
            <a:gd name="adj3" fmla="val 4638"/>
          </a:avLst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3B76D8-4B5D-42A7-959B-5DF1D8663896}">
      <dsp:nvSpPr>
        <dsp:cNvPr id="0" name=""/>
        <dsp:cNvSpPr/>
      </dsp:nvSpPr>
      <dsp:spPr>
        <a:xfrm>
          <a:off x="2049029" y="788068"/>
          <a:ext cx="5267251" cy="5267251"/>
        </a:xfrm>
        <a:prstGeom prst="blockArc">
          <a:avLst>
            <a:gd name="adj1" fmla="val 3240000"/>
            <a:gd name="adj2" fmla="val 7560000"/>
            <a:gd name="adj3" fmla="val 4638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5AFDFB-EF81-4FD9-8B14-E1FEBB56E021}">
      <dsp:nvSpPr>
        <dsp:cNvPr id="0" name=""/>
        <dsp:cNvSpPr/>
      </dsp:nvSpPr>
      <dsp:spPr>
        <a:xfrm>
          <a:off x="2234542" y="788068"/>
          <a:ext cx="5267251" cy="5267251"/>
        </a:xfrm>
        <a:prstGeom prst="blockArc">
          <a:avLst>
            <a:gd name="adj1" fmla="val 20520000"/>
            <a:gd name="adj2" fmla="val 3240000"/>
            <a:gd name="adj3" fmla="val 4638"/>
          </a:avLst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6051A2-8161-4989-96B6-4E4621FEC560}">
      <dsp:nvSpPr>
        <dsp:cNvPr id="0" name=""/>
        <dsp:cNvSpPr/>
      </dsp:nvSpPr>
      <dsp:spPr>
        <a:xfrm>
          <a:off x="2049029" y="788068"/>
          <a:ext cx="5267251" cy="5267251"/>
        </a:xfrm>
        <a:prstGeom prst="blockArc">
          <a:avLst>
            <a:gd name="adj1" fmla="val 16200000"/>
            <a:gd name="adj2" fmla="val 20520000"/>
            <a:gd name="adj3" fmla="val 4638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A2FACA-7E1B-4B0D-87D3-CC7881CEBC4D}">
      <dsp:nvSpPr>
        <dsp:cNvPr id="0" name=""/>
        <dsp:cNvSpPr/>
      </dsp:nvSpPr>
      <dsp:spPr>
        <a:xfrm>
          <a:off x="3470835" y="2209874"/>
          <a:ext cx="2423640" cy="242364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Social Determinants of Health</a:t>
          </a:r>
        </a:p>
      </dsp:txBody>
      <dsp:txXfrm>
        <a:off x="3825769" y="2564808"/>
        <a:ext cx="1713772" cy="1713772"/>
      </dsp:txXfrm>
    </dsp:sp>
    <dsp:sp modelId="{D8BDD366-1416-4018-B911-539ADE7B7063}">
      <dsp:nvSpPr>
        <dsp:cNvPr id="0" name=""/>
        <dsp:cNvSpPr/>
      </dsp:nvSpPr>
      <dsp:spPr>
        <a:xfrm>
          <a:off x="3834381" y="870"/>
          <a:ext cx="1696548" cy="169654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Economic Stability</a:t>
          </a:r>
        </a:p>
      </dsp:txBody>
      <dsp:txXfrm>
        <a:off x="4082835" y="249324"/>
        <a:ext cx="1199640" cy="1199640"/>
      </dsp:txXfrm>
    </dsp:sp>
    <dsp:sp modelId="{48F78900-58E6-439B-A477-7742B9648C57}">
      <dsp:nvSpPr>
        <dsp:cNvPr id="0" name=""/>
        <dsp:cNvSpPr/>
      </dsp:nvSpPr>
      <dsp:spPr>
        <a:xfrm>
          <a:off x="6281022" y="1778459"/>
          <a:ext cx="1696548" cy="1696548"/>
        </a:xfrm>
        <a:prstGeom prst="ellipse">
          <a:avLst/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Education</a:t>
          </a:r>
        </a:p>
      </dsp:txBody>
      <dsp:txXfrm>
        <a:off x="6529476" y="2026913"/>
        <a:ext cx="1199640" cy="1199640"/>
      </dsp:txXfrm>
    </dsp:sp>
    <dsp:sp modelId="{86D11AE1-217A-435F-B362-29E3552E43CD}">
      <dsp:nvSpPr>
        <dsp:cNvPr id="0" name=""/>
        <dsp:cNvSpPr/>
      </dsp:nvSpPr>
      <dsp:spPr>
        <a:xfrm>
          <a:off x="5346488" y="4654657"/>
          <a:ext cx="1696548" cy="1696548"/>
        </a:xfrm>
        <a:prstGeom prst="ellipse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Community and Social Context</a:t>
          </a:r>
        </a:p>
      </dsp:txBody>
      <dsp:txXfrm>
        <a:off x="5594942" y="4903111"/>
        <a:ext cx="1199640" cy="1199640"/>
      </dsp:txXfrm>
    </dsp:sp>
    <dsp:sp modelId="{9A126B91-9D7E-41D8-884B-6F76A72A7600}">
      <dsp:nvSpPr>
        <dsp:cNvPr id="0" name=""/>
        <dsp:cNvSpPr/>
      </dsp:nvSpPr>
      <dsp:spPr>
        <a:xfrm>
          <a:off x="2322274" y="4654657"/>
          <a:ext cx="1696548" cy="1696548"/>
        </a:xfrm>
        <a:prstGeom prst="ellipse">
          <a:avLst/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Health and Health Care</a:t>
          </a:r>
        </a:p>
      </dsp:txBody>
      <dsp:txXfrm>
        <a:off x="2570728" y="4903111"/>
        <a:ext cx="1199640" cy="1199640"/>
      </dsp:txXfrm>
    </dsp:sp>
    <dsp:sp modelId="{D02F7414-CF94-49D3-B5D7-B4C44C721785}">
      <dsp:nvSpPr>
        <dsp:cNvPr id="0" name=""/>
        <dsp:cNvSpPr/>
      </dsp:nvSpPr>
      <dsp:spPr>
        <a:xfrm>
          <a:off x="1387740" y="1778459"/>
          <a:ext cx="1696548" cy="1696548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Neighborhood and Built Environment</a:t>
          </a:r>
        </a:p>
      </dsp:txBody>
      <dsp:txXfrm>
        <a:off x="1636194" y="2026913"/>
        <a:ext cx="1199640" cy="11996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E799DD-1DA1-4432-86C7-0983019D48BD}">
      <dsp:nvSpPr>
        <dsp:cNvPr id="0" name=""/>
        <dsp:cNvSpPr/>
      </dsp:nvSpPr>
      <dsp:spPr>
        <a:xfrm rot="5400000">
          <a:off x="7517893" y="-3193678"/>
          <a:ext cx="876680" cy="7488220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Employment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Food Insecurity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Housing Instability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Poverty</a:t>
          </a:r>
        </a:p>
      </dsp:txBody>
      <dsp:txXfrm rot="-5400000">
        <a:off x="4212123" y="154888"/>
        <a:ext cx="7445424" cy="791088"/>
      </dsp:txXfrm>
    </dsp:sp>
    <dsp:sp modelId="{A8445273-235D-43B9-A13B-75CC26420F01}">
      <dsp:nvSpPr>
        <dsp:cNvPr id="0" name=""/>
        <dsp:cNvSpPr/>
      </dsp:nvSpPr>
      <dsp:spPr>
        <a:xfrm>
          <a:off x="0" y="2506"/>
          <a:ext cx="4212123" cy="109585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Economic Stability</a:t>
          </a:r>
        </a:p>
      </dsp:txBody>
      <dsp:txXfrm>
        <a:off x="53495" y="56001"/>
        <a:ext cx="4105133" cy="988860"/>
      </dsp:txXfrm>
    </dsp:sp>
    <dsp:sp modelId="{172C91D2-E00F-4E28-95B4-F91FEBA5D1AF}">
      <dsp:nvSpPr>
        <dsp:cNvPr id="0" name=""/>
        <dsp:cNvSpPr/>
      </dsp:nvSpPr>
      <dsp:spPr>
        <a:xfrm rot="5400000">
          <a:off x="7517893" y="-2043035"/>
          <a:ext cx="876680" cy="7488220"/>
        </a:xfrm>
        <a:prstGeom prst="round2SameRect">
          <a:avLst/>
        </a:prstGeom>
        <a:solidFill>
          <a:schemeClr val="accent4">
            <a:tint val="40000"/>
            <a:alpha val="90000"/>
            <a:hueOff val="2715481"/>
            <a:satOff val="-12811"/>
            <a:lumOff val="-463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2715481"/>
              <a:satOff val="-12811"/>
              <a:lumOff val="-46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Early Childhood Education &amp; Development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Enrollment in Higher Education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High School Graduation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Language and Literacy</a:t>
          </a:r>
        </a:p>
      </dsp:txBody>
      <dsp:txXfrm rot="-5400000">
        <a:off x="4212123" y="1305531"/>
        <a:ext cx="7445424" cy="791088"/>
      </dsp:txXfrm>
    </dsp:sp>
    <dsp:sp modelId="{E2B17CE1-EA9D-48AC-A1A0-F918BC4A7C64}">
      <dsp:nvSpPr>
        <dsp:cNvPr id="0" name=""/>
        <dsp:cNvSpPr/>
      </dsp:nvSpPr>
      <dsp:spPr>
        <a:xfrm>
          <a:off x="0" y="1153149"/>
          <a:ext cx="4212123" cy="1095850"/>
        </a:xfrm>
        <a:prstGeom prst="roundRect">
          <a:avLst/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Education</a:t>
          </a:r>
        </a:p>
      </dsp:txBody>
      <dsp:txXfrm>
        <a:off x="53495" y="1206644"/>
        <a:ext cx="4105133" cy="988860"/>
      </dsp:txXfrm>
    </dsp:sp>
    <dsp:sp modelId="{FB77BD6D-5434-41FD-A5A1-554579E6B7D1}">
      <dsp:nvSpPr>
        <dsp:cNvPr id="0" name=""/>
        <dsp:cNvSpPr/>
      </dsp:nvSpPr>
      <dsp:spPr>
        <a:xfrm rot="5400000">
          <a:off x="7517893" y="-892392"/>
          <a:ext cx="876680" cy="7488220"/>
        </a:xfrm>
        <a:prstGeom prst="round2SameRect">
          <a:avLst/>
        </a:prstGeom>
        <a:solidFill>
          <a:schemeClr val="accent4">
            <a:tint val="40000"/>
            <a:alpha val="90000"/>
            <a:hueOff val="5430963"/>
            <a:satOff val="-25622"/>
            <a:lumOff val="-925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5430963"/>
              <a:satOff val="-25622"/>
              <a:lumOff val="-92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Civic Participation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Discrimination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Incarceration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Social Cohesion</a:t>
          </a:r>
        </a:p>
      </dsp:txBody>
      <dsp:txXfrm rot="-5400000">
        <a:off x="4212123" y="2456174"/>
        <a:ext cx="7445424" cy="791088"/>
      </dsp:txXfrm>
    </dsp:sp>
    <dsp:sp modelId="{B2C648BC-F43A-4154-A9FC-028B928CCF3D}">
      <dsp:nvSpPr>
        <dsp:cNvPr id="0" name=""/>
        <dsp:cNvSpPr/>
      </dsp:nvSpPr>
      <dsp:spPr>
        <a:xfrm>
          <a:off x="0" y="2303792"/>
          <a:ext cx="4212123" cy="1095850"/>
        </a:xfrm>
        <a:prstGeom prst="round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Community and Social Context</a:t>
          </a:r>
        </a:p>
      </dsp:txBody>
      <dsp:txXfrm>
        <a:off x="53495" y="2357287"/>
        <a:ext cx="4105133" cy="988860"/>
      </dsp:txXfrm>
    </dsp:sp>
    <dsp:sp modelId="{679D5889-4D45-4EEB-A540-E5BB70693A94}">
      <dsp:nvSpPr>
        <dsp:cNvPr id="0" name=""/>
        <dsp:cNvSpPr/>
      </dsp:nvSpPr>
      <dsp:spPr>
        <a:xfrm rot="5400000">
          <a:off x="7517893" y="258251"/>
          <a:ext cx="876680" cy="7488220"/>
        </a:xfrm>
        <a:prstGeom prst="round2SameRect">
          <a:avLst/>
        </a:prstGeom>
        <a:solidFill>
          <a:schemeClr val="accent4">
            <a:tint val="40000"/>
            <a:alpha val="90000"/>
            <a:hueOff val="8146444"/>
            <a:satOff val="-38434"/>
            <a:lumOff val="-1388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8146444"/>
              <a:satOff val="-38434"/>
              <a:lumOff val="-13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Access to Health Care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Access to Primary Health Care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Health Literacy</a:t>
          </a:r>
        </a:p>
      </dsp:txBody>
      <dsp:txXfrm rot="-5400000">
        <a:off x="4212123" y="3606817"/>
        <a:ext cx="7445424" cy="791088"/>
      </dsp:txXfrm>
    </dsp:sp>
    <dsp:sp modelId="{B0AA0C8F-7352-43CF-83A4-BEB3672609C9}">
      <dsp:nvSpPr>
        <dsp:cNvPr id="0" name=""/>
        <dsp:cNvSpPr/>
      </dsp:nvSpPr>
      <dsp:spPr>
        <a:xfrm>
          <a:off x="0" y="3454435"/>
          <a:ext cx="4212123" cy="1095850"/>
        </a:xfrm>
        <a:prstGeom prst="roundRect">
          <a:avLst/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Health and Health Care</a:t>
          </a:r>
        </a:p>
      </dsp:txBody>
      <dsp:txXfrm>
        <a:off x="53495" y="3507930"/>
        <a:ext cx="4105133" cy="988860"/>
      </dsp:txXfrm>
    </dsp:sp>
    <dsp:sp modelId="{A3EBBA82-8484-4954-9A0E-A824E11D57E7}">
      <dsp:nvSpPr>
        <dsp:cNvPr id="0" name=""/>
        <dsp:cNvSpPr/>
      </dsp:nvSpPr>
      <dsp:spPr>
        <a:xfrm rot="5400000">
          <a:off x="7517893" y="1408894"/>
          <a:ext cx="876680" cy="7488220"/>
        </a:xfrm>
        <a:prstGeom prst="round2SameRect">
          <a:avLst/>
        </a:prstGeom>
        <a:solidFill>
          <a:schemeClr val="accent4">
            <a:tint val="40000"/>
            <a:alpha val="90000"/>
            <a:hueOff val="10861925"/>
            <a:satOff val="-51245"/>
            <a:lumOff val="-1851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Access to Foods that Support Healthy Eating Patterns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Crime and Violence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Environmental Conditions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Quality of Housing</a:t>
          </a:r>
        </a:p>
      </dsp:txBody>
      <dsp:txXfrm rot="-5400000">
        <a:off x="4212123" y="4757460"/>
        <a:ext cx="7445424" cy="791088"/>
      </dsp:txXfrm>
    </dsp:sp>
    <dsp:sp modelId="{935E51C5-4BB4-425A-8EF0-4E286B5CF02F}">
      <dsp:nvSpPr>
        <dsp:cNvPr id="0" name=""/>
        <dsp:cNvSpPr/>
      </dsp:nvSpPr>
      <dsp:spPr>
        <a:xfrm>
          <a:off x="0" y="4605078"/>
          <a:ext cx="4212123" cy="1095850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Neighborhood and Built Environment</a:t>
          </a:r>
        </a:p>
      </dsp:txBody>
      <dsp:txXfrm>
        <a:off x="53495" y="4658573"/>
        <a:ext cx="4105133" cy="9888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39C854-5317-BA41-98AF-9CCAE453BBA8}" type="datetimeFigureOut">
              <a:rPr lang="en-US" smtClean="0"/>
              <a:t>4/30/19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5ECBF-6249-6642-BB77-96EEB421ED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814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5ECBF-6249-6642-BB77-96EEB421ED7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591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to think of new questions appropriate for this group.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5ECBF-6249-6642-BB77-96EEB421ED7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882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5ECBF-6249-6642-BB77-96EEB421ED7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131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Quick overview of how we all came together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5ECBF-6249-6642-BB77-96EEB421ED7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9939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5ECBF-6249-6642-BB77-96EEB421ED7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288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5ECBF-6249-6642-BB77-96EEB421ED7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123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5ECBF-6249-6642-BB77-96EEB421ED7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638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5ECBF-6249-6642-BB77-96EEB421ED7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368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Brief opportunity for interaction and dialogue/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5ECBF-6249-6642-BB77-96EEB421ED7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629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5ECBF-6249-6642-BB77-96EEB421ED7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8635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5ECBF-6249-6642-BB77-96EEB421ED7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7450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5ECBF-6249-6642-BB77-96EEB421ED7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0364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5ECBF-6249-6642-BB77-96EEB421ED7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4102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5ECBF-6249-6642-BB77-96EEB421ED7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6205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place to see replicable examples of the kind of work </a:t>
            </a:r>
            <a:r>
              <a:rPr lang="en-US" dirty="0" err="1"/>
              <a:t>CultureBank</a:t>
            </a:r>
            <a:r>
              <a:rPr lang="en-US" dirty="0"/>
              <a:t> seeks to empower.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5ECBF-6249-6642-BB77-96EEB421ED7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036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5ECBF-6249-6642-BB77-96EEB421ED7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620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9CFFC-CACB-964C-861E-A3FA4EC138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C2B3AF-0951-5742-BAA0-1AE0649FE6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8BF473-C7A6-664E-940F-41F455CAE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B69E-E6EC-254C-9E05-6E7801EB4D54}" type="datetimeFigureOut">
              <a:rPr lang="en-US" smtClean="0"/>
              <a:t>4/30/19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60166-1AAA-1543-AF24-F0AA8277C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F1A310-828C-0342-9D8C-FE88DD7D5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B7EC-DA96-2A42-ADE2-C0DF82043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33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2CF78-252B-1340-A53A-E5AD8CFAE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2A175-021E-054C-83B9-4740F66156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62E22C-A214-7144-8B26-CC1152C37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B69E-E6EC-254C-9E05-6E7801EB4D54}" type="datetimeFigureOut">
              <a:rPr lang="en-US" smtClean="0"/>
              <a:t>4/30/19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C50CD-7E00-134F-8EE2-5B6FAA055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339B9-4FB2-2D4D-B17C-D75A82087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B7EC-DA96-2A42-ADE2-C0DF82043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295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60843-DC32-2F4D-92BC-84A1BD696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FB0AD5-BF2A-A848-A505-EC9DAC37B6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CAFA67-8B9D-4549-86B4-86C2A9D64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B69E-E6EC-254C-9E05-6E7801EB4D54}" type="datetimeFigureOut">
              <a:rPr lang="en-US" smtClean="0"/>
              <a:t>4/30/19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B051C-3EAE-974B-8BDA-4CB2696D8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6FD535-7C35-A64B-BE71-18FDFDE8F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B7EC-DA96-2A42-ADE2-C0DF82043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66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7C9C6-1BD4-A847-9C52-4EC8E245B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7BCC5-A1BF-CA4F-A7CB-774040D7F2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24B181-4CD8-6C43-A725-A899AADFF7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78D8D7-AD37-B24F-BC48-814F57217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B69E-E6EC-254C-9E05-6E7801EB4D54}" type="datetimeFigureOut">
              <a:rPr lang="en-US" smtClean="0"/>
              <a:t>4/30/19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35CB02-8F93-3647-A3A9-B8232ACE7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3C9030-1590-3B4E-8ADD-D04FFD7AF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B7EC-DA96-2A42-ADE2-C0DF82043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767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94A02-8725-6540-B744-F2EC7985D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BD0195-3286-3F4C-9D00-C8756507D6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18A33F-090F-7E4D-8027-762447B8BC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C6A4A4-ECC9-2F40-B273-1F78D4E990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84D857-F8D0-1E40-A8EB-EF38327E2F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1611F2-F9CC-8344-BA0B-FE77C08ED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B69E-E6EC-254C-9E05-6E7801EB4D54}" type="datetimeFigureOut">
              <a:rPr lang="en-US" smtClean="0"/>
              <a:t>4/30/19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F926AE-5311-F34A-8E77-D2A3C8F91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111B5-5291-2245-93EB-7036D43D1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B7EC-DA96-2A42-ADE2-C0DF82043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851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D932E-C7A1-F34F-B8E0-12F0A1221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4FAD34-E82D-EE43-89D6-BED3F570C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B69E-E6EC-254C-9E05-6E7801EB4D54}" type="datetimeFigureOut">
              <a:rPr lang="en-US" smtClean="0"/>
              <a:t>4/30/19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7E6635-37B5-AC42-A791-339ED0EEB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7D2F83-A49F-7145-8862-6A27D13B4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B7EC-DA96-2A42-ADE2-C0DF82043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036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BD89AC-DA41-B24A-855A-479A42108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B69E-E6EC-254C-9E05-6E7801EB4D54}" type="datetimeFigureOut">
              <a:rPr lang="en-US" smtClean="0"/>
              <a:t>4/30/19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921530-20C8-A74D-A5AB-A22E20522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B936FC-3B36-2340-9921-A1E1A2AD5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B7EC-DA96-2A42-ADE2-C0DF82043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609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E60C8-FAA6-2E49-A7A4-593573317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17F00-A8F4-9C40-AAFB-91A5F5ABF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01465-B9EF-4449-8AAF-A4965B5E8B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9C71F9-EA24-B546-9FFD-8527B7835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B69E-E6EC-254C-9E05-6E7801EB4D54}" type="datetimeFigureOut">
              <a:rPr lang="en-US" smtClean="0"/>
              <a:t>4/30/19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9C1D8-ED33-104C-9F3A-42CC28148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007049-6A4A-4247-8067-1A225EDB5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B7EC-DA96-2A42-ADE2-C0DF82043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308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50FC3-5277-864E-BAD5-881964A0F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9B932E-C5B0-3944-9026-3B3625B32B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A819B-4A6C-DC4F-8607-A0BB6EF4D9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D56A32-75C7-6542-8E03-AB82FE2A1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B69E-E6EC-254C-9E05-6E7801EB4D54}" type="datetimeFigureOut">
              <a:rPr lang="en-US" smtClean="0"/>
              <a:t>4/30/19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F5C48C-3B1A-E342-B552-7A41EF7B7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13A3D2-22CB-454E-972F-226CC9BE2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B7EC-DA96-2A42-ADE2-C0DF82043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330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68C63-D2D1-484C-8FC4-650195433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6DDDA8-E155-5247-B940-22338203BD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291258-DC1C-344D-BEAF-EAF23CE84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B69E-E6EC-254C-9E05-6E7801EB4D54}" type="datetimeFigureOut">
              <a:rPr lang="en-US" smtClean="0"/>
              <a:t>4/30/19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C3B47-F07A-184A-B45D-9F47DCE80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101B3F-F8B5-F743-9519-70BE32C32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B7EC-DA96-2A42-ADE2-C0DF82043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48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CBE994-3CEA-054D-BBDB-E56F5F3995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AD0C3E-5030-4E44-8E26-85C48193E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9379B2-655E-B44A-A1A9-AB1B7A2D3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B69E-E6EC-254C-9E05-6E7801EB4D54}" type="datetimeFigureOut">
              <a:rPr lang="en-US" smtClean="0"/>
              <a:t>4/30/19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C197AD-6A77-CD4D-A17C-8F4A64C18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3E8708-9295-C047-B95B-7489D6442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B7EC-DA96-2A42-ADE2-C0DF82043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813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0A68FB-2D94-2E40-B818-24679D664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EDC85-D011-2F4E-BC33-806DC8804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EB87D-4ED4-A649-9B0A-A0B4E4B97C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EB69E-E6EC-254C-9E05-6E7801EB4D54}" type="datetimeFigureOut">
              <a:rPr lang="en-US" smtClean="0"/>
              <a:t>4/30/19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F5DF2-3516-A14C-88AF-B14D9B9F2C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B1927-4BCD-6F47-A656-614FE1AABD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EB7EC-DA96-2A42-ADE2-C0DF82043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436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jpg"/><Relationship Id="rId9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 rot="16200000">
            <a:off x="169776" y="340407"/>
            <a:ext cx="1865726" cy="899154"/>
          </a:xfrm>
          <a:prstGeom prst="roundRect">
            <a:avLst/>
          </a:prstGeom>
          <a:solidFill>
            <a:srgbClr val="B90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8CF4D8-2DFE-3D4A-ABE6-2ABF1CD9C065}"/>
              </a:ext>
            </a:extLst>
          </p:cNvPr>
          <p:cNvSpPr txBox="1"/>
          <p:nvPr/>
        </p:nvSpPr>
        <p:spPr>
          <a:xfrm>
            <a:off x="1718234" y="248584"/>
            <a:ext cx="10473765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CultureBank@TACA</a:t>
            </a:r>
            <a:endParaRPr lang="en-US" sz="4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2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 Arts + Social Impact Fund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1C3564-8FB9-EF40-B0AB-9CAC732D05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1565" y="4225482"/>
            <a:ext cx="4128119" cy="20429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427" y="4576158"/>
            <a:ext cx="2543433" cy="128447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AA21F36-2ECB-4DDE-9978-4D16ABF0F41D}"/>
              </a:ext>
            </a:extLst>
          </p:cNvPr>
          <p:cNvGrpSpPr/>
          <p:nvPr/>
        </p:nvGrpSpPr>
        <p:grpSpPr>
          <a:xfrm>
            <a:off x="5895644" y="3641322"/>
            <a:ext cx="2427660" cy="2627085"/>
            <a:chOff x="5895644" y="3641322"/>
            <a:chExt cx="2427660" cy="2627085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331"/>
            <a:stretch/>
          </p:blipFill>
          <p:spPr>
            <a:xfrm>
              <a:off x="5979638" y="3641322"/>
              <a:ext cx="2343666" cy="208920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69"/>
            <a:stretch/>
          </p:blipFill>
          <p:spPr>
            <a:xfrm>
              <a:off x="5895644" y="4723838"/>
              <a:ext cx="2328094" cy="15445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5532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C8CF4D8-2DFE-3D4A-ABE6-2ABF1CD9C065}"/>
              </a:ext>
            </a:extLst>
          </p:cNvPr>
          <p:cNvSpPr txBox="1"/>
          <p:nvPr/>
        </p:nvSpPr>
        <p:spPr>
          <a:xfrm>
            <a:off x="1059627" y="568399"/>
            <a:ext cx="81319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To Know Each Other</a:t>
            </a:r>
            <a:endParaRPr lang="en-US" sz="4400" b="1" dirty="0">
              <a:solidFill>
                <a:srgbClr val="B90C2F"/>
              </a:solidFill>
            </a:endParaRPr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BA131300-205D-4F61-965E-D0DB1D911FE7}"/>
              </a:ext>
            </a:extLst>
          </p:cNvPr>
          <p:cNvSpPr/>
          <p:nvPr/>
        </p:nvSpPr>
        <p:spPr>
          <a:xfrm rot="16200000">
            <a:off x="9588695" y="393112"/>
            <a:ext cx="2228311" cy="899154"/>
          </a:xfrm>
          <a:prstGeom prst="roundRect">
            <a:avLst/>
          </a:prstGeom>
          <a:solidFill>
            <a:srgbClr val="B90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9415C5-AD3F-4F6D-B101-305788CB9182}"/>
              </a:ext>
            </a:extLst>
          </p:cNvPr>
          <p:cNvSpPr txBox="1"/>
          <p:nvPr/>
        </p:nvSpPr>
        <p:spPr>
          <a:xfrm>
            <a:off x="1230284" y="1762298"/>
            <a:ext cx="7414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What Region? International?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FB9192-AB0F-422F-BE23-28526C2ACFB8}"/>
              </a:ext>
            </a:extLst>
          </p:cNvPr>
          <p:cNvSpPr txBox="1"/>
          <p:nvPr/>
        </p:nvSpPr>
        <p:spPr>
          <a:xfrm>
            <a:off x="1230284" y="2410872"/>
            <a:ext cx="7414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 the field 5 years or Less.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C991C1-20FF-4780-864C-13D66558289F}"/>
              </a:ext>
            </a:extLst>
          </p:cNvPr>
          <p:cNvSpPr txBox="1"/>
          <p:nvPr/>
        </p:nvSpPr>
        <p:spPr>
          <a:xfrm>
            <a:off x="4072933" y="2410872"/>
            <a:ext cx="3516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 years or more.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D01CBA-0ECC-4183-A540-30BEDC57C135}"/>
              </a:ext>
            </a:extLst>
          </p:cNvPr>
          <p:cNvSpPr txBox="1"/>
          <p:nvPr/>
        </p:nvSpPr>
        <p:spPr>
          <a:xfrm>
            <a:off x="1230284" y="3077536"/>
            <a:ext cx="7414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 am a practicing artist/creative and a cultural worker.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218B60-7676-4C00-87E8-A94FFBC70CEC}"/>
              </a:ext>
            </a:extLst>
          </p:cNvPr>
          <p:cNvSpPr txBox="1"/>
          <p:nvPr/>
        </p:nvSpPr>
        <p:spPr>
          <a:xfrm>
            <a:off x="1230284" y="3744200"/>
            <a:ext cx="7414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 general, artists and arts organization struggle with sustainability.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71F538-0306-46FB-9B9F-985B6EFCF00C}"/>
              </a:ext>
            </a:extLst>
          </p:cNvPr>
          <p:cNvSpPr txBox="1"/>
          <p:nvPr/>
        </p:nvSpPr>
        <p:spPr>
          <a:xfrm>
            <a:off x="1230284" y="4410863"/>
            <a:ext cx="87401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 existing arts ecosystem of the United States (space, funding, networks) works.</a:t>
            </a:r>
          </a:p>
        </p:txBody>
      </p:sp>
    </p:spTree>
    <p:extLst>
      <p:ext uri="{BB962C8B-B14F-4D97-AF65-F5344CB8AC3E}">
        <p14:creationId xmlns:p14="http://schemas.microsoft.com/office/powerpoint/2010/main" val="1086244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C8CF4D8-2DFE-3D4A-ABE6-2ABF1CD9C065}"/>
              </a:ext>
            </a:extLst>
          </p:cNvPr>
          <p:cNvSpPr txBox="1"/>
          <p:nvPr/>
        </p:nvSpPr>
        <p:spPr>
          <a:xfrm>
            <a:off x="2132805" y="638691"/>
            <a:ext cx="38107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The </a:t>
            </a:r>
            <a:r>
              <a:rPr lang="en-US" sz="4400" b="1" dirty="0">
                <a:solidFill>
                  <a:srgbClr val="B90C2F"/>
                </a:solidFill>
              </a:rPr>
              <a:t>Concept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A2EAB6-3A78-6942-B74F-C431AF8B93E9}"/>
              </a:ext>
            </a:extLst>
          </p:cNvPr>
          <p:cNvSpPr/>
          <p:nvPr/>
        </p:nvSpPr>
        <p:spPr>
          <a:xfrm>
            <a:off x="5701363" y="2571338"/>
            <a:ext cx="58876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new investment paradigm that places culture at the core of investment strategy.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sp>
        <p:nvSpPr>
          <p:cNvPr id="6" name="Rounded Rectangle 2">
            <a:extLst>
              <a:ext uri="{FF2B5EF4-FFF2-40B4-BE49-F238E27FC236}">
                <a16:creationId xmlns:a16="http://schemas.microsoft.com/office/drawing/2014/main" id="{2B55952B-832C-4432-93D1-EAB4365A2FC5}"/>
              </a:ext>
            </a:extLst>
          </p:cNvPr>
          <p:cNvSpPr/>
          <p:nvPr/>
        </p:nvSpPr>
        <p:spPr>
          <a:xfrm rot="10800000">
            <a:off x="-185739" y="546303"/>
            <a:ext cx="2017643" cy="899154"/>
          </a:xfrm>
          <a:prstGeom prst="roundRect">
            <a:avLst/>
          </a:prstGeom>
          <a:solidFill>
            <a:srgbClr val="B90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B90C2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C48730-3F7D-49B5-B86E-6EFCBD95DB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48" y="2240577"/>
            <a:ext cx="4881682" cy="241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769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 rot="10800000">
            <a:off x="-185739" y="546303"/>
            <a:ext cx="2017643" cy="899154"/>
          </a:xfrm>
          <a:prstGeom prst="roundRect">
            <a:avLst/>
          </a:prstGeom>
          <a:solidFill>
            <a:srgbClr val="B90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8CF4D8-2DFE-3D4A-ABE6-2ABF1CD9C065}"/>
              </a:ext>
            </a:extLst>
          </p:cNvPr>
          <p:cNvSpPr txBox="1"/>
          <p:nvPr/>
        </p:nvSpPr>
        <p:spPr>
          <a:xfrm>
            <a:off x="2132805" y="638691"/>
            <a:ext cx="38107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The Partners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1C3564-8FB9-EF40-B0AB-9CAC732D05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936" y="2804455"/>
            <a:ext cx="4128119" cy="20429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193" y="3053272"/>
            <a:ext cx="2543433" cy="1284476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5685577" y="2306792"/>
            <a:ext cx="2427660" cy="2627085"/>
            <a:chOff x="5895644" y="3641322"/>
            <a:chExt cx="2427660" cy="2627085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331"/>
            <a:stretch/>
          </p:blipFill>
          <p:spPr>
            <a:xfrm>
              <a:off x="5979638" y="3641322"/>
              <a:ext cx="2343666" cy="208920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69"/>
            <a:stretch/>
          </p:blipFill>
          <p:spPr>
            <a:xfrm>
              <a:off x="5895644" y="4723838"/>
              <a:ext cx="2328094" cy="15445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53550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993AF36D-67ED-4479-9465-2801AAC7E494}"/>
              </a:ext>
            </a:extLst>
          </p:cNvPr>
          <p:cNvSpPr txBox="1">
            <a:spLocks/>
          </p:cNvSpPr>
          <p:nvPr/>
        </p:nvSpPr>
        <p:spPr>
          <a:xfrm>
            <a:off x="1757896" y="2128058"/>
            <a:ext cx="8950313" cy="3266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b="1" dirty="0">
                <a:solidFill>
                  <a:srgbClr val="B90C2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Artists as entrepreneurs and early investors in their own communities </a:t>
            </a: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who 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unleash existing community assets to generate well-being, community health and shared prosperity.</a:t>
            </a:r>
          </a:p>
          <a:p>
            <a:pPr algn="l"/>
            <a:endParaRPr lang="en-US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D1E46C-BDFA-3C47-926B-771C433449BD}"/>
              </a:ext>
            </a:extLst>
          </p:cNvPr>
          <p:cNvSpPr txBox="1"/>
          <p:nvPr/>
        </p:nvSpPr>
        <p:spPr>
          <a:xfrm>
            <a:off x="1757896" y="571533"/>
            <a:ext cx="91650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Why </a:t>
            </a:r>
            <a:r>
              <a:rPr lang="en-US" sz="4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CultureBank</a:t>
            </a: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</a:p>
          <a:p>
            <a:r>
              <a:rPr lang="en-US" sz="4400" b="1" dirty="0">
                <a:solidFill>
                  <a:srgbClr val="B90C2F"/>
                </a:solidFill>
              </a:rPr>
              <a:t>What We Value.</a:t>
            </a:r>
          </a:p>
        </p:txBody>
      </p:sp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14DBFF58-4C56-4D9A-9641-743E71F4AFD2}"/>
              </a:ext>
            </a:extLst>
          </p:cNvPr>
          <p:cNvSpPr/>
          <p:nvPr/>
        </p:nvSpPr>
        <p:spPr>
          <a:xfrm rot="16200000">
            <a:off x="169776" y="340407"/>
            <a:ext cx="1865726" cy="899154"/>
          </a:xfrm>
          <a:prstGeom prst="roundRect">
            <a:avLst/>
          </a:prstGeom>
          <a:solidFill>
            <a:srgbClr val="B90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846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">
            <a:extLst>
              <a:ext uri="{FF2B5EF4-FFF2-40B4-BE49-F238E27FC236}">
                <a16:creationId xmlns:a16="http://schemas.microsoft.com/office/drawing/2014/main" id="{B9BD8F91-6F08-4816-A526-725799721A33}"/>
              </a:ext>
            </a:extLst>
          </p:cNvPr>
          <p:cNvSpPr/>
          <p:nvPr/>
        </p:nvSpPr>
        <p:spPr>
          <a:xfrm rot="16200000">
            <a:off x="169776" y="340407"/>
            <a:ext cx="1865726" cy="899154"/>
          </a:xfrm>
          <a:prstGeom prst="roundRect">
            <a:avLst/>
          </a:prstGeom>
          <a:solidFill>
            <a:srgbClr val="B90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C162CD-473A-42D7-A940-5BEB6F6CBAC7}"/>
              </a:ext>
            </a:extLst>
          </p:cNvPr>
          <p:cNvSpPr txBox="1"/>
          <p:nvPr/>
        </p:nvSpPr>
        <p:spPr>
          <a:xfrm>
            <a:off x="1757896" y="571533"/>
            <a:ext cx="91650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Why </a:t>
            </a:r>
            <a:r>
              <a:rPr lang="en-US" sz="4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CultureBank</a:t>
            </a: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</a:p>
          <a:p>
            <a:r>
              <a:rPr lang="en-US" sz="4400" b="1" dirty="0">
                <a:solidFill>
                  <a:srgbClr val="B90C2F"/>
                </a:solidFill>
              </a:rPr>
              <a:t>A New Investment Paradigm.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C2EEB403-DFC6-4FC2-A3A7-61F15C082BE6}"/>
              </a:ext>
            </a:extLst>
          </p:cNvPr>
          <p:cNvSpPr txBox="1">
            <a:spLocks/>
          </p:cNvSpPr>
          <p:nvPr/>
        </p:nvSpPr>
        <p:spPr>
          <a:xfrm>
            <a:off x="1757896" y="2177935"/>
            <a:ext cx="8950313" cy="3266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b="1" dirty="0">
                <a:solidFill>
                  <a:srgbClr val="B90C2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Place culture at the core of the investment strategy</a:t>
            </a:r>
            <a:b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invest directly into </a:t>
            </a:r>
            <a:r>
              <a:rPr lang="en-US" sz="3200" b="1" dirty="0">
                <a:solidFill>
                  <a:srgbClr val="B90C2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artists entrepreneurs and their creative enterprises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l"/>
            <a:endParaRPr lang="en-US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312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ECFCBAC7-1066-4624-9FA1-EFA7875E6D96}"/>
              </a:ext>
            </a:extLst>
          </p:cNvPr>
          <p:cNvSpPr txBox="1">
            <a:spLocks/>
          </p:cNvSpPr>
          <p:nvPr/>
        </p:nvSpPr>
        <p:spPr>
          <a:xfrm>
            <a:off x="1059626" y="2252015"/>
            <a:ext cx="9659173" cy="32626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dirty="0">
                <a:solidFill>
                  <a:srgbClr val="000000"/>
                </a:solidFill>
                <a:cs typeface="GT Pressura"/>
              </a:rPr>
              <a:t>Develop an ecosystem of </a:t>
            </a:r>
            <a:r>
              <a:rPr lang="en-US" sz="3200" b="1" dirty="0">
                <a:solidFill>
                  <a:srgbClr val="B90C2F"/>
                </a:solidFill>
                <a:cs typeface="GT Pressura"/>
              </a:rPr>
              <a:t>artist entrepreneurs who build value and retain long-term equity in communities</a:t>
            </a:r>
            <a:r>
              <a:rPr lang="en-US" sz="3200" dirty="0">
                <a:solidFill>
                  <a:srgbClr val="000000"/>
                </a:solidFill>
                <a:cs typeface="GT Pressura"/>
              </a:rPr>
              <a:t>.</a:t>
            </a:r>
          </a:p>
          <a:p>
            <a:pPr algn="l"/>
            <a:endParaRPr lang="en-US" sz="3200" dirty="0">
              <a:solidFill>
                <a:srgbClr val="000000"/>
              </a:solidFill>
              <a:cs typeface="GT Pressura"/>
            </a:endParaRPr>
          </a:p>
          <a:p>
            <a:pPr algn="l"/>
            <a:r>
              <a:rPr lang="en-US" sz="3200" dirty="0">
                <a:solidFill>
                  <a:srgbClr val="000000"/>
                </a:solidFill>
                <a:cs typeface="GT Pressura"/>
              </a:rPr>
              <a:t>Produce </a:t>
            </a:r>
            <a:r>
              <a:rPr lang="en-US" sz="3200" b="1" dirty="0">
                <a:solidFill>
                  <a:srgbClr val="B90C2F"/>
                </a:solidFill>
                <a:cs typeface="GT Pressura"/>
              </a:rPr>
              <a:t>compelling and replicable examples of artist entrepreneurs </a:t>
            </a:r>
            <a:r>
              <a:rPr lang="en-US" sz="3200" dirty="0">
                <a:solidFill>
                  <a:srgbClr val="000000"/>
                </a:solidFill>
                <a:cs typeface="GT Pressura"/>
              </a:rPr>
              <a:t>in Dallas and beyond.</a:t>
            </a:r>
          </a:p>
        </p:txBody>
      </p:sp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1DDBE321-52FE-4F58-A1F2-9CC159B296EB}"/>
              </a:ext>
            </a:extLst>
          </p:cNvPr>
          <p:cNvSpPr/>
          <p:nvPr/>
        </p:nvSpPr>
        <p:spPr>
          <a:xfrm rot="10800000">
            <a:off x="9893807" y="383223"/>
            <a:ext cx="2479167" cy="899154"/>
          </a:xfrm>
          <a:prstGeom prst="roundRect">
            <a:avLst/>
          </a:prstGeom>
          <a:solidFill>
            <a:srgbClr val="B90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BFC469-E975-46EE-960A-BF4F18F96CA9}"/>
              </a:ext>
            </a:extLst>
          </p:cNvPr>
          <p:cNvSpPr txBox="1"/>
          <p:nvPr/>
        </p:nvSpPr>
        <p:spPr>
          <a:xfrm>
            <a:off x="1059627" y="383222"/>
            <a:ext cx="91650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Why </a:t>
            </a:r>
            <a:r>
              <a:rPr lang="en-US" sz="4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CultureBank</a:t>
            </a: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? </a:t>
            </a:r>
          </a:p>
          <a:p>
            <a:r>
              <a:rPr lang="en-US" sz="4400" b="1" dirty="0">
                <a:solidFill>
                  <a:srgbClr val="B90C2F"/>
                </a:solidFill>
              </a:rPr>
              <a:t>We Can Change the System.</a:t>
            </a:r>
          </a:p>
        </p:txBody>
      </p:sp>
    </p:spTree>
    <p:extLst>
      <p:ext uri="{BB962C8B-B14F-4D97-AF65-F5344CB8AC3E}">
        <p14:creationId xmlns:p14="http://schemas.microsoft.com/office/powerpoint/2010/main" val="1134216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54BCE794-AE9C-4D5B-974D-0BC1D17A31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3866108"/>
              </p:ext>
            </p:extLst>
          </p:nvPr>
        </p:nvGraphicFramePr>
        <p:xfrm>
          <a:off x="2613329" y="101016"/>
          <a:ext cx="9365311" cy="63976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1297A68A-8485-4E25-A14E-FA44D4DA43F7}"/>
              </a:ext>
            </a:extLst>
          </p:cNvPr>
          <p:cNvSpPr/>
          <p:nvPr/>
        </p:nvSpPr>
        <p:spPr>
          <a:xfrm>
            <a:off x="0" y="0"/>
            <a:ext cx="2491409" cy="6858000"/>
          </a:xfrm>
          <a:prstGeom prst="rect">
            <a:avLst/>
          </a:prstGeom>
          <a:solidFill>
            <a:srgbClr val="B90C2F"/>
          </a:solidFill>
          <a:ln>
            <a:solidFill>
              <a:srgbClr val="B90C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291AF5-582C-453A-BEF0-AAB3485D74D2}"/>
              </a:ext>
            </a:extLst>
          </p:cNvPr>
          <p:cNvSpPr txBox="1"/>
          <p:nvPr/>
        </p:nvSpPr>
        <p:spPr>
          <a:xfrm>
            <a:off x="119268" y="222936"/>
            <a:ext cx="225287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The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Social Determinants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of Health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(SDOH)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008141-95E3-49FF-A2BC-3F82CCA1D9C6}"/>
              </a:ext>
            </a:extLst>
          </p:cNvPr>
          <p:cNvSpPr txBox="1"/>
          <p:nvPr/>
        </p:nvSpPr>
        <p:spPr>
          <a:xfrm>
            <a:off x="3833855" y="6511656"/>
            <a:ext cx="82693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https://www.healthypeople.gov/2020/topics-objectives/topic/social-determinants-of-health</a:t>
            </a:r>
          </a:p>
        </p:txBody>
      </p:sp>
    </p:spTree>
    <p:extLst>
      <p:ext uri="{BB962C8B-B14F-4D97-AF65-F5344CB8AC3E}">
        <p14:creationId xmlns:p14="http://schemas.microsoft.com/office/powerpoint/2010/main" val="1742021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54BCE794-AE9C-4D5B-974D-0BC1D17A31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5265388"/>
              </p:ext>
            </p:extLst>
          </p:nvPr>
        </p:nvGraphicFramePr>
        <p:xfrm>
          <a:off x="278297" y="101017"/>
          <a:ext cx="11700344" cy="5703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101A12E2-56F6-403E-9A4F-5FA58B9A39ED}"/>
              </a:ext>
            </a:extLst>
          </p:cNvPr>
          <p:cNvSpPr/>
          <p:nvPr/>
        </p:nvSpPr>
        <p:spPr>
          <a:xfrm rot="5400000">
            <a:off x="5622238" y="288238"/>
            <a:ext cx="947527" cy="12192000"/>
          </a:xfrm>
          <a:prstGeom prst="rect">
            <a:avLst/>
          </a:prstGeom>
          <a:solidFill>
            <a:srgbClr val="B90C2F"/>
          </a:solidFill>
          <a:ln>
            <a:solidFill>
              <a:srgbClr val="B90C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EDC752-258D-4FCB-8F77-2653BFA83A16}"/>
              </a:ext>
            </a:extLst>
          </p:cNvPr>
          <p:cNvSpPr txBox="1"/>
          <p:nvPr/>
        </p:nvSpPr>
        <p:spPr>
          <a:xfrm>
            <a:off x="192818" y="6122628"/>
            <a:ext cx="1180636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</a:rPr>
              <a:t>In what ways have you seen art influence the Social Determinants of Health?</a:t>
            </a:r>
          </a:p>
        </p:txBody>
      </p:sp>
    </p:spTree>
    <p:extLst>
      <p:ext uri="{BB962C8B-B14F-4D97-AF65-F5344CB8AC3E}">
        <p14:creationId xmlns:p14="http://schemas.microsoft.com/office/powerpoint/2010/main" val="69673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1DDBE321-52FE-4F58-A1F2-9CC159B296EB}"/>
              </a:ext>
            </a:extLst>
          </p:cNvPr>
          <p:cNvSpPr/>
          <p:nvPr/>
        </p:nvSpPr>
        <p:spPr>
          <a:xfrm rot="10800000">
            <a:off x="9893807" y="383223"/>
            <a:ext cx="2479167" cy="899154"/>
          </a:xfrm>
          <a:prstGeom prst="roundRect">
            <a:avLst/>
          </a:prstGeom>
          <a:solidFill>
            <a:srgbClr val="B90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D31063-9789-4888-9E37-30D301DC5DC2}"/>
              </a:ext>
            </a:extLst>
          </p:cNvPr>
          <p:cNvSpPr txBox="1"/>
          <p:nvPr/>
        </p:nvSpPr>
        <p:spPr>
          <a:xfrm>
            <a:off x="1059627" y="383222"/>
            <a:ext cx="91650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CultureBank@TACA</a:t>
            </a:r>
            <a:endParaRPr lang="en-US" sz="4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4400" b="1" dirty="0">
                <a:solidFill>
                  <a:srgbClr val="B90C2F"/>
                </a:solidFill>
              </a:rPr>
              <a:t>2019 Artist-Investor Cohort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42373C0-D45C-4BEF-9246-BA79FEAA7F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68" b="17531"/>
          <a:stretch/>
        </p:blipFill>
        <p:spPr>
          <a:xfrm>
            <a:off x="1093493" y="2082801"/>
            <a:ext cx="3400531" cy="19152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040140-CA7D-472D-A904-60DBBDA5A78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0226"/>
          <a:stretch/>
        </p:blipFill>
        <p:spPr>
          <a:xfrm>
            <a:off x="1093494" y="3998061"/>
            <a:ext cx="4476697" cy="23451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512F957-F460-4B29-9B17-B895524F66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0191" y="3995642"/>
            <a:ext cx="5282138" cy="23476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97E8535-18A8-41DC-AE4E-1E11F2A5CE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4024" y="2085263"/>
            <a:ext cx="3400532" cy="191279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611F1BE-07A2-4060-8ADC-CBD675CF1C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94554" y="2085263"/>
            <a:ext cx="1879599" cy="191675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D8D8B40-AA7D-454F-9B02-EB8CA2B109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74153" y="2085263"/>
            <a:ext cx="1078176" cy="191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58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1DDBE321-52FE-4F58-A1F2-9CC159B296EB}"/>
              </a:ext>
            </a:extLst>
          </p:cNvPr>
          <p:cNvSpPr/>
          <p:nvPr/>
        </p:nvSpPr>
        <p:spPr>
          <a:xfrm rot="10800000">
            <a:off x="9893807" y="383223"/>
            <a:ext cx="2479167" cy="899154"/>
          </a:xfrm>
          <a:prstGeom prst="roundRect">
            <a:avLst/>
          </a:prstGeom>
          <a:solidFill>
            <a:srgbClr val="B90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D31063-9789-4888-9E37-30D301DC5DC2}"/>
              </a:ext>
            </a:extLst>
          </p:cNvPr>
          <p:cNvSpPr txBox="1"/>
          <p:nvPr/>
        </p:nvSpPr>
        <p:spPr>
          <a:xfrm>
            <a:off x="1059627" y="383222"/>
            <a:ext cx="91650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CultureBank@TACA</a:t>
            </a:r>
            <a:endParaRPr lang="en-US" sz="4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4400" b="1" dirty="0">
                <a:solidFill>
                  <a:srgbClr val="B90C2F"/>
                </a:solidFill>
              </a:rPr>
              <a:t>2019 Artist-Investor Cohort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7F772E-0020-7143-81E3-FE4155FA72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6677" y="1829772"/>
            <a:ext cx="6903276" cy="467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536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1DDBE321-52FE-4F58-A1F2-9CC159B296EB}"/>
              </a:ext>
            </a:extLst>
          </p:cNvPr>
          <p:cNvSpPr/>
          <p:nvPr/>
        </p:nvSpPr>
        <p:spPr>
          <a:xfrm rot="10800000">
            <a:off x="9893807" y="383223"/>
            <a:ext cx="2479167" cy="899154"/>
          </a:xfrm>
          <a:prstGeom prst="roundRect">
            <a:avLst/>
          </a:prstGeom>
          <a:solidFill>
            <a:srgbClr val="B90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D31063-9789-4888-9E37-30D301DC5DC2}"/>
              </a:ext>
            </a:extLst>
          </p:cNvPr>
          <p:cNvSpPr txBox="1"/>
          <p:nvPr/>
        </p:nvSpPr>
        <p:spPr>
          <a:xfrm>
            <a:off x="1059627" y="383222"/>
            <a:ext cx="91650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CultureBank@TACA</a:t>
            </a:r>
            <a:endParaRPr lang="en-US" sz="4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4400" b="1" dirty="0">
                <a:solidFill>
                  <a:srgbClr val="B90C2F"/>
                </a:solidFill>
              </a:rPr>
              <a:t>2019 Artist-Investor Cohort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67FF495F-6223-4356-A106-3571EFBF0357}"/>
              </a:ext>
            </a:extLst>
          </p:cNvPr>
          <p:cNvSpPr txBox="1">
            <a:spLocks/>
          </p:cNvSpPr>
          <p:nvPr/>
        </p:nvSpPr>
        <p:spPr>
          <a:xfrm>
            <a:off x="1059626" y="2031882"/>
            <a:ext cx="9659173" cy="39455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>
                <a:solidFill>
                  <a:srgbClr val="000000"/>
                </a:solidFill>
                <a:cs typeface="GT Pressura"/>
              </a:rPr>
              <a:t>Six Artists @ $5,000 each for six months.</a:t>
            </a:r>
          </a:p>
          <a:p>
            <a:pPr algn="l"/>
            <a:endParaRPr lang="en-US" sz="1600" dirty="0">
              <a:solidFill>
                <a:srgbClr val="000000"/>
              </a:solidFill>
              <a:cs typeface="GT Pressura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cs typeface="GT Pressura"/>
              </a:rPr>
              <a:t>Frame-Changing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cs typeface="GT Pressura"/>
              </a:rPr>
              <a:t>Collaborative/Value Exchange/Co-Learning Environment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cs typeface="GT Pressura"/>
              </a:rPr>
              <a:t>Enterprise Oriented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cs typeface="GT Pressura"/>
              </a:rPr>
              <a:t>Narrative Shifting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cs typeface="GT Pressura"/>
              </a:rPr>
              <a:t>Expanding Outcome Possibilities</a:t>
            </a:r>
          </a:p>
        </p:txBody>
      </p:sp>
    </p:spTree>
    <p:extLst>
      <p:ext uri="{BB962C8B-B14F-4D97-AF65-F5344CB8AC3E}">
        <p14:creationId xmlns:p14="http://schemas.microsoft.com/office/powerpoint/2010/main" val="405144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2BC5AA-F09E-4F59-A456-0BB4892A3F4E}"/>
              </a:ext>
            </a:extLst>
          </p:cNvPr>
          <p:cNvSpPr/>
          <p:nvPr/>
        </p:nvSpPr>
        <p:spPr>
          <a:xfrm rot="5400000">
            <a:off x="5962667" y="628667"/>
            <a:ext cx="266670" cy="12192000"/>
          </a:xfrm>
          <a:prstGeom prst="rect">
            <a:avLst/>
          </a:prstGeom>
          <a:solidFill>
            <a:srgbClr val="B90C2F"/>
          </a:solidFill>
          <a:ln>
            <a:solidFill>
              <a:srgbClr val="B90C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299A69-82DA-4ED2-9172-A09031C5075F}"/>
              </a:ext>
            </a:extLst>
          </p:cNvPr>
          <p:cNvSpPr txBox="1"/>
          <p:nvPr/>
        </p:nvSpPr>
        <p:spPr>
          <a:xfrm>
            <a:off x="9486894" y="1674302"/>
            <a:ext cx="241662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chemeClr val="bg1"/>
                </a:solidFill>
              </a:rPr>
              <a:t>Social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OUTCOMES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579B73-77BB-4522-9700-1DF38ABA63E8}"/>
              </a:ext>
            </a:extLst>
          </p:cNvPr>
          <p:cNvSpPr/>
          <p:nvPr/>
        </p:nvSpPr>
        <p:spPr>
          <a:xfrm>
            <a:off x="201378" y="3021734"/>
            <a:ext cx="1376483" cy="1051859"/>
          </a:xfrm>
          <a:prstGeom prst="rect">
            <a:avLst/>
          </a:prstGeom>
          <a:solidFill>
            <a:srgbClr val="00C95B"/>
          </a:solidFill>
          <a:ln>
            <a:solidFill>
              <a:srgbClr val="00C9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A5C1426-C959-4BE2-B115-6FE49C40E4A1}"/>
              </a:ext>
            </a:extLst>
          </p:cNvPr>
          <p:cNvGrpSpPr/>
          <p:nvPr/>
        </p:nvGrpSpPr>
        <p:grpSpPr>
          <a:xfrm>
            <a:off x="1637022" y="3348087"/>
            <a:ext cx="590732" cy="457630"/>
            <a:chOff x="2120776" y="1178346"/>
            <a:chExt cx="590732" cy="457630"/>
          </a:xfrm>
          <a:solidFill>
            <a:schemeClr val="bg1">
              <a:lumMod val="50000"/>
            </a:schemeClr>
          </a:solidFill>
        </p:grpSpPr>
        <p:sp>
          <p:nvSpPr>
            <p:cNvPr id="12" name="Right Arrow 33">
              <a:extLst>
                <a:ext uri="{FF2B5EF4-FFF2-40B4-BE49-F238E27FC236}">
                  <a16:creationId xmlns:a16="http://schemas.microsoft.com/office/drawing/2014/main" id="{DF8DAB65-F5F4-44D3-B256-356C0DECF5E7}"/>
                </a:ext>
              </a:extLst>
            </p:cNvPr>
            <p:cNvSpPr/>
            <p:nvPr/>
          </p:nvSpPr>
          <p:spPr>
            <a:xfrm>
              <a:off x="2120776" y="1178346"/>
              <a:ext cx="590732" cy="457630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ight Arrow 4">
              <a:extLst>
                <a:ext uri="{FF2B5EF4-FFF2-40B4-BE49-F238E27FC236}">
                  <a16:creationId xmlns:a16="http://schemas.microsoft.com/office/drawing/2014/main" id="{9887E522-45F6-497F-9CA9-BE27B11447AF}"/>
                </a:ext>
              </a:extLst>
            </p:cNvPr>
            <p:cNvSpPr txBox="1"/>
            <p:nvPr/>
          </p:nvSpPr>
          <p:spPr>
            <a:xfrm>
              <a:off x="2120776" y="1269872"/>
              <a:ext cx="453443" cy="2745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93FBAE7-7B66-4905-A3B2-E0CBB0D02AF6}"/>
              </a:ext>
            </a:extLst>
          </p:cNvPr>
          <p:cNvGrpSpPr/>
          <p:nvPr/>
        </p:nvGrpSpPr>
        <p:grpSpPr>
          <a:xfrm>
            <a:off x="3971589" y="3348087"/>
            <a:ext cx="590732" cy="457630"/>
            <a:chOff x="2120776" y="1178346"/>
            <a:chExt cx="590732" cy="457630"/>
          </a:xfrm>
          <a:solidFill>
            <a:schemeClr val="bg1">
              <a:lumMod val="50000"/>
            </a:schemeClr>
          </a:solidFill>
        </p:grpSpPr>
        <p:sp>
          <p:nvSpPr>
            <p:cNvPr id="15" name="Right Arrow 36">
              <a:extLst>
                <a:ext uri="{FF2B5EF4-FFF2-40B4-BE49-F238E27FC236}">
                  <a16:creationId xmlns:a16="http://schemas.microsoft.com/office/drawing/2014/main" id="{7A0CAB43-9707-4D13-BCCB-E471842BDBEA}"/>
                </a:ext>
              </a:extLst>
            </p:cNvPr>
            <p:cNvSpPr/>
            <p:nvPr/>
          </p:nvSpPr>
          <p:spPr>
            <a:xfrm>
              <a:off x="2120776" y="1178346"/>
              <a:ext cx="590732" cy="457630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ight Arrow 4">
              <a:extLst>
                <a:ext uri="{FF2B5EF4-FFF2-40B4-BE49-F238E27FC236}">
                  <a16:creationId xmlns:a16="http://schemas.microsoft.com/office/drawing/2014/main" id="{B22701C3-F389-44F9-963A-CEFE017452E5}"/>
                </a:ext>
              </a:extLst>
            </p:cNvPr>
            <p:cNvSpPr txBox="1"/>
            <p:nvPr/>
          </p:nvSpPr>
          <p:spPr>
            <a:xfrm>
              <a:off x="2120776" y="1269872"/>
              <a:ext cx="453443" cy="2745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C62F789-0C06-4E3B-8ADB-090D01C56BA6}"/>
              </a:ext>
            </a:extLst>
          </p:cNvPr>
          <p:cNvGrpSpPr/>
          <p:nvPr/>
        </p:nvGrpSpPr>
        <p:grpSpPr>
          <a:xfrm>
            <a:off x="6813125" y="3359677"/>
            <a:ext cx="590732" cy="457630"/>
            <a:chOff x="2120776" y="1178346"/>
            <a:chExt cx="590732" cy="457630"/>
          </a:xfrm>
          <a:solidFill>
            <a:schemeClr val="bg1">
              <a:lumMod val="50000"/>
            </a:schemeClr>
          </a:solidFill>
        </p:grpSpPr>
        <p:sp>
          <p:nvSpPr>
            <p:cNvPr id="18" name="Right Arrow 39">
              <a:extLst>
                <a:ext uri="{FF2B5EF4-FFF2-40B4-BE49-F238E27FC236}">
                  <a16:creationId xmlns:a16="http://schemas.microsoft.com/office/drawing/2014/main" id="{75828EED-C875-40F5-ADC2-16E1B6AE644F}"/>
                </a:ext>
              </a:extLst>
            </p:cNvPr>
            <p:cNvSpPr/>
            <p:nvPr/>
          </p:nvSpPr>
          <p:spPr>
            <a:xfrm>
              <a:off x="2120776" y="1178346"/>
              <a:ext cx="590732" cy="457630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ight Arrow 4">
              <a:extLst>
                <a:ext uri="{FF2B5EF4-FFF2-40B4-BE49-F238E27FC236}">
                  <a16:creationId xmlns:a16="http://schemas.microsoft.com/office/drawing/2014/main" id="{7C7B4438-3937-4A04-B8CD-5108D707D00C}"/>
                </a:ext>
              </a:extLst>
            </p:cNvPr>
            <p:cNvSpPr txBox="1"/>
            <p:nvPr/>
          </p:nvSpPr>
          <p:spPr>
            <a:xfrm>
              <a:off x="2120776" y="1269872"/>
              <a:ext cx="453443" cy="2745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BABB1E60-3D1E-4F7A-9FCC-83A405DBCAAD}"/>
              </a:ext>
            </a:extLst>
          </p:cNvPr>
          <p:cNvSpPr txBox="1"/>
          <p:nvPr/>
        </p:nvSpPr>
        <p:spPr>
          <a:xfrm>
            <a:off x="83855" y="3133293"/>
            <a:ext cx="16655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Donor- Investors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B17640-96FE-4EAE-B783-B3BA80A29CE8}"/>
              </a:ext>
            </a:extLst>
          </p:cNvPr>
          <p:cNvSpPr/>
          <p:nvPr/>
        </p:nvSpPr>
        <p:spPr>
          <a:xfrm>
            <a:off x="2248020" y="3021731"/>
            <a:ext cx="1666739" cy="1110343"/>
          </a:xfrm>
          <a:prstGeom prst="rect">
            <a:avLst/>
          </a:prstGeom>
          <a:solidFill>
            <a:srgbClr val="009342"/>
          </a:solidFill>
          <a:ln>
            <a:solidFill>
              <a:srgbClr val="009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A5B31B-2C88-4951-A9F9-FF51C187DCA6}"/>
              </a:ext>
            </a:extLst>
          </p:cNvPr>
          <p:cNvSpPr txBox="1"/>
          <p:nvPr/>
        </p:nvSpPr>
        <p:spPr>
          <a:xfrm>
            <a:off x="2098757" y="3215416"/>
            <a:ext cx="19709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</a:rPr>
              <a:t>Investment Pool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7B29564-33BB-435C-84F8-F6D3ED6EEECD}"/>
              </a:ext>
            </a:extLst>
          </p:cNvPr>
          <p:cNvGrpSpPr/>
          <p:nvPr/>
        </p:nvGrpSpPr>
        <p:grpSpPr>
          <a:xfrm>
            <a:off x="4505171" y="3001507"/>
            <a:ext cx="2365104" cy="1130567"/>
            <a:chOff x="4562321" y="2344696"/>
            <a:chExt cx="2365104" cy="1130567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3D8E09E-F521-4447-B65E-5B6BBCD06038}"/>
                </a:ext>
              </a:extLst>
            </p:cNvPr>
            <p:cNvSpPr/>
            <p:nvPr/>
          </p:nvSpPr>
          <p:spPr>
            <a:xfrm>
              <a:off x="4656172" y="2344696"/>
              <a:ext cx="2179144" cy="1130567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BBCE01D-05FD-4D6B-AEFC-9EC9C00C4455}"/>
                </a:ext>
              </a:extLst>
            </p:cNvPr>
            <p:cNvSpPr txBox="1"/>
            <p:nvPr/>
          </p:nvSpPr>
          <p:spPr>
            <a:xfrm>
              <a:off x="4562321" y="2346886"/>
              <a:ext cx="2365104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chemeClr val="bg1"/>
                  </a:solidFill>
                </a:rPr>
                <a:t>Invest in Artist Entrepreneurs or Enterprises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33C256A-6C44-4266-A6CA-3DC96AD2125A}"/>
              </a:ext>
            </a:extLst>
          </p:cNvPr>
          <p:cNvGrpSpPr/>
          <p:nvPr/>
        </p:nvGrpSpPr>
        <p:grpSpPr>
          <a:xfrm>
            <a:off x="10113005" y="3021731"/>
            <a:ext cx="1866718" cy="1110343"/>
            <a:chOff x="10132055" y="2955470"/>
            <a:chExt cx="1866718" cy="1110343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46837C1-E4D0-4785-9C93-AF413D4ED018}"/>
                </a:ext>
              </a:extLst>
            </p:cNvPr>
            <p:cNvSpPr/>
            <p:nvPr/>
          </p:nvSpPr>
          <p:spPr>
            <a:xfrm>
              <a:off x="10132055" y="2955470"/>
              <a:ext cx="1866718" cy="1110343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C77E388-53BC-498B-8F75-615455EEB424}"/>
                </a:ext>
              </a:extLst>
            </p:cNvPr>
            <p:cNvSpPr txBox="1"/>
            <p:nvPr/>
          </p:nvSpPr>
          <p:spPr>
            <a:xfrm>
              <a:off x="10132055" y="3111056"/>
              <a:ext cx="18667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Community</a:t>
              </a:r>
            </a:p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OUTCOMES</a:t>
              </a: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5F1C89F9-F697-491D-A7F7-3B411FBB2DAD}"/>
              </a:ext>
            </a:extLst>
          </p:cNvPr>
          <p:cNvSpPr/>
          <p:nvPr/>
        </p:nvSpPr>
        <p:spPr>
          <a:xfrm>
            <a:off x="7451334" y="3021731"/>
            <a:ext cx="1950107" cy="1110343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5D19EF5-7D5C-4459-AF56-56B554336A78}"/>
              </a:ext>
            </a:extLst>
          </p:cNvPr>
          <p:cNvSpPr txBox="1"/>
          <p:nvPr/>
        </p:nvSpPr>
        <p:spPr>
          <a:xfrm>
            <a:off x="7451208" y="3051576"/>
            <a:ext cx="19909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</a:rPr>
              <a:t>Illuminate “hidden” assets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9BC6986-ACA2-4417-9693-1F9EB3573A66}"/>
              </a:ext>
            </a:extLst>
          </p:cNvPr>
          <p:cNvGrpSpPr/>
          <p:nvPr/>
        </p:nvGrpSpPr>
        <p:grpSpPr>
          <a:xfrm>
            <a:off x="9480242" y="3318848"/>
            <a:ext cx="590732" cy="457630"/>
            <a:chOff x="2120776" y="1178346"/>
            <a:chExt cx="590732" cy="457630"/>
          </a:xfrm>
          <a:solidFill>
            <a:schemeClr val="bg1">
              <a:lumMod val="50000"/>
            </a:schemeClr>
          </a:solidFill>
        </p:grpSpPr>
        <p:sp>
          <p:nvSpPr>
            <p:cNvPr id="32" name="Right Arrow 55">
              <a:extLst>
                <a:ext uri="{FF2B5EF4-FFF2-40B4-BE49-F238E27FC236}">
                  <a16:creationId xmlns:a16="http://schemas.microsoft.com/office/drawing/2014/main" id="{3A6F9E9B-DE98-4FE2-93AC-B7132A7B60C3}"/>
                </a:ext>
              </a:extLst>
            </p:cNvPr>
            <p:cNvSpPr/>
            <p:nvPr/>
          </p:nvSpPr>
          <p:spPr>
            <a:xfrm>
              <a:off x="2120776" y="1178346"/>
              <a:ext cx="590732" cy="457630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Right Arrow 4">
              <a:extLst>
                <a:ext uri="{FF2B5EF4-FFF2-40B4-BE49-F238E27FC236}">
                  <a16:creationId xmlns:a16="http://schemas.microsoft.com/office/drawing/2014/main" id="{0128F0A3-D0B1-4904-9ADC-D5FA6B7E8C6E}"/>
                </a:ext>
              </a:extLst>
            </p:cNvPr>
            <p:cNvSpPr txBox="1"/>
            <p:nvPr/>
          </p:nvSpPr>
          <p:spPr>
            <a:xfrm>
              <a:off x="2120776" y="1269872"/>
              <a:ext cx="453443" cy="2745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/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452A6758-7938-4D5F-8251-97887285DAEC}"/>
              </a:ext>
            </a:extLst>
          </p:cNvPr>
          <p:cNvSpPr/>
          <p:nvPr/>
        </p:nvSpPr>
        <p:spPr>
          <a:xfrm>
            <a:off x="0" y="0"/>
            <a:ext cx="12192000" cy="1524000"/>
          </a:xfrm>
          <a:prstGeom prst="rect">
            <a:avLst/>
          </a:prstGeom>
          <a:solidFill>
            <a:srgbClr val="B90C2F"/>
          </a:solidFill>
          <a:ln>
            <a:solidFill>
              <a:srgbClr val="B90C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00A2BF4-D684-4F08-ADB2-AF2C8D73C149}"/>
              </a:ext>
            </a:extLst>
          </p:cNvPr>
          <p:cNvSpPr txBox="1"/>
          <p:nvPr/>
        </p:nvSpPr>
        <p:spPr>
          <a:xfrm>
            <a:off x="450574" y="275537"/>
            <a:ext cx="836212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How It Will Work</a:t>
            </a:r>
          </a:p>
          <a:p>
            <a:r>
              <a:rPr lang="en-US" sz="2800" dirty="0">
                <a:solidFill>
                  <a:schemeClr val="bg1"/>
                </a:solidFill>
              </a:rPr>
              <a:t>The Pilot Phase | 2019-2021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863B77D-A47D-465E-AC8D-5FECD0354BF5}"/>
              </a:ext>
            </a:extLst>
          </p:cNvPr>
          <p:cNvSpPr txBox="1"/>
          <p:nvPr/>
        </p:nvSpPr>
        <p:spPr>
          <a:xfrm>
            <a:off x="936091" y="4451303"/>
            <a:ext cx="1855304" cy="707886"/>
          </a:xfrm>
          <a:prstGeom prst="rect">
            <a:avLst/>
          </a:prstGeom>
          <a:noFill/>
          <a:ln>
            <a:solidFill>
              <a:srgbClr val="0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Donor Advised</a:t>
            </a:r>
          </a:p>
          <a:p>
            <a:pPr algn="ctr"/>
            <a:r>
              <a:rPr lang="en-US" sz="2000" b="1" dirty="0"/>
              <a:t>Capital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F0FBEF4-B82D-4E5A-AC96-4125510E44ED}"/>
              </a:ext>
            </a:extLst>
          </p:cNvPr>
          <p:cNvSpPr txBox="1"/>
          <p:nvPr/>
        </p:nvSpPr>
        <p:spPr>
          <a:xfrm>
            <a:off x="4746819" y="4451303"/>
            <a:ext cx="1855304" cy="400110"/>
          </a:xfrm>
          <a:prstGeom prst="rect">
            <a:avLst/>
          </a:prstGeom>
          <a:noFill/>
          <a:ln>
            <a:solidFill>
              <a:srgbClr val="0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Grants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516E610-2490-45A3-A9C0-46F895741EC7}"/>
              </a:ext>
            </a:extLst>
          </p:cNvPr>
          <p:cNvSpPr txBox="1"/>
          <p:nvPr/>
        </p:nvSpPr>
        <p:spPr>
          <a:xfrm>
            <a:off x="9062051" y="4451303"/>
            <a:ext cx="1855304" cy="1015663"/>
          </a:xfrm>
          <a:prstGeom prst="rect">
            <a:avLst/>
          </a:prstGeom>
          <a:noFill/>
          <a:ln>
            <a:solidFill>
              <a:srgbClr val="0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Social Determinants of Health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67CA90-C58F-403B-87A1-6CA235639A17}"/>
              </a:ext>
            </a:extLst>
          </p:cNvPr>
          <p:cNvSpPr txBox="1"/>
          <p:nvPr/>
        </p:nvSpPr>
        <p:spPr>
          <a:xfrm>
            <a:off x="645901" y="1929543"/>
            <a:ext cx="10900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(1) Artist Investor Cohort    +    (2) Pilot Investments</a:t>
            </a:r>
          </a:p>
        </p:txBody>
      </p:sp>
    </p:spTree>
    <p:extLst>
      <p:ext uri="{BB962C8B-B14F-4D97-AF65-F5344CB8AC3E}">
        <p14:creationId xmlns:p14="http://schemas.microsoft.com/office/powerpoint/2010/main" val="3570022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>
            <a:extLst>
              <a:ext uri="{FF2B5EF4-FFF2-40B4-BE49-F238E27FC236}">
                <a16:creationId xmlns:a16="http://schemas.microsoft.com/office/drawing/2014/main" id="{3F061360-DA3E-4B39-A911-18BA9878E43A}"/>
              </a:ext>
            </a:extLst>
          </p:cNvPr>
          <p:cNvSpPr txBox="1"/>
          <p:nvPr/>
        </p:nvSpPr>
        <p:spPr>
          <a:xfrm>
            <a:off x="9486894" y="1674302"/>
            <a:ext cx="241662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chemeClr val="bg1"/>
                </a:solidFill>
              </a:rPr>
              <a:t>Social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OUTCOMES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B3B8FD3-4D2A-4E6B-A0AA-2814E7451733}"/>
              </a:ext>
            </a:extLst>
          </p:cNvPr>
          <p:cNvSpPr/>
          <p:nvPr/>
        </p:nvSpPr>
        <p:spPr>
          <a:xfrm>
            <a:off x="201378" y="3021734"/>
            <a:ext cx="1376483" cy="1051859"/>
          </a:xfrm>
          <a:prstGeom prst="rect">
            <a:avLst/>
          </a:prstGeom>
          <a:solidFill>
            <a:srgbClr val="00C95B"/>
          </a:solidFill>
          <a:ln>
            <a:solidFill>
              <a:srgbClr val="00C9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BF59FD1-1715-49A7-900C-3F0F36F11B99}"/>
              </a:ext>
            </a:extLst>
          </p:cNvPr>
          <p:cNvGrpSpPr/>
          <p:nvPr/>
        </p:nvGrpSpPr>
        <p:grpSpPr>
          <a:xfrm>
            <a:off x="1637022" y="3348087"/>
            <a:ext cx="590732" cy="457630"/>
            <a:chOff x="2120776" y="1178346"/>
            <a:chExt cx="590732" cy="457630"/>
          </a:xfrm>
          <a:solidFill>
            <a:schemeClr val="bg1">
              <a:lumMod val="50000"/>
            </a:schemeClr>
          </a:solidFill>
        </p:grpSpPr>
        <p:sp>
          <p:nvSpPr>
            <p:cNvPr id="42" name="Right Arrow 33">
              <a:extLst>
                <a:ext uri="{FF2B5EF4-FFF2-40B4-BE49-F238E27FC236}">
                  <a16:creationId xmlns:a16="http://schemas.microsoft.com/office/drawing/2014/main" id="{9219499D-AFED-45F3-9670-134DAEE859AA}"/>
                </a:ext>
              </a:extLst>
            </p:cNvPr>
            <p:cNvSpPr/>
            <p:nvPr/>
          </p:nvSpPr>
          <p:spPr>
            <a:xfrm>
              <a:off x="2120776" y="1178346"/>
              <a:ext cx="590732" cy="457630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Right Arrow 4">
              <a:extLst>
                <a:ext uri="{FF2B5EF4-FFF2-40B4-BE49-F238E27FC236}">
                  <a16:creationId xmlns:a16="http://schemas.microsoft.com/office/drawing/2014/main" id="{843DF995-DBBD-4342-BDEA-3F1AF9F5A7A0}"/>
                </a:ext>
              </a:extLst>
            </p:cNvPr>
            <p:cNvSpPr txBox="1"/>
            <p:nvPr/>
          </p:nvSpPr>
          <p:spPr>
            <a:xfrm>
              <a:off x="2120776" y="1269872"/>
              <a:ext cx="453443" cy="2745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5BB9D27-1358-40F9-A519-1FCEF54F1A63}"/>
              </a:ext>
            </a:extLst>
          </p:cNvPr>
          <p:cNvGrpSpPr/>
          <p:nvPr/>
        </p:nvGrpSpPr>
        <p:grpSpPr>
          <a:xfrm>
            <a:off x="3971589" y="3348087"/>
            <a:ext cx="590732" cy="457630"/>
            <a:chOff x="2120776" y="1178346"/>
            <a:chExt cx="590732" cy="457630"/>
          </a:xfrm>
          <a:solidFill>
            <a:schemeClr val="bg1">
              <a:lumMod val="50000"/>
            </a:schemeClr>
          </a:solidFill>
        </p:grpSpPr>
        <p:sp>
          <p:nvSpPr>
            <p:cNvPr id="45" name="Right Arrow 36">
              <a:extLst>
                <a:ext uri="{FF2B5EF4-FFF2-40B4-BE49-F238E27FC236}">
                  <a16:creationId xmlns:a16="http://schemas.microsoft.com/office/drawing/2014/main" id="{C519DB6C-2B27-45CE-A2EB-7FAE008E36A0}"/>
                </a:ext>
              </a:extLst>
            </p:cNvPr>
            <p:cNvSpPr/>
            <p:nvPr/>
          </p:nvSpPr>
          <p:spPr>
            <a:xfrm>
              <a:off x="2120776" y="1178346"/>
              <a:ext cx="590732" cy="457630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Right Arrow 4">
              <a:extLst>
                <a:ext uri="{FF2B5EF4-FFF2-40B4-BE49-F238E27FC236}">
                  <a16:creationId xmlns:a16="http://schemas.microsoft.com/office/drawing/2014/main" id="{0154E237-14B5-431B-9B42-C741CC246A29}"/>
                </a:ext>
              </a:extLst>
            </p:cNvPr>
            <p:cNvSpPr txBox="1"/>
            <p:nvPr/>
          </p:nvSpPr>
          <p:spPr>
            <a:xfrm>
              <a:off x="2120776" y="1269872"/>
              <a:ext cx="453443" cy="2745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12ACDCF-C86D-4B28-855E-5C6A4F99B27B}"/>
              </a:ext>
            </a:extLst>
          </p:cNvPr>
          <p:cNvGrpSpPr/>
          <p:nvPr/>
        </p:nvGrpSpPr>
        <p:grpSpPr>
          <a:xfrm>
            <a:off x="6813125" y="3359677"/>
            <a:ext cx="590732" cy="457630"/>
            <a:chOff x="2120776" y="1178346"/>
            <a:chExt cx="590732" cy="457630"/>
          </a:xfrm>
          <a:solidFill>
            <a:schemeClr val="bg1">
              <a:lumMod val="50000"/>
            </a:schemeClr>
          </a:solidFill>
        </p:grpSpPr>
        <p:sp>
          <p:nvSpPr>
            <p:cNvPr id="48" name="Right Arrow 39">
              <a:extLst>
                <a:ext uri="{FF2B5EF4-FFF2-40B4-BE49-F238E27FC236}">
                  <a16:creationId xmlns:a16="http://schemas.microsoft.com/office/drawing/2014/main" id="{8493B0EB-D394-46D0-9D93-5CAA900B2DD2}"/>
                </a:ext>
              </a:extLst>
            </p:cNvPr>
            <p:cNvSpPr/>
            <p:nvPr/>
          </p:nvSpPr>
          <p:spPr>
            <a:xfrm>
              <a:off x="2120776" y="1178346"/>
              <a:ext cx="590732" cy="457630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Right Arrow 4">
              <a:extLst>
                <a:ext uri="{FF2B5EF4-FFF2-40B4-BE49-F238E27FC236}">
                  <a16:creationId xmlns:a16="http://schemas.microsoft.com/office/drawing/2014/main" id="{94B7E2E6-6284-430C-87E9-6F2D89F9DC01}"/>
                </a:ext>
              </a:extLst>
            </p:cNvPr>
            <p:cNvSpPr txBox="1"/>
            <p:nvPr/>
          </p:nvSpPr>
          <p:spPr>
            <a:xfrm>
              <a:off x="2120776" y="1269872"/>
              <a:ext cx="453443" cy="2745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/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2C5F047D-C3C0-4519-9F2B-05F1FD31DE74}"/>
              </a:ext>
            </a:extLst>
          </p:cNvPr>
          <p:cNvSpPr txBox="1"/>
          <p:nvPr/>
        </p:nvSpPr>
        <p:spPr>
          <a:xfrm>
            <a:off x="83855" y="3295069"/>
            <a:ext cx="1665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Investors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35E5DD9-EB9A-4572-B7C6-8111017703B3}"/>
              </a:ext>
            </a:extLst>
          </p:cNvPr>
          <p:cNvSpPr/>
          <p:nvPr/>
        </p:nvSpPr>
        <p:spPr>
          <a:xfrm>
            <a:off x="2248020" y="3021731"/>
            <a:ext cx="1666739" cy="1110343"/>
          </a:xfrm>
          <a:prstGeom prst="rect">
            <a:avLst/>
          </a:prstGeom>
          <a:solidFill>
            <a:srgbClr val="009342"/>
          </a:solidFill>
          <a:ln>
            <a:solidFill>
              <a:srgbClr val="009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44FB389-D78A-4844-A76F-E14B3B3B0BB6}"/>
              </a:ext>
            </a:extLst>
          </p:cNvPr>
          <p:cNvSpPr txBox="1"/>
          <p:nvPr/>
        </p:nvSpPr>
        <p:spPr>
          <a:xfrm>
            <a:off x="2098757" y="3215416"/>
            <a:ext cx="19709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</a:rPr>
              <a:t>Investment Pool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500E40C-D376-46A3-B6B3-2773B49BD486}"/>
              </a:ext>
            </a:extLst>
          </p:cNvPr>
          <p:cNvGrpSpPr/>
          <p:nvPr/>
        </p:nvGrpSpPr>
        <p:grpSpPr>
          <a:xfrm>
            <a:off x="4505171" y="3001507"/>
            <a:ext cx="2365104" cy="1130567"/>
            <a:chOff x="4562321" y="2344696"/>
            <a:chExt cx="2365104" cy="1130567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C67C75B9-137F-4EF4-8B69-9F0B57A875E0}"/>
                </a:ext>
              </a:extLst>
            </p:cNvPr>
            <p:cNvSpPr/>
            <p:nvPr/>
          </p:nvSpPr>
          <p:spPr>
            <a:xfrm>
              <a:off x="4656172" y="2344696"/>
              <a:ext cx="2179144" cy="1130567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C19456F-3584-4BBC-9CDD-B3B4ABBCA28B}"/>
                </a:ext>
              </a:extLst>
            </p:cNvPr>
            <p:cNvSpPr txBox="1"/>
            <p:nvPr/>
          </p:nvSpPr>
          <p:spPr>
            <a:xfrm>
              <a:off x="4562321" y="2346886"/>
              <a:ext cx="2365104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chemeClr val="bg1"/>
                  </a:solidFill>
                </a:rPr>
                <a:t>Invest in Artist Entrepreneurs or Enterprises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91302C2-B8C8-49C0-A7B8-96D8E3D95179}"/>
              </a:ext>
            </a:extLst>
          </p:cNvPr>
          <p:cNvGrpSpPr/>
          <p:nvPr/>
        </p:nvGrpSpPr>
        <p:grpSpPr>
          <a:xfrm>
            <a:off x="10113005" y="3021731"/>
            <a:ext cx="1866718" cy="1110343"/>
            <a:chOff x="10132055" y="2955470"/>
            <a:chExt cx="1866718" cy="1110343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C714E2CA-2DE4-421A-8B85-5ED84AD0318C}"/>
                </a:ext>
              </a:extLst>
            </p:cNvPr>
            <p:cNvSpPr/>
            <p:nvPr/>
          </p:nvSpPr>
          <p:spPr>
            <a:xfrm>
              <a:off x="10132055" y="2955470"/>
              <a:ext cx="1866718" cy="1110343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2CB7292-52E0-4FA8-B1B9-432C217BF99C}"/>
                </a:ext>
              </a:extLst>
            </p:cNvPr>
            <p:cNvSpPr txBox="1"/>
            <p:nvPr/>
          </p:nvSpPr>
          <p:spPr>
            <a:xfrm>
              <a:off x="10132055" y="3111056"/>
              <a:ext cx="18667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Community</a:t>
              </a:r>
            </a:p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OUTCOMES</a:t>
              </a:r>
            </a:p>
          </p:txBody>
        </p: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9771EEAB-3492-4EEB-A10B-ECF9C1123911}"/>
              </a:ext>
            </a:extLst>
          </p:cNvPr>
          <p:cNvSpPr/>
          <p:nvPr/>
        </p:nvSpPr>
        <p:spPr>
          <a:xfrm>
            <a:off x="7451334" y="3021731"/>
            <a:ext cx="1950107" cy="1110343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0742BE5-E983-4951-AFD8-422CC91522DD}"/>
              </a:ext>
            </a:extLst>
          </p:cNvPr>
          <p:cNvSpPr txBox="1"/>
          <p:nvPr/>
        </p:nvSpPr>
        <p:spPr>
          <a:xfrm>
            <a:off x="7451208" y="3051576"/>
            <a:ext cx="19909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</a:rPr>
              <a:t>Illuminate “hidden” assets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F0D81B9-39ED-4A33-A81D-27F43ED46E8F}"/>
              </a:ext>
            </a:extLst>
          </p:cNvPr>
          <p:cNvGrpSpPr/>
          <p:nvPr/>
        </p:nvGrpSpPr>
        <p:grpSpPr>
          <a:xfrm>
            <a:off x="9480242" y="3318848"/>
            <a:ext cx="590732" cy="457630"/>
            <a:chOff x="2120776" y="1178346"/>
            <a:chExt cx="590732" cy="457630"/>
          </a:xfrm>
          <a:solidFill>
            <a:schemeClr val="bg1">
              <a:lumMod val="50000"/>
            </a:schemeClr>
          </a:solidFill>
        </p:grpSpPr>
        <p:sp>
          <p:nvSpPr>
            <p:cNvPr id="62" name="Right Arrow 55">
              <a:extLst>
                <a:ext uri="{FF2B5EF4-FFF2-40B4-BE49-F238E27FC236}">
                  <a16:creationId xmlns:a16="http://schemas.microsoft.com/office/drawing/2014/main" id="{630A47A5-0917-4AA4-AC83-CC464AE3B910}"/>
                </a:ext>
              </a:extLst>
            </p:cNvPr>
            <p:cNvSpPr/>
            <p:nvPr/>
          </p:nvSpPr>
          <p:spPr>
            <a:xfrm>
              <a:off x="2120776" y="1178346"/>
              <a:ext cx="590732" cy="457630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3" name="Right Arrow 4">
              <a:extLst>
                <a:ext uri="{FF2B5EF4-FFF2-40B4-BE49-F238E27FC236}">
                  <a16:creationId xmlns:a16="http://schemas.microsoft.com/office/drawing/2014/main" id="{3A312F76-F49D-4775-8E27-9895F840FA27}"/>
                </a:ext>
              </a:extLst>
            </p:cNvPr>
            <p:cNvSpPr txBox="1"/>
            <p:nvPr/>
          </p:nvSpPr>
          <p:spPr>
            <a:xfrm>
              <a:off x="2120776" y="1269872"/>
              <a:ext cx="453443" cy="2745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/>
            </a:p>
          </p:txBody>
        </p: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6B12407F-65BE-4EF6-830C-D12D3655698E}"/>
              </a:ext>
            </a:extLst>
          </p:cNvPr>
          <p:cNvSpPr/>
          <p:nvPr/>
        </p:nvSpPr>
        <p:spPr>
          <a:xfrm>
            <a:off x="0" y="0"/>
            <a:ext cx="12192000" cy="1524000"/>
          </a:xfrm>
          <a:prstGeom prst="rect">
            <a:avLst/>
          </a:prstGeom>
          <a:solidFill>
            <a:srgbClr val="B90C2F"/>
          </a:solidFill>
          <a:ln>
            <a:solidFill>
              <a:srgbClr val="B90C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BBAC157-0A71-47DF-A423-2D3EFF2050A2}"/>
              </a:ext>
            </a:extLst>
          </p:cNvPr>
          <p:cNvSpPr txBox="1"/>
          <p:nvPr/>
        </p:nvSpPr>
        <p:spPr>
          <a:xfrm>
            <a:off x="450574" y="275537"/>
            <a:ext cx="836212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How It Will Work</a:t>
            </a:r>
          </a:p>
          <a:p>
            <a:r>
              <a:rPr lang="en-US" sz="2800" dirty="0">
                <a:solidFill>
                  <a:schemeClr val="bg1"/>
                </a:solidFill>
              </a:rPr>
              <a:t>Vision for Future Phases | 2021 and Beyond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43C7785-797F-49E5-AC37-1A5AA2FCA69B}"/>
              </a:ext>
            </a:extLst>
          </p:cNvPr>
          <p:cNvSpPr txBox="1"/>
          <p:nvPr/>
        </p:nvSpPr>
        <p:spPr>
          <a:xfrm>
            <a:off x="719117" y="4436623"/>
            <a:ext cx="3339537" cy="1015663"/>
          </a:xfrm>
          <a:prstGeom prst="rect">
            <a:avLst/>
          </a:prstGeom>
          <a:noFill/>
          <a:ln>
            <a:solidFill>
              <a:srgbClr val="00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Donor Advised Capital</a:t>
            </a:r>
          </a:p>
          <a:p>
            <a:r>
              <a:rPr lang="en-US" sz="2000" b="1" dirty="0"/>
              <a:t>+ Art Assets</a:t>
            </a:r>
          </a:p>
          <a:p>
            <a:r>
              <a:rPr lang="en-US" sz="2000" b="1" dirty="0"/>
              <a:t>+ Other non-monetary assets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B1D74C1-83B2-481E-BDC8-ECD87F46177F}"/>
              </a:ext>
            </a:extLst>
          </p:cNvPr>
          <p:cNvSpPr txBox="1"/>
          <p:nvPr/>
        </p:nvSpPr>
        <p:spPr>
          <a:xfrm>
            <a:off x="4275626" y="4436623"/>
            <a:ext cx="2899685" cy="1015663"/>
          </a:xfrm>
          <a:prstGeom prst="rect">
            <a:avLst/>
          </a:prstGeom>
          <a:noFill/>
          <a:ln>
            <a:solidFill>
              <a:srgbClr val="00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Grants</a:t>
            </a:r>
          </a:p>
          <a:p>
            <a:r>
              <a:rPr lang="en-US" sz="2000" b="1" dirty="0"/>
              <a:t>+ Zero/low interest loans</a:t>
            </a:r>
          </a:p>
          <a:p>
            <a:r>
              <a:rPr lang="en-US" sz="2000" b="1" dirty="0"/>
              <a:t>+ Equity Positions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277A5CB-07E9-4757-8C35-F7EEA60A7306}"/>
              </a:ext>
            </a:extLst>
          </p:cNvPr>
          <p:cNvSpPr txBox="1"/>
          <p:nvPr/>
        </p:nvSpPr>
        <p:spPr>
          <a:xfrm>
            <a:off x="9062051" y="4451303"/>
            <a:ext cx="1855304" cy="1015663"/>
          </a:xfrm>
          <a:prstGeom prst="rect">
            <a:avLst/>
          </a:prstGeom>
          <a:noFill/>
          <a:ln>
            <a:solidFill>
              <a:srgbClr val="0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Social Determinants of Health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F37DEC2-370E-4768-B45D-AB0E6E899F73}"/>
              </a:ext>
            </a:extLst>
          </p:cNvPr>
          <p:cNvSpPr/>
          <p:nvPr/>
        </p:nvSpPr>
        <p:spPr>
          <a:xfrm rot="5400000">
            <a:off x="5962667" y="628667"/>
            <a:ext cx="266670" cy="12192000"/>
          </a:xfrm>
          <a:prstGeom prst="rect">
            <a:avLst/>
          </a:prstGeom>
          <a:solidFill>
            <a:srgbClr val="B90C2F"/>
          </a:solidFill>
          <a:ln>
            <a:solidFill>
              <a:srgbClr val="B90C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668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DAAAA08-BC24-4C90-B790-7E4E4659354F}"/>
              </a:ext>
            </a:extLst>
          </p:cNvPr>
          <p:cNvGrpSpPr/>
          <p:nvPr/>
        </p:nvGrpSpPr>
        <p:grpSpPr>
          <a:xfrm>
            <a:off x="2108158" y="242796"/>
            <a:ext cx="7735824" cy="6393970"/>
            <a:chOff x="1076531" y="258317"/>
            <a:chExt cx="7735824" cy="639397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5110D00-EB35-4086-9089-69FAA2A61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6531" y="258317"/>
              <a:ext cx="7735824" cy="2084136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14EAF0E-921E-41C0-B5A9-7794DB1D7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76532" y="2331835"/>
              <a:ext cx="7732286" cy="43204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210483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C8CF4D8-2DFE-3D4A-ABE6-2ABF1CD9C065}"/>
              </a:ext>
            </a:extLst>
          </p:cNvPr>
          <p:cNvSpPr txBox="1"/>
          <p:nvPr/>
        </p:nvSpPr>
        <p:spPr>
          <a:xfrm>
            <a:off x="1817471" y="583858"/>
            <a:ext cx="81319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Thank you</a:t>
            </a:r>
          </a:p>
        </p:txBody>
      </p:sp>
      <p:sp>
        <p:nvSpPr>
          <p:cNvPr id="9" name="Rounded Rectangle 2">
            <a:extLst>
              <a:ext uri="{FF2B5EF4-FFF2-40B4-BE49-F238E27FC236}">
                <a16:creationId xmlns:a16="http://schemas.microsoft.com/office/drawing/2014/main" id="{7C0B927A-DD70-4AFB-9D87-565EA14E3D38}"/>
              </a:ext>
            </a:extLst>
          </p:cNvPr>
          <p:cNvSpPr/>
          <p:nvPr/>
        </p:nvSpPr>
        <p:spPr>
          <a:xfrm rot="16200000">
            <a:off x="169776" y="340407"/>
            <a:ext cx="1865726" cy="899154"/>
          </a:xfrm>
          <a:prstGeom prst="roundRect">
            <a:avLst/>
          </a:prstGeom>
          <a:solidFill>
            <a:srgbClr val="B90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8B54FE-99C2-4A74-8746-AF50F8E7B61A}"/>
              </a:ext>
            </a:extLst>
          </p:cNvPr>
          <p:cNvSpPr txBox="1"/>
          <p:nvPr/>
        </p:nvSpPr>
        <p:spPr>
          <a:xfrm>
            <a:off x="770130" y="3657826"/>
            <a:ext cx="45387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Maura Sheffler</a:t>
            </a:r>
          </a:p>
          <a:p>
            <a:pPr algn="ctr"/>
            <a:r>
              <a:rPr lang="en-US" dirty="0"/>
              <a:t>TACA – The Arts Community Alliance</a:t>
            </a:r>
          </a:p>
          <a:p>
            <a:pPr algn="ctr"/>
            <a:r>
              <a:rPr lang="en-US" dirty="0"/>
              <a:t>taca-arts.org</a:t>
            </a:r>
          </a:p>
          <a:p>
            <a:pPr algn="ctr"/>
            <a:r>
              <a:rPr lang="en-US" dirty="0"/>
              <a:t>Deputy Director, Programs &amp; Marketing</a:t>
            </a:r>
          </a:p>
          <a:p>
            <a:pPr algn="ctr"/>
            <a:r>
              <a:rPr lang="en-US" dirty="0"/>
              <a:t>maura.sheffler@taca-arts.org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220892-A131-4BEF-AAF8-7959AB53CCBD}"/>
              </a:ext>
            </a:extLst>
          </p:cNvPr>
          <p:cNvSpPr txBox="1"/>
          <p:nvPr/>
        </p:nvSpPr>
        <p:spPr>
          <a:xfrm>
            <a:off x="6096000" y="3674452"/>
            <a:ext cx="57080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Clyde Valentín</a:t>
            </a:r>
          </a:p>
          <a:p>
            <a:pPr algn="ctr"/>
            <a:r>
              <a:rPr lang="en-US" dirty="0"/>
              <a:t>SMU Meadows Ignite/Arts Dallas</a:t>
            </a:r>
          </a:p>
          <a:p>
            <a:pPr algn="ctr"/>
            <a:r>
              <a:rPr lang="en-US" dirty="0"/>
              <a:t>www.smu.edu/meadows/themovement/igniteartsdallas</a:t>
            </a:r>
          </a:p>
          <a:p>
            <a:pPr algn="ctr"/>
            <a:r>
              <a:rPr lang="en-US" dirty="0"/>
              <a:t>Director</a:t>
            </a:r>
          </a:p>
          <a:p>
            <a:pPr algn="ctr"/>
            <a:r>
              <a:rPr lang="en-US" dirty="0"/>
              <a:t>cvalentin@smu.edu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0B5B5C-B955-4DAA-B3DB-DA1CDDA960FC}"/>
              </a:ext>
            </a:extLst>
          </p:cNvPr>
          <p:cNvSpPr txBox="1"/>
          <p:nvPr/>
        </p:nvSpPr>
        <p:spPr>
          <a:xfrm>
            <a:off x="5883465" y="5985161"/>
            <a:ext cx="6018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To learn more about </a:t>
            </a:r>
            <a:r>
              <a:rPr lang="en-US" b="1" dirty="0" err="1"/>
              <a:t>CultureBank</a:t>
            </a:r>
            <a:r>
              <a:rPr lang="en-US" b="1" dirty="0"/>
              <a:t>, visit www.culturebank.org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E89F259-0243-473D-8571-8E326CDEA54B}"/>
              </a:ext>
            </a:extLst>
          </p:cNvPr>
          <p:cNvGrpSpPr/>
          <p:nvPr/>
        </p:nvGrpSpPr>
        <p:grpSpPr>
          <a:xfrm>
            <a:off x="7736206" y="1047367"/>
            <a:ext cx="2427660" cy="2627085"/>
            <a:chOff x="5895644" y="3641322"/>
            <a:chExt cx="2427660" cy="262708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D217BFF-6DA1-4E98-99CD-02E00A6C98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331"/>
            <a:stretch/>
          </p:blipFill>
          <p:spPr>
            <a:xfrm>
              <a:off x="5979638" y="3641322"/>
              <a:ext cx="2343666" cy="2089209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512FBB6-17F7-4E2A-A2D7-7022E7AE7E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69"/>
            <a:stretch/>
          </p:blipFill>
          <p:spPr>
            <a:xfrm>
              <a:off x="5895644" y="4723838"/>
              <a:ext cx="2328094" cy="1544569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E7D3028D-C75E-4D03-8E91-CF609D4677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787" y="2259929"/>
            <a:ext cx="2543433" cy="12844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4139FFF-69CE-43F0-971D-EFAC49E2D60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7387"/>
          <a:stretch/>
        </p:blipFill>
        <p:spPr>
          <a:xfrm>
            <a:off x="4826545" y="5602778"/>
            <a:ext cx="963643" cy="1119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850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13804</TotalTime>
  <Words>568</Words>
  <Application>Microsoft Macintosh PowerPoint</Application>
  <PresentationFormat>Widescreen</PresentationFormat>
  <Paragraphs>136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GT Pressura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</dc:creator>
  <cp:lastModifiedBy>Clyde Valentin</cp:lastModifiedBy>
  <cp:revision>155</cp:revision>
  <dcterms:created xsi:type="dcterms:W3CDTF">2018-05-18T10:42:44Z</dcterms:created>
  <dcterms:modified xsi:type="dcterms:W3CDTF">2019-05-01T02:23:14Z</dcterms:modified>
</cp:coreProperties>
</file>