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7" r:id="rId2"/>
    <p:sldId id="259" r:id="rId3"/>
    <p:sldId id="272" r:id="rId4"/>
    <p:sldId id="273" r:id="rId5"/>
    <p:sldId id="262" r:id="rId6"/>
    <p:sldId id="290" r:id="rId7"/>
    <p:sldId id="292" r:id="rId8"/>
    <p:sldId id="277" r:id="rId9"/>
    <p:sldId id="264" r:id="rId10"/>
    <p:sldId id="280" r:id="rId11"/>
    <p:sldId id="263" r:id="rId12"/>
    <p:sldId id="279" r:id="rId13"/>
    <p:sldId id="275" r:id="rId14"/>
    <p:sldId id="276" r:id="rId15"/>
    <p:sldId id="270" r:id="rId16"/>
    <p:sldId id="271" r:id="rId17"/>
    <p:sldId id="265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EB0"/>
    <a:srgbClr val="1E5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533" autoAdjust="0"/>
  </p:normalViewPr>
  <p:slideViewPr>
    <p:cSldViewPr snapToGrid="0" showGuides="1">
      <p:cViewPr>
        <p:scale>
          <a:sx n="70" d="100"/>
          <a:sy n="70" d="100"/>
        </p:scale>
        <p:origin x="13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6B293F-98B3-4557-87E0-B036E0DFE20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39585C-AC24-4A9A-82CC-BAF2B3F17883}">
      <dgm:prSet phldrT="[Text]"/>
      <dgm:spPr>
        <a:solidFill>
          <a:srgbClr val="1E5AAE"/>
        </a:solidFill>
      </dgm:spPr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2015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6F704F-C1D8-4D64-9894-0B46FEAFE359}" type="parTrans" cxnId="{D53889D6-DA79-45F8-A1D4-D50AA20D3FDD}">
      <dgm:prSet/>
      <dgm:spPr/>
      <dgm:t>
        <a:bodyPr/>
        <a:lstStyle/>
        <a:p>
          <a:endParaRPr lang="en-US"/>
        </a:p>
      </dgm:t>
    </dgm:pt>
    <dgm:pt modelId="{F0AE3D79-31AB-47D1-8CF0-AB08755AC97E}" type="sibTrans" cxnId="{D53889D6-DA79-45F8-A1D4-D50AA20D3FDD}">
      <dgm:prSet/>
      <dgm:spPr/>
      <dgm:t>
        <a:bodyPr/>
        <a:lstStyle/>
        <a:p>
          <a:endParaRPr lang="en-US"/>
        </a:p>
      </dgm:t>
    </dgm:pt>
    <dgm:pt modelId="{8A4A290B-C5D6-4516-B319-1AC4D4405C51}">
      <dgm:prSet phldrT="[Text]" custT="1"/>
      <dgm:spPr>
        <a:solidFill>
          <a:schemeClr val="bg1">
            <a:alpha val="90000"/>
          </a:schemeClr>
        </a:solidFill>
        <a:ln>
          <a:noFill/>
        </a:ln>
      </dgm:spPr>
      <dgm:t>
        <a:bodyPr/>
        <a:lstStyle/>
        <a:p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McKnight Foundation (Pilot)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33C752-1755-4A1D-8149-60EDED0DA812}" type="parTrans" cxnId="{D3851DB4-459C-4E59-A263-9537B1E37B52}">
      <dgm:prSet/>
      <dgm:spPr/>
      <dgm:t>
        <a:bodyPr/>
        <a:lstStyle/>
        <a:p>
          <a:endParaRPr lang="en-US"/>
        </a:p>
      </dgm:t>
    </dgm:pt>
    <dgm:pt modelId="{C11C9BD8-F03A-4EE7-BAE9-C87C7C1FA23E}" type="sibTrans" cxnId="{D3851DB4-459C-4E59-A263-9537B1E37B52}">
      <dgm:prSet/>
      <dgm:spPr/>
      <dgm:t>
        <a:bodyPr/>
        <a:lstStyle/>
        <a:p>
          <a:endParaRPr lang="en-US"/>
        </a:p>
      </dgm:t>
    </dgm:pt>
    <dgm:pt modelId="{1058DC4F-B611-4417-85EA-9E21990621BE}">
      <dgm:prSet phldrT="[Text]" custT="1"/>
      <dgm:spPr>
        <a:solidFill>
          <a:schemeClr val="bg1">
            <a:alpha val="90000"/>
          </a:schemeClr>
        </a:solidFill>
        <a:ln>
          <a:noFill/>
        </a:ln>
      </dgm:spPr>
      <dgm:t>
        <a:bodyPr/>
        <a:lstStyle/>
        <a:p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Jerome Foundation (Pilot)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C83B6A-EAAA-4403-A26D-1C182830583E}" type="parTrans" cxnId="{FA7880A8-F975-48F8-A7E6-B4A906210920}">
      <dgm:prSet/>
      <dgm:spPr/>
      <dgm:t>
        <a:bodyPr/>
        <a:lstStyle/>
        <a:p>
          <a:endParaRPr lang="en-US"/>
        </a:p>
      </dgm:t>
    </dgm:pt>
    <dgm:pt modelId="{586C4889-89FA-4ED2-AA0F-90A251D622F7}" type="sibTrans" cxnId="{FA7880A8-F975-48F8-A7E6-B4A906210920}">
      <dgm:prSet/>
      <dgm:spPr/>
      <dgm:t>
        <a:bodyPr/>
        <a:lstStyle/>
        <a:p>
          <a:endParaRPr lang="en-US"/>
        </a:p>
      </dgm:t>
    </dgm:pt>
    <dgm:pt modelId="{295C6BC1-312D-4E61-8A64-631D73FFF86B}">
      <dgm:prSet phldrT="[Text]"/>
      <dgm:spPr>
        <a:solidFill>
          <a:srgbClr val="1E5AAE"/>
        </a:solidFill>
      </dgm:spPr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2018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2B3891-378E-450D-AC1B-2AADA672CD02}" type="parTrans" cxnId="{6AE33BBB-DAF5-40C8-A7FB-0E9295CD3F29}">
      <dgm:prSet/>
      <dgm:spPr/>
      <dgm:t>
        <a:bodyPr/>
        <a:lstStyle/>
        <a:p>
          <a:endParaRPr lang="en-US"/>
        </a:p>
      </dgm:t>
    </dgm:pt>
    <dgm:pt modelId="{19AEFF98-0323-46B8-9B67-681083273A44}" type="sibTrans" cxnId="{6AE33BBB-DAF5-40C8-A7FB-0E9295CD3F29}">
      <dgm:prSet/>
      <dgm:spPr/>
      <dgm:t>
        <a:bodyPr/>
        <a:lstStyle/>
        <a:p>
          <a:endParaRPr lang="en-US"/>
        </a:p>
      </dgm:t>
    </dgm:pt>
    <dgm:pt modelId="{6553D2E0-8E65-415F-8499-86788C128435}">
      <dgm:prSet phldrT="[Text]" custT="1"/>
      <dgm:spPr>
        <a:noFill/>
        <a:ln>
          <a:noFill/>
        </a:ln>
      </dgm:spPr>
      <dgm:t>
        <a:bodyPr/>
        <a:lstStyle/>
        <a:p>
          <a:r>
            <a:rPr lang="en-US" sz="1600" dirty="0" smtClean="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NYC Department of Cultural Affairs</a:t>
          </a:r>
          <a:endParaRPr lang="en-US" sz="1600" dirty="0">
            <a:ln>
              <a:noFill/>
            </a:ln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CDC187-9F9A-4B68-98B3-7F1CCCEC7DB9}" type="parTrans" cxnId="{6B2EF3E3-3EF2-4D8B-B315-27B0781B277D}">
      <dgm:prSet/>
      <dgm:spPr/>
      <dgm:t>
        <a:bodyPr/>
        <a:lstStyle/>
        <a:p>
          <a:endParaRPr lang="en-US"/>
        </a:p>
      </dgm:t>
    </dgm:pt>
    <dgm:pt modelId="{2D3E7283-3829-4AE1-83F2-9EEB8322A824}" type="sibTrans" cxnId="{6B2EF3E3-3EF2-4D8B-B315-27B0781B277D}">
      <dgm:prSet/>
      <dgm:spPr/>
      <dgm:t>
        <a:bodyPr/>
        <a:lstStyle/>
        <a:p>
          <a:endParaRPr lang="en-US"/>
        </a:p>
      </dgm:t>
    </dgm:pt>
    <dgm:pt modelId="{B7C10DE3-9F5F-46DC-8075-D31D9D5B30D5}">
      <dgm:prSet phldrT="[Text]"/>
      <dgm:spPr>
        <a:solidFill>
          <a:srgbClr val="1E5AAE"/>
        </a:solidFill>
      </dgm:spPr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2019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4706A2-7B49-4D69-A1E8-CD07DA56DAF0}" type="parTrans" cxnId="{40AA0155-ACC6-4381-BD21-7890E62011BC}">
      <dgm:prSet/>
      <dgm:spPr/>
      <dgm:t>
        <a:bodyPr/>
        <a:lstStyle/>
        <a:p>
          <a:endParaRPr lang="en-US"/>
        </a:p>
      </dgm:t>
    </dgm:pt>
    <dgm:pt modelId="{F165EE0A-BFD9-4AA2-BCBA-CEC1FE7193AE}" type="sibTrans" cxnId="{40AA0155-ACC6-4381-BD21-7890E62011BC}">
      <dgm:prSet/>
      <dgm:spPr/>
      <dgm:t>
        <a:bodyPr/>
        <a:lstStyle/>
        <a:p>
          <a:endParaRPr lang="en-US"/>
        </a:p>
      </dgm:t>
    </dgm:pt>
    <dgm:pt modelId="{09187E52-FBE2-46F2-80EB-BBE06C2CAC89}">
      <dgm:prSet phldrT="[Text]" custT="1"/>
      <dgm:spPr>
        <a:noFill/>
        <a:ln>
          <a:noFill/>
        </a:ln>
      </dgm:spPr>
      <dgm:t>
        <a:bodyPr/>
        <a:lstStyle/>
        <a:p>
          <a:pPr marL="0" indent="0"/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Los Angeles County Arts Commission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FA6821-52A3-4CBF-BC83-0B4B58612D36}" type="parTrans" cxnId="{8FA64865-5178-4EF4-BFED-2B890732DB2F}">
      <dgm:prSet/>
      <dgm:spPr/>
      <dgm:t>
        <a:bodyPr/>
        <a:lstStyle/>
        <a:p>
          <a:endParaRPr lang="en-US"/>
        </a:p>
      </dgm:t>
    </dgm:pt>
    <dgm:pt modelId="{E34821E6-A591-43E4-BD27-35E1D7499711}" type="sibTrans" cxnId="{8FA64865-5178-4EF4-BFED-2B890732DB2F}">
      <dgm:prSet/>
      <dgm:spPr/>
      <dgm:t>
        <a:bodyPr/>
        <a:lstStyle/>
        <a:p>
          <a:endParaRPr lang="en-US"/>
        </a:p>
      </dgm:t>
    </dgm:pt>
    <dgm:pt modelId="{ADB925A3-E610-4B16-9888-61A941797A22}">
      <dgm:prSet phldrT="[Text]" custT="1"/>
      <dgm:spPr>
        <a:noFill/>
        <a:ln>
          <a:noFill/>
        </a:ln>
      </dgm:spPr>
      <dgm:t>
        <a:bodyPr/>
        <a:lstStyle/>
        <a:p>
          <a:pPr marL="0" indent="0"/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Haas Jr. Foundation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BD7D77-D044-4F2B-A09A-1A6DC57327C2}" type="parTrans" cxnId="{C1F26774-F01E-4C43-82BF-327C1D100197}">
      <dgm:prSet/>
      <dgm:spPr/>
      <dgm:t>
        <a:bodyPr/>
        <a:lstStyle/>
        <a:p>
          <a:endParaRPr lang="en-US"/>
        </a:p>
      </dgm:t>
    </dgm:pt>
    <dgm:pt modelId="{71CF1DEB-8FD9-4F94-8730-CFFD86D34F10}" type="sibTrans" cxnId="{C1F26774-F01E-4C43-82BF-327C1D100197}">
      <dgm:prSet/>
      <dgm:spPr/>
      <dgm:t>
        <a:bodyPr/>
        <a:lstStyle/>
        <a:p>
          <a:endParaRPr lang="en-US"/>
        </a:p>
      </dgm:t>
    </dgm:pt>
    <dgm:pt modelId="{96E73F7F-68D1-4CDB-A0C8-E70ACA78385E}">
      <dgm:prSet/>
      <dgm:spPr>
        <a:solidFill>
          <a:srgbClr val="1E5AAE"/>
        </a:solidFill>
      </dgm:spPr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2017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BB1B18-C116-4535-9652-7C7FBE31D46A}" type="parTrans" cxnId="{03F2FCE4-C69E-49C5-9D1B-1DA73A728770}">
      <dgm:prSet/>
      <dgm:spPr/>
      <dgm:t>
        <a:bodyPr/>
        <a:lstStyle/>
        <a:p>
          <a:endParaRPr lang="en-US"/>
        </a:p>
      </dgm:t>
    </dgm:pt>
    <dgm:pt modelId="{DD5AABDF-5D49-4C7F-964F-D40EAD6396AE}" type="sibTrans" cxnId="{03F2FCE4-C69E-49C5-9D1B-1DA73A728770}">
      <dgm:prSet/>
      <dgm:spPr/>
      <dgm:t>
        <a:bodyPr/>
        <a:lstStyle/>
        <a:p>
          <a:endParaRPr lang="en-US"/>
        </a:p>
      </dgm:t>
    </dgm:pt>
    <dgm:pt modelId="{5CB74D19-5058-471E-A3E2-8F24495CBC0B}">
      <dgm:prSet/>
      <dgm:spPr>
        <a:solidFill>
          <a:srgbClr val="1E5AAE"/>
        </a:solidFill>
      </dgm:spPr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2016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5A63DF-D39F-45DB-8291-F5038F6B9F6C}" type="parTrans" cxnId="{6259B876-65AD-493C-9558-E2992A3A5F78}">
      <dgm:prSet/>
      <dgm:spPr/>
      <dgm:t>
        <a:bodyPr/>
        <a:lstStyle/>
        <a:p>
          <a:endParaRPr lang="en-US"/>
        </a:p>
      </dgm:t>
    </dgm:pt>
    <dgm:pt modelId="{7204EF02-9782-4424-ACD3-78C56EF096A0}" type="sibTrans" cxnId="{6259B876-65AD-493C-9558-E2992A3A5F78}">
      <dgm:prSet/>
      <dgm:spPr/>
      <dgm:t>
        <a:bodyPr/>
        <a:lstStyle/>
        <a:p>
          <a:endParaRPr lang="en-US"/>
        </a:p>
      </dgm:t>
    </dgm:pt>
    <dgm:pt modelId="{C8C59F75-2E45-4A26-859A-A3DCD4792783}">
      <dgm:prSet phldrT="[Text]" custT="1"/>
      <dgm:spPr>
        <a:noFill/>
        <a:ln>
          <a:noFill/>
        </a:ln>
      </dgm:spPr>
      <dgm:t>
        <a:bodyPr/>
        <a:lstStyle/>
        <a:p>
          <a:r>
            <a:rPr lang="en-US" sz="1600" dirty="0" smtClean="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Funders for LGBTQ Issues</a:t>
          </a:r>
          <a:endParaRPr lang="en-US" sz="1600" dirty="0">
            <a:ln>
              <a:noFill/>
            </a:ln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693402-5933-4046-AE69-86B1D17A6A6D}" type="parTrans" cxnId="{2218A678-AFCE-4C0F-9751-80F6FBE0D588}">
      <dgm:prSet/>
      <dgm:spPr/>
      <dgm:t>
        <a:bodyPr/>
        <a:lstStyle/>
        <a:p>
          <a:endParaRPr lang="en-US"/>
        </a:p>
      </dgm:t>
    </dgm:pt>
    <dgm:pt modelId="{7D301D58-EA2E-4372-B2D0-1B6ED35855B8}" type="sibTrans" cxnId="{2218A678-AFCE-4C0F-9751-80F6FBE0D588}">
      <dgm:prSet/>
      <dgm:spPr/>
      <dgm:t>
        <a:bodyPr/>
        <a:lstStyle/>
        <a:p>
          <a:endParaRPr lang="en-US"/>
        </a:p>
      </dgm:t>
    </dgm:pt>
    <dgm:pt modelId="{EBF7346B-12CE-4235-A771-68E676147363}">
      <dgm:prSet phldrT="[Text]" custT="1"/>
      <dgm:spPr>
        <a:noFill/>
        <a:ln>
          <a:noFill/>
        </a:ln>
      </dgm:spPr>
      <dgm:t>
        <a:bodyPr/>
        <a:lstStyle/>
        <a:p>
          <a:r>
            <a:rPr lang="en-US" sz="1600" dirty="0" smtClean="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Dodge Foundation</a:t>
          </a:r>
          <a:endParaRPr lang="en-US" sz="1600" dirty="0">
            <a:ln>
              <a:noFill/>
            </a:ln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F048BD-FBCA-442D-9B07-FCEC4A3AAADA}" type="parTrans" cxnId="{73F4AC4C-B303-426C-84E5-E72805D22BAE}">
      <dgm:prSet/>
      <dgm:spPr/>
      <dgm:t>
        <a:bodyPr/>
        <a:lstStyle/>
        <a:p>
          <a:endParaRPr lang="en-US"/>
        </a:p>
      </dgm:t>
    </dgm:pt>
    <dgm:pt modelId="{B5974261-00E7-4467-AE95-96AFA4D90ECF}" type="sibTrans" cxnId="{73F4AC4C-B303-426C-84E5-E72805D22BAE}">
      <dgm:prSet/>
      <dgm:spPr/>
      <dgm:t>
        <a:bodyPr/>
        <a:lstStyle/>
        <a:p>
          <a:endParaRPr lang="en-US"/>
        </a:p>
      </dgm:t>
    </dgm:pt>
    <dgm:pt modelId="{91428217-39AF-4E7D-B636-74630AE7037B}">
      <dgm:prSet phldrT="[Text]" custT="1"/>
      <dgm:spPr>
        <a:noFill/>
        <a:ln>
          <a:noFill/>
        </a:ln>
      </dgm:spPr>
      <dgm:t>
        <a:bodyPr/>
        <a:lstStyle/>
        <a:p>
          <a:r>
            <a:rPr lang="en-US" sz="1600" dirty="0" smtClean="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TACA</a:t>
          </a:r>
          <a:endParaRPr lang="en-US" sz="1600" dirty="0">
            <a:ln>
              <a:noFill/>
            </a:ln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E47DAC-96AB-46E0-BF73-230FAD1148AB}" type="parTrans" cxnId="{089B8844-E83D-4624-88AE-03A5E70CB7D7}">
      <dgm:prSet/>
      <dgm:spPr/>
      <dgm:t>
        <a:bodyPr/>
        <a:lstStyle/>
        <a:p>
          <a:endParaRPr lang="en-US"/>
        </a:p>
      </dgm:t>
    </dgm:pt>
    <dgm:pt modelId="{8F5C386C-27AE-4ED1-9CC8-4B0A4BB981D2}" type="sibTrans" cxnId="{089B8844-E83D-4624-88AE-03A5E70CB7D7}">
      <dgm:prSet/>
      <dgm:spPr/>
      <dgm:t>
        <a:bodyPr/>
        <a:lstStyle/>
        <a:p>
          <a:endParaRPr lang="en-US"/>
        </a:p>
      </dgm:t>
    </dgm:pt>
    <dgm:pt modelId="{395E99D0-2B0E-4BEC-BA2E-3609E610EACF}">
      <dgm:prSet phldrT="[Text]" custT="1"/>
      <dgm:spPr>
        <a:noFill/>
        <a:ln>
          <a:noFill/>
        </a:ln>
      </dgm:spPr>
      <dgm:t>
        <a:bodyPr/>
        <a:lstStyle/>
        <a:p>
          <a:r>
            <a:rPr lang="en-US" sz="1600" dirty="0" smtClean="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Hartford Foundation &amp; Connecticut Office of Cultural Affairs</a:t>
          </a:r>
          <a:endParaRPr lang="en-US" sz="1600" dirty="0">
            <a:ln>
              <a:noFill/>
            </a:ln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90D74B-3AEF-4515-81E1-2CF506A798CC}" type="parTrans" cxnId="{065C9EAA-1928-48D2-A507-AD2D35521D98}">
      <dgm:prSet/>
      <dgm:spPr/>
      <dgm:t>
        <a:bodyPr/>
        <a:lstStyle/>
        <a:p>
          <a:endParaRPr lang="en-US"/>
        </a:p>
      </dgm:t>
    </dgm:pt>
    <dgm:pt modelId="{026A980B-D5F1-4BE9-BCE2-A720975B8D0F}" type="sibTrans" cxnId="{065C9EAA-1928-48D2-A507-AD2D35521D98}">
      <dgm:prSet/>
      <dgm:spPr/>
      <dgm:t>
        <a:bodyPr/>
        <a:lstStyle/>
        <a:p>
          <a:endParaRPr lang="en-US"/>
        </a:p>
      </dgm:t>
    </dgm:pt>
    <dgm:pt modelId="{72B2F4A0-4DBA-4EB7-84A0-A0E791EFA85E}" type="pres">
      <dgm:prSet presAssocID="{9C6B293F-98B3-4557-87E0-B036E0DFE20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D12547-CEA4-4CF7-9A08-03B12220DCB3}" type="pres">
      <dgm:prSet presAssocID="{5339585C-AC24-4A9A-82CC-BAF2B3F17883}" presName="linNode" presStyleCnt="0"/>
      <dgm:spPr/>
    </dgm:pt>
    <dgm:pt modelId="{5667F5D8-E969-4634-BD98-E1D93F193C9E}" type="pres">
      <dgm:prSet presAssocID="{5339585C-AC24-4A9A-82CC-BAF2B3F17883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BD1CA2-9596-4CBF-ABE8-03B64EA2093A}" type="pres">
      <dgm:prSet presAssocID="{5339585C-AC24-4A9A-82CC-BAF2B3F17883}" presName="descendantText" presStyleLbl="alignAccFollowNode1" presStyleIdx="0" presStyleCnt="3" custLinFactNeighborY="-158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460BBA-449F-4457-93C4-360479D5DAA7}" type="pres">
      <dgm:prSet presAssocID="{F0AE3D79-31AB-47D1-8CF0-AB08755AC97E}" presName="sp" presStyleCnt="0"/>
      <dgm:spPr/>
    </dgm:pt>
    <dgm:pt modelId="{6D7F8F34-CDD5-4720-879C-11D0BEF5B2D5}" type="pres">
      <dgm:prSet presAssocID="{5CB74D19-5058-471E-A3E2-8F24495CBC0B}" presName="linNode" presStyleCnt="0"/>
      <dgm:spPr/>
    </dgm:pt>
    <dgm:pt modelId="{B5123B76-918C-486D-B229-14B3CED9FE01}" type="pres">
      <dgm:prSet presAssocID="{5CB74D19-5058-471E-A3E2-8F24495CBC0B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7B3916-90CB-405B-B01E-66C1F127B2CD}" type="pres">
      <dgm:prSet presAssocID="{7204EF02-9782-4424-ACD3-78C56EF096A0}" presName="sp" presStyleCnt="0"/>
      <dgm:spPr/>
    </dgm:pt>
    <dgm:pt modelId="{2BE252D2-F3BA-4A9C-ADBF-CB1A61DE65FD}" type="pres">
      <dgm:prSet presAssocID="{96E73F7F-68D1-4CDB-A0C8-E70ACA78385E}" presName="linNode" presStyleCnt="0"/>
      <dgm:spPr/>
    </dgm:pt>
    <dgm:pt modelId="{45E3AD1B-B54E-488F-BEA8-DE2F8A695AED}" type="pres">
      <dgm:prSet presAssocID="{96E73F7F-68D1-4CDB-A0C8-E70ACA78385E}" presName="parentText" presStyleLbl="node1" presStyleIdx="2" presStyleCnt="5" custLinFactNeighborX="448" custLinFactNeighborY="-77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77B606-70C3-4AD9-94BB-D642C1481E4E}" type="pres">
      <dgm:prSet presAssocID="{DD5AABDF-5D49-4C7F-964F-D40EAD6396AE}" presName="sp" presStyleCnt="0"/>
      <dgm:spPr/>
    </dgm:pt>
    <dgm:pt modelId="{A574B7DD-9129-4AF9-8D17-0BE298B2C61C}" type="pres">
      <dgm:prSet presAssocID="{295C6BC1-312D-4E61-8A64-631D73FFF86B}" presName="linNode" presStyleCnt="0"/>
      <dgm:spPr/>
    </dgm:pt>
    <dgm:pt modelId="{9F40FF1A-0380-478A-8425-7FBF8923EDA0}" type="pres">
      <dgm:prSet presAssocID="{295C6BC1-312D-4E61-8A64-631D73FFF86B}" presName="parentText" presStyleLbl="node1" presStyleIdx="3" presStyleCnt="5" custLinFactNeighborY="-130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9667FB-E861-4934-BCC4-14A31D29B381}" type="pres">
      <dgm:prSet presAssocID="{295C6BC1-312D-4E61-8A64-631D73FFF86B}" presName="descendantText" presStyleLbl="alignAccFollowNode1" presStyleIdx="1" presStyleCnt="3" custLinFactNeighborY="-30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DC7AAE-4939-41F9-88F1-7173E7139B37}" type="pres">
      <dgm:prSet presAssocID="{19AEFF98-0323-46B8-9B67-681083273A44}" presName="sp" presStyleCnt="0"/>
      <dgm:spPr/>
    </dgm:pt>
    <dgm:pt modelId="{940FF706-7038-43ED-9AB3-0F6542119FDB}" type="pres">
      <dgm:prSet presAssocID="{B7C10DE3-9F5F-46DC-8075-D31D9D5B30D5}" presName="linNode" presStyleCnt="0"/>
      <dgm:spPr/>
    </dgm:pt>
    <dgm:pt modelId="{6B5BB671-8689-49A6-B089-22C75C2DDB25}" type="pres">
      <dgm:prSet presAssocID="{B7C10DE3-9F5F-46DC-8075-D31D9D5B30D5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61423E-8968-478C-8E92-F6E167C7D34D}" type="pres">
      <dgm:prSet presAssocID="{B7C10DE3-9F5F-46DC-8075-D31D9D5B30D5}" presName="descendantText" presStyleLbl="alignAccFollowNode1" presStyleIdx="2" presStyleCnt="3" custLinFactNeighborY="179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297494-3685-4A19-A870-502466C93D6B}" type="presOf" srcId="{5339585C-AC24-4A9A-82CC-BAF2B3F17883}" destId="{5667F5D8-E969-4634-BD98-E1D93F193C9E}" srcOrd="0" destOrd="0" presId="urn:microsoft.com/office/officeart/2005/8/layout/vList5"/>
    <dgm:cxn modelId="{2218A678-AFCE-4C0F-9751-80F6FBE0D588}" srcId="{295C6BC1-312D-4E61-8A64-631D73FFF86B}" destId="{C8C59F75-2E45-4A26-859A-A3DCD4792783}" srcOrd="1" destOrd="0" parTransId="{9A693402-5933-4046-AE69-86B1D17A6A6D}" sibTransId="{7D301D58-EA2E-4372-B2D0-1B6ED35855B8}"/>
    <dgm:cxn modelId="{D3851DB4-459C-4E59-A263-9537B1E37B52}" srcId="{5339585C-AC24-4A9A-82CC-BAF2B3F17883}" destId="{8A4A290B-C5D6-4516-B319-1AC4D4405C51}" srcOrd="0" destOrd="0" parTransId="{4D33C752-1755-4A1D-8149-60EDED0DA812}" sibTransId="{C11C9BD8-F03A-4EE7-BAE9-C87C7C1FA23E}"/>
    <dgm:cxn modelId="{3B0981AB-371A-4BA5-BCAC-F6B245975A2B}" type="presOf" srcId="{B7C10DE3-9F5F-46DC-8075-D31D9D5B30D5}" destId="{6B5BB671-8689-49A6-B089-22C75C2DDB25}" srcOrd="0" destOrd="0" presId="urn:microsoft.com/office/officeart/2005/8/layout/vList5"/>
    <dgm:cxn modelId="{CE66CDF2-6522-4E69-8F50-8AB1365BB15D}" type="presOf" srcId="{91428217-39AF-4E7D-B636-74630AE7037B}" destId="{F89667FB-E861-4934-BCC4-14A31D29B381}" srcOrd="0" destOrd="3" presId="urn:microsoft.com/office/officeart/2005/8/layout/vList5"/>
    <dgm:cxn modelId="{0B9DDFF8-8853-4C91-B081-D78EBA038CBB}" type="presOf" srcId="{9C6B293F-98B3-4557-87E0-B036E0DFE204}" destId="{72B2F4A0-4DBA-4EB7-84A0-A0E791EFA85E}" srcOrd="0" destOrd="0" presId="urn:microsoft.com/office/officeart/2005/8/layout/vList5"/>
    <dgm:cxn modelId="{FA7880A8-F975-48F8-A7E6-B4A906210920}" srcId="{5339585C-AC24-4A9A-82CC-BAF2B3F17883}" destId="{1058DC4F-B611-4417-85EA-9E21990621BE}" srcOrd="1" destOrd="0" parTransId="{6EC83B6A-EAAA-4403-A26D-1C182830583E}" sibTransId="{586C4889-89FA-4ED2-AA0F-90A251D622F7}"/>
    <dgm:cxn modelId="{D169F64C-EDB2-4006-A139-F9CFE6B24D7F}" type="presOf" srcId="{1058DC4F-B611-4417-85EA-9E21990621BE}" destId="{80BD1CA2-9596-4CBF-ABE8-03B64EA2093A}" srcOrd="0" destOrd="1" presId="urn:microsoft.com/office/officeart/2005/8/layout/vList5"/>
    <dgm:cxn modelId="{40AA0155-ACC6-4381-BD21-7890E62011BC}" srcId="{9C6B293F-98B3-4557-87E0-B036E0DFE204}" destId="{B7C10DE3-9F5F-46DC-8075-D31D9D5B30D5}" srcOrd="4" destOrd="0" parTransId="{5F4706A2-7B49-4D69-A1E8-CD07DA56DAF0}" sibTransId="{F165EE0A-BFD9-4AA2-BCBA-CEC1FE7193AE}"/>
    <dgm:cxn modelId="{D53889D6-DA79-45F8-A1D4-D50AA20D3FDD}" srcId="{9C6B293F-98B3-4557-87E0-B036E0DFE204}" destId="{5339585C-AC24-4A9A-82CC-BAF2B3F17883}" srcOrd="0" destOrd="0" parTransId="{746F704F-C1D8-4D64-9894-0B46FEAFE359}" sibTransId="{F0AE3D79-31AB-47D1-8CF0-AB08755AC97E}"/>
    <dgm:cxn modelId="{1E3911E0-F7AA-470E-AB4F-FDE01A345AC0}" type="presOf" srcId="{395E99D0-2B0E-4BEC-BA2E-3609E610EACF}" destId="{F89667FB-E861-4934-BCC4-14A31D29B381}" srcOrd="0" destOrd="4" presId="urn:microsoft.com/office/officeart/2005/8/layout/vList5"/>
    <dgm:cxn modelId="{72E3D413-3711-40DE-8CB5-4E092ACD5B89}" type="presOf" srcId="{09187E52-FBE2-46F2-80EB-BBE06C2CAC89}" destId="{AB61423E-8968-478C-8E92-F6E167C7D34D}" srcOrd="0" destOrd="0" presId="urn:microsoft.com/office/officeart/2005/8/layout/vList5"/>
    <dgm:cxn modelId="{089B8844-E83D-4624-88AE-03A5E70CB7D7}" srcId="{295C6BC1-312D-4E61-8A64-631D73FFF86B}" destId="{91428217-39AF-4E7D-B636-74630AE7037B}" srcOrd="3" destOrd="0" parTransId="{1CE47DAC-96AB-46E0-BF73-230FAD1148AB}" sibTransId="{8F5C386C-27AE-4ED1-9CC8-4B0A4BB981D2}"/>
    <dgm:cxn modelId="{396D8108-AACE-4E4E-B764-2C891FC71A78}" type="presOf" srcId="{ADB925A3-E610-4B16-9888-61A941797A22}" destId="{AB61423E-8968-478C-8E92-F6E167C7D34D}" srcOrd="0" destOrd="1" presId="urn:microsoft.com/office/officeart/2005/8/layout/vList5"/>
    <dgm:cxn modelId="{1CE435CB-B3AD-46D6-9796-8C4964E80BE4}" type="presOf" srcId="{C8C59F75-2E45-4A26-859A-A3DCD4792783}" destId="{F89667FB-E861-4934-BCC4-14A31D29B381}" srcOrd="0" destOrd="1" presId="urn:microsoft.com/office/officeart/2005/8/layout/vList5"/>
    <dgm:cxn modelId="{D99FDAF6-614F-4F8E-B929-12A41B75E2B0}" type="presOf" srcId="{8A4A290B-C5D6-4516-B319-1AC4D4405C51}" destId="{80BD1CA2-9596-4CBF-ABE8-03B64EA2093A}" srcOrd="0" destOrd="0" presId="urn:microsoft.com/office/officeart/2005/8/layout/vList5"/>
    <dgm:cxn modelId="{73F4AC4C-B303-426C-84E5-E72805D22BAE}" srcId="{295C6BC1-312D-4E61-8A64-631D73FFF86B}" destId="{EBF7346B-12CE-4235-A771-68E676147363}" srcOrd="2" destOrd="0" parTransId="{A9F048BD-FBCA-442D-9B07-FCEC4A3AAADA}" sibTransId="{B5974261-00E7-4467-AE95-96AFA4D90ECF}"/>
    <dgm:cxn modelId="{03F2FCE4-C69E-49C5-9D1B-1DA73A728770}" srcId="{9C6B293F-98B3-4557-87E0-B036E0DFE204}" destId="{96E73F7F-68D1-4CDB-A0C8-E70ACA78385E}" srcOrd="2" destOrd="0" parTransId="{D8BB1B18-C116-4535-9652-7C7FBE31D46A}" sibTransId="{DD5AABDF-5D49-4C7F-964F-D40EAD6396AE}"/>
    <dgm:cxn modelId="{D6C13213-8D30-4AF7-85FB-51D2A1728F4D}" type="presOf" srcId="{EBF7346B-12CE-4235-A771-68E676147363}" destId="{F89667FB-E861-4934-BCC4-14A31D29B381}" srcOrd="0" destOrd="2" presId="urn:microsoft.com/office/officeart/2005/8/layout/vList5"/>
    <dgm:cxn modelId="{6AE33BBB-DAF5-40C8-A7FB-0E9295CD3F29}" srcId="{9C6B293F-98B3-4557-87E0-B036E0DFE204}" destId="{295C6BC1-312D-4E61-8A64-631D73FFF86B}" srcOrd="3" destOrd="0" parTransId="{DB2B3891-378E-450D-AC1B-2AADA672CD02}" sibTransId="{19AEFF98-0323-46B8-9B67-681083273A44}"/>
    <dgm:cxn modelId="{A390E649-47BB-4767-9110-CEF788991FB0}" type="presOf" srcId="{5CB74D19-5058-471E-A3E2-8F24495CBC0B}" destId="{B5123B76-918C-486D-B229-14B3CED9FE01}" srcOrd="0" destOrd="0" presId="urn:microsoft.com/office/officeart/2005/8/layout/vList5"/>
    <dgm:cxn modelId="{6B2EF3E3-3EF2-4D8B-B315-27B0781B277D}" srcId="{295C6BC1-312D-4E61-8A64-631D73FFF86B}" destId="{6553D2E0-8E65-415F-8499-86788C128435}" srcOrd="0" destOrd="0" parTransId="{89CDC187-9F9A-4B68-98B3-7F1CCCEC7DB9}" sibTransId="{2D3E7283-3829-4AE1-83F2-9EEB8322A824}"/>
    <dgm:cxn modelId="{AF0990A2-DD52-4997-969E-8350333B88A0}" type="presOf" srcId="{6553D2E0-8E65-415F-8499-86788C128435}" destId="{F89667FB-E861-4934-BCC4-14A31D29B381}" srcOrd="0" destOrd="0" presId="urn:microsoft.com/office/officeart/2005/8/layout/vList5"/>
    <dgm:cxn modelId="{8FA64865-5178-4EF4-BFED-2B890732DB2F}" srcId="{B7C10DE3-9F5F-46DC-8075-D31D9D5B30D5}" destId="{09187E52-FBE2-46F2-80EB-BBE06C2CAC89}" srcOrd="0" destOrd="0" parTransId="{BCFA6821-52A3-4CBF-BC83-0B4B58612D36}" sibTransId="{E34821E6-A591-43E4-BD27-35E1D7499711}"/>
    <dgm:cxn modelId="{FBB9D4B9-879A-4E7E-A5BE-467F6378F43B}" type="presOf" srcId="{295C6BC1-312D-4E61-8A64-631D73FFF86B}" destId="{9F40FF1A-0380-478A-8425-7FBF8923EDA0}" srcOrd="0" destOrd="0" presId="urn:microsoft.com/office/officeart/2005/8/layout/vList5"/>
    <dgm:cxn modelId="{065C9EAA-1928-48D2-A507-AD2D35521D98}" srcId="{295C6BC1-312D-4E61-8A64-631D73FFF86B}" destId="{395E99D0-2B0E-4BEC-BA2E-3609E610EACF}" srcOrd="4" destOrd="0" parTransId="{ED90D74B-3AEF-4515-81E1-2CF506A798CC}" sibTransId="{026A980B-D5F1-4BE9-BCE2-A720975B8D0F}"/>
    <dgm:cxn modelId="{C1F26774-F01E-4C43-82BF-327C1D100197}" srcId="{B7C10DE3-9F5F-46DC-8075-D31D9D5B30D5}" destId="{ADB925A3-E610-4B16-9888-61A941797A22}" srcOrd="1" destOrd="0" parTransId="{1ABD7D77-D044-4F2B-A09A-1A6DC57327C2}" sibTransId="{71CF1DEB-8FD9-4F94-8730-CFFD86D34F10}"/>
    <dgm:cxn modelId="{6259B876-65AD-493C-9558-E2992A3A5F78}" srcId="{9C6B293F-98B3-4557-87E0-B036E0DFE204}" destId="{5CB74D19-5058-471E-A3E2-8F24495CBC0B}" srcOrd="1" destOrd="0" parTransId="{1A5A63DF-D39F-45DB-8291-F5038F6B9F6C}" sibTransId="{7204EF02-9782-4424-ACD3-78C56EF096A0}"/>
    <dgm:cxn modelId="{6F4B9CB9-B8D2-4D1B-9748-FFA8605906A5}" type="presOf" srcId="{96E73F7F-68D1-4CDB-A0C8-E70ACA78385E}" destId="{45E3AD1B-B54E-488F-BEA8-DE2F8A695AED}" srcOrd="0" destOrd="0" presId="urn:microsoft.com/office/officeart/2005/8/layout/vList5"/>
    <dgm:cxn modelId="{A638E425-D4E6-4509-B568-50B3910EA131}" type="presParOf" srcId="{72B2F4A0-4DBA-4EB7-84A0-A0E791EFA85E}" destId="{14D12547-CEA4-4CF7-9A08-03B12220DCB3}" srcOrd="0" destOrd="0" presId="urn:microsoft.com/office/officeart/2005/8/layout/vList5"/>
    <dgm:cxn modelId="{C980056A-CDD0-4B40-B298-CFE415ED8CDB}" type="presParOf" srcId="{14D12547-CEA4-4CF7-9A08-03B12220DCB3}" destId="{5667F5D8-E969-4634-BD98-E1D93F193C9E}" srcOrd="0" destOrd="0" presId="urn:microsoft.com/office/officeart/2005/8/layout/vList5"/>
    <dgm:cxn modelId="{125B658B-BE2A-40F6-8EFD-63B4F4082BE0}" type="presParOf" srcId="{14D12547-CEA4-4CF7-9A08-03B12220DCB3}" destId="{80BD1CA2-9596-4CBF-ABE8-03B64EA2093A}" srcOrd="1" destOrd="0" presId="urn:microsoft.com/office/officeart/2005/8/layout/vList5"/>
    <dgm:cxn modelId="{F15E4242-00F7-4718-A377-9A66EEC1BB48}" type="presParOf" srcId="{72B2F4A0-4DBA-4EB7-84A0-A0E791EFA85E}" destId="{7A460BBA-449F-4457-93C4-360479D5DAA7}" srcOrd="1" destOrd="0" presId="urn:microsoft.com/office/officeart/2005/8/layout/vList5"/>
    <dgm:cxn modelId="{95B2A262-9B9E-46E2-80E9-20EAC6599001}" type="presParOf" srcId="{72B2F4A0-4DBA-4EB7-84A0-A0E791EFA85E}" destId="{6D7F8F34-CDD5-4720-879C-11D0BEF5B2D5}" srcOrd="2" destOrd="0" presId="urn:microsoft.com/office/officeart/2005/8/layout/vList5"/>
    <dgm:cxn modelId="{A9C862E9-E3E0-466A-8278-31B1898CF2A9}" type="presParOf" srcId="{6D7F8F34-CDD5-4720-879C-11D0BEF5B2D5}" destId="{B5123B76-918C-486D-B229-14B3CED9FE01}" srcOrd="0" destOrd="0" presId="urn:microsoft.com/office/officeart/2005/8/layout/vList5"/>
    <dgm:cxn modelId="{CDEED6C8-DF58-48A2-B7C1-9C213C1C3BBE}" type="presParOf" srcId="{72B2F4A0-4DBA-4EB7-84A0-A0E791EFA85E}" destId="{947B3916-90CB-405B-B01E-66C1F127B2CD}" srcOrd="3" destOrd="0" presId="urn:microsoft.com/office/officeart/2005/8/layout/vList5"/>
    <dgm:cxn modelId="{2A6A0DD0-E126-48DA-9B47-0D7298CAE663}" type="presParOf" srcId="{72B2F4A0-4DBA-4EB7-84A0-A0E791EFA85E}" destId="{2BE252D2-F3BA-4A9C-ADBF-CB1A61DE65FD}" srcOrd="4" destOrd="0" presId="urn:microsoft.com/office/officeart/2005/8/layout/vList5"/>
    <dgm:cxn modelId="{D4A11656-F473-49AB-B4BE-C5F0564A261D}" type="presParOf" srcId="{2BE252D2-F3BA-4A9C-ADBF-CB1A61DE65FD}" destId="{45E3AD1B-B54E-488F-BEA8-DE2F8A695AED}" srcOrd="0" destOrd="0" presId="urn:microsoft.com/office/officeart/2005/8/layout/vList5"/>
    <dgm:cxn modelId="{639F760A-E211-4832-89FF-85573AF6F23D}" type="presParOf" srcId="{72B2F4A0-4DBA-4EB7-84A0-A0E791EFA85E}" destId="{1B77B606-70C3-4AD9-94BB-D642C1481E4E}" srcOrd="5" destOrd="0" presId="urn:microsoft.com/office/officeart/2005/8/layout/vList5"/>
    <dgm:cxn modelId="{DED5F641-102E-4F5B-BB2C-7DA9784B73EC}" type="presParOf" srcId="{72B2F4A0-4DBA-4EB7-84A0-A0E791EFA85E}" destId="{A574B7DD-9129-4AF9-8D17-0BE298B2C61C}" srcOrd="6" destOrd="0" presId="urn:microsoft.com/office/officeart/2005/8/layout/vList5"/>
    <dgm:cxn modelId="{9E8962BD-2159-486B-9356-0DFAE5D6EFB0}" type="presParOf" srcId="{A574B7DD-9129-4AF9-8D17-0BE298B2C61C}" destId="{9F40FF1A-0380-478A-8425-7FBF8923EDA0}" srcOrd="0" destOrd="0" presId="urn:microsoft.com/office/officeart/2005/8/layout/vList5"/>
    <dgm:cxn modelId="{4F64C16A-854A-42F3-91F5-A9A384B1D289}" type="presParOf" srcId="{A574B7DD-9129-4AF9-8D17-0BE298B2C61C}" destId="{F89667FB-E861-4934-BCC4-14A31D29B381}" srcOrd="1" destOrd="0" presId="urn:microsoft.com/office/officeart/2005/8/layout/vList5"/>
    <dgm:cxn modelId="{19161146-BAC5-4FD8-841A-A3367E4EDF7F}" type="presParOf" srcId="{72B2F4A0-4DBA-4EB7-84A0-A0E791EFA85E}" destId="{EDDC7AAE-4939-41F9-88F1-7173E7139B37}" srcOrd="7" destOrd="0" presId="urn:microsoft.com/office/officeart/2005/8/layout/vList5"/>
    <dgm:cxn modelId="{A15F05EF-034D-40B4-8505-FC617B124F3F}" type="presParOf" srcId="{72B2F4A0-4DBA-4EB7-84A0-A0E791EFA85E}" destId="{940FF706-7038-43ED-9AB3-0F6542119FDB}" srcOrd="8" destOrd="0" presId="urn:microsoft.com/office/officeart/2005/8/layout/vList5"/>
    <dgm:cxn modelId="{503C8617-C713-490E-A6EC-EDDC1131F05A}" type="presParOf" srcId="{940FF706-7038-43ED-9AB3-0F6542119FDB}" destId="{6B5BB671-8689-49A6-B089-22C75C2DDB25}" srcOrd="0" destOrd="0" presId="urn:microsoft.com/office/officeart/2005/8/layout/vList5"/>
    <dgm:cxn modelId="{D667456D-E6A2-4913-B3E0-0D6991011724}" type="presParOf" srcId="{940FF706-7038-43ED-9AB3-0F6542119FDB}" destId="{AB61423E-8968-478C-8E92-F6E167C7D34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BD1CA2-9596-4CBF-ABE8-03B64EA2093A}">
      <dsp:nvSpPr>
        <dsp:cNvPr id="0" name=""/>
        <dsp:cNvSpPr/>
      </dsp:nvSpPr>
      <dsp:spPr>
        <a:xfrm rot="5400000">
          <a:off x="5810610" y="-2553564"/>
          <a:ext cx="683176" cy="5790304"/>
        </a:xfrm>
        <a:prstGeom prst="round2SameRect">
          <a:avLst/>
        </a:prstGeom>
        <a:solidFill>
          <a:schemeClr val="bg1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McKnight Foundation (Pilot)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Jerome Foundation (Pilot)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257046" y="33350"/>
        <a:ext cx="5756954" cy="616476"/>
      </dsp:txXfrm>
    </dsp:sp>
    <dsp:sp modelId="{5667F5D8-E969-4634-BD98-E1D93F193C9E}">
      <dsp:nvSpPr>
        <dsp:cNvPr id="0" name=""/>
        <dsp:cNvSpPr/>
      </dsp:nvSpPr>
      <dsp:spPr>
        <a:xfrm>
          <a:off x="0" y="1953"/>
          <a:ext cx="3257046" cy="853970"/>
        </a:xfrm>
        <a:prstGeom prst="roundRect">
          <a:avLst/>
        </a:prstGeom>
        <a:solidFill>
          <a:srgbClr val="1E5A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2015</a:t>
          </a:r>
          <a:endParaRPr lang="en-US" sz="4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687" y="43640"/>
        <a:ext cx="3173672" cy="770596"/>
      </dsp:txXfrm>
    </dsp:sp>
    <dsp:sp modelId="{B5123B76-918C-486D-B229-14B3CED9FE01}">
      <dsp:nvSpPr>
        <dsp:cNvPr id="0" name=""/>
        <dsp:cNvSpPr/>
      </dsp:nvSpPr>
      <dsp:spPr>
        <a:xfrm>
          <a:off x="0" y="898622"/>
          <a:ext cx="3257046" cy="853970"/>
        </a:xfrm>
        <a:prstGeom prst="roundRect">
          <a:avLst/>
        </a:prstGeom>
        <a:solidFill>
          <a:srgbClr val="1E5A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2016</a:t>
          </a:r>
          <a:endParaRPr lang="en-US" sz="4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687" y="940309"/>
        <a:ext cx="3173672" cy="770596"/>
      </dsp:txXfrm>
    </dsp:sp>
    <dsp:sp modelId="{45E3AD1B-B54E-488F-BEA8-DE2F8A695AED}">
      <dsp:nvSpPr>
        <dsp:cNvPr id="0" name=""/>
        <dsp:cNvSpPr/>
      </dsp:nvSpPr>
      <dsp:spPr>
        <a:xfrm>
          <a:off x="14591" y="1788672"/>
          <a:ext cx="3257046" cy="853970"/>
        </a:xfrm>
        <a:prstGeom prst="roundRect">
          <a:avLst/>
        </a:prstGeom>
        <a:solidFill>
          <a:srgbClr val="1E5A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2017</a:t>
          </a:r>
          <a:endParaRPr lang="en-US" sz="4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278" y="1830359"/>
        <a:ext cx="3173672" cy="770596"/>
      </dsp:txXfrm>
    </dsp:sp>
    <dsp:sp modelId="{F89667FB-E861-4934-BCC4-14A31D29B381}">
      <dsp:nvSpPr>
        <dsp:cNvPr id="0" name=""/>
        <dsp:cNvSpPr/>
      </dsp:nvSpPr>
      <dsp:spPr>
        <a:xfrm rot="5400000">
          <a:off x="5810610" y="203044"/>
          <a:ext cx="683176" cy="5790304"/>
        </a:xfrm>
        <a:prstGeom prst="round2Same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NYC Department of Cultural Affairs</a:t>
          </a:r>
          <a:endParaRPr lang="en-US" sz="1600" kern="1200" dirty="0">
            <a:ln>
              <a:noFill/>
            </a:ln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Funders for LGBTQ Issues</a:t>
          </a:r>
          <a:endParaRPr lang="en-US" sz="1600" kern="1200" dirty="0">
            <a:ln>
              <a:noFill/>
            </a:ln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Dodge Foundation</a:t>
          </a:r>
          <a:endParaRPr lang="en-US" sz="1600" kern="1200" dirty="0">
            <a:ln>
              <a:noFill/>
            </a:ln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TACA</a:t>
          </a:r>
          <a:endParaRPr lang="en-US" sz="1600" kern="1200" dirty="0">
            <a:ln>
              <a:noFill/>
            </a:ln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n>
                <a:noFill/>
              </a:ln>
              <a:latin typeface="Times New Roman" panose="02020603050405020304" pitchFamily="18" charset="0"/>
              <a:cs typeface="Times New Roman" panose="02020603050405020304" pitchFamily="18" charset="0"/>
            </a:rPr>
            <a:t>Hartford Foundation &amp; Connecticut Office of Cultural Affairs</a:t>
          </a:r>
          <a:endParaRPr lang="en-US" sz="1600" kern="1200" dirty="0">
            <a:ln>
              <a:noFill/>
            </a:ln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257046" y="2789958"/>
        <a:ext cx="5756954" cy="616476"/>
      </dsp:txXfrm>
    </dsp:sp>
    <dsp:sp modelId="{9F40FF1A-0380-478A-8425-7FBF8923EDA0}">
      <dsp:nvSpPr>
        <dsp:cNvPr id="0" name=""/>
        <dsp:cNvSpPr/>
      </dsp:nvSpPr>
      <dsp:spPr>
        <a:xfrm>
          <a:off x="0" y="2680806"/>
          <a:ext cx="3257046" cy="853970"/>
        </a:xfrm>
        <a:prstGeom prst="roundRect">
          <a:avLst/>
        </a:prstGeom>
        <a:solidFill>
          <a:srgbClr val="1E5A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2018</a:t>
          </a:r>
          <a:endParaRPr lang="en-US" sz="4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687" y="2722493"/>
        <a:ext cx="3173672" cy="770596"/>
      </dsp:txXfrm>
    </dsp:sp>
    <dsp:sp modelId="{AB61423E-8968-478C-8E92-F6E167C7D34D}">
      <dsp:nvSpPr>
        <dsp:cNvPr id="0" name=""/>
        <dsp:cNvSpPr/>
      </dsp:nvSpPr>
      <dsp:spPr>
        <a:xfrm rot="5400000">
          <a:off x="5810610" y="1207811"/>
          <a:ext cx="683176" cy="5790304"/>
        </a:xfrm>
        <a:prstGeom prst="round2Same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Los Angeles County Arts Commission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Haas Jr. Foundation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257046" y="3794725"/>
        <a:ext cx="5756954" cy="616476"/>
      </dsp:txXfrm>
    </dsp:sp>
    <dsp:sp modelId="{6B5BB671-8689-49A6-B089-22C75C2DDB25}">
      <dsp:nvSpPr>
        <dsp:cNvPr id="0" name=""/>
        <dsp:cNvSpPr/>
      </dsp:nvSpPr>
      <dsp:spPr>
        <a:xfrm>
          <a:off x="0" y="3588628"/>
          <a:ext cx="3257046" cy="853970"/>
        </a:xfrm>
        <a:prstGeom prst="roundRect">
          <a:avLst/>
        </a:prstGeom>
        <a:solidFill>
          <a:srgbClr val="1E5AA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2019</a:t>
          </a:r>
          <a:endParaRPr lang="en-US" sz="4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687" y="3630315"/>
        <a:ext cx="3173672" cy="7705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51848-AF3B-474B-9F14-A4F3E623F25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CC1C6F-2ECA-4402-90CA-3B0616DD2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468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034FA-0DE7-4E19-9E6F-31A284D9A113}" type="slidenum">
              <a:rPr lang="th-TH" smtClean="0">
                <a:solidFill>
                  <a:prstClr val="black"/>
                </a:solidFill>
              </a:rPr>
              <a:pPr/>
              <a:t>1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920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034FA-0DE7-4E19-9E6F-31A284D9A113}" type="slidenum">
              <a:rPr lang="th-TH" smtClean="0">
                <a:solidFill>
                  <a:prstClr val="black"/>
                </a:solidFill>
              </a:rPr>
              <a:pPr/>
              <a:t>2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367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034FA-0DE7-4E19-9E6F-31A284D9A113}" type="slidenum">
              <a:rPr lang="th-TH" smtClean="0">
                <a:solidFill>
                  <a:prstClr val="black"/>
                </a:solidFill>
              </a:rPr>
              <a:pPr/>
              <a:t>3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51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Mission</a:t>
            </a:r>
          </a:p>
          <a:p>
            <a:r>
              <a:rPr lang="en-US" dirty="0" smtClean="0"/>
              <a:t>What</a:t>
            </a:r>
            <a:r>
              <a:rPr lang="en-US" baseline="0" dirty="0" smtClean="0"/>
              <a:t> can we do as a combined entity</a:t>
            </a:r>
          </a:p>
          <a:p>
            <a:r>
              <a:rPr lang="en-US" baseline="0" dirty="0" smtClean="0"/>
              <a:t>What are our priorities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C1C6F-2ECA-4402-90CA-3B0616DD29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222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8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Purpose of the survey and tool</a:t>
            </a:r>
          </a:p>
          <a:p>
            <a:r>
              <a:rPr lang="en-US" sz="1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we collect this data</a:t>
            </a:r>
          </a:p>
          <a:p>
            <a:r>
              <a:rPr lang="en-US" sz="1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we do with it (anonymous, individual</a:t>
            </a:r>
            <a:r>
              <a:rPr lang="en-US" sz="1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reports, community reports)</a:t>
            </a:r>
            <a:endParaRPr lang="en-US" sz="1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034FA-0DE7-4E19-9E6F-31A284D9A113}" type="slidenum">
              <a:rPr lang="th-TH" smtClean="0">
                <a:solidFill>
                  <a:prstClr val="black"/>
                </a:solidFill>
              </a:rPr>
              <a:pPr/>
              <a:t>5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730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8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Purpose of the survey and tool</a:t>
            </a:r>
          </a:p>
          <a:p>
            <a:r>
              <a:rPr lang="en-US" sz="1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we collect this data</a:t>
            </a:r>
          </a:p>
          <a:p>
            <a:r>
              <a:rPr lang="en-US" sz="1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we do with it (anonymous, individual</a:t>
            </a:r>
            <a:r>
              <a:rPr lang="en-US" sz="1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reports, community reports)</a:t>
            </a:r>
            <a:endParaRPr lang="en-US" sz="1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  <a:p>
            <a:r>
              <a:rPr lang="en-US" dirty="0" smtClean="0"/>
              <a:t>Flow chart slide – might need a few updates </a:t>
            </a:r>
          </a:p>
          <a:p>
            <a:endParaRPr lang="en-US" dirty="0" smtClean="0"/>
          </a:p>
          <a:p>
            <a:r>
              <a:rPr lang="en-US" dirty="0" smtClean="0"/>
              <a:t>Methodology </a:t>
            </a:r>
          </a:p>
          <a:p>
            <a:endParaRPr lang="en-US" dirty="0" smtClean="0"/>
          </a:p>
          <a:p>
            <a:r>
              <a:rPr lang="en-US" dirty="0" smtClean="0"/>
              <a:t>This</a:t>
            </a:r>
            <a:r>
              <a:rPr lang="en-US" baseline="0" dirty="0" smtClean="0"/>
              <a:t> was designed to allow orgs to get demographics info, </a:t>
            </a:r>
            <a:r>
              <a:rPr lang="en-US" baseline="0" dirty="0" err="1" smtClean="0"/>
              <a:t>withouth</a:t>
            </a:r>
            <a:r>
              <a:rPr lang="en-US" baseline="0" dirty="0" smtClean="0"/>
              <a:t> someone at the org having to handle sensitive info</a:t>
            </a:r>
          </a:p>
          <a:p>
            <a:r>
              <a:rPr lang="en-US" baseline="0" dirty="0" smtClean="0"/>
              <a:t>-or make it up</a:t>
            </a:r>
            <a:endParaRPr lang="en-US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034FA-0DE7-4E19-9E6F-31A284D9A113}" type="slidenum">
              <a:rPr lang="th-TH" smtClean="0">
                <a:solidFill>
                  <a:prstClr val="black"/>
                </a:solidFill>
              </a:rPr>
              <a:pPr/>
              <a:t>6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768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8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Purpose of the survey and tool</a:t>
            </a:r>
          </a:p>
          <a:p>
            <a:r>
              <a:rPr lang="en-US" sz="1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we collect this data</a:t>
            </a:r>
          </a:p>
          <a:p>
            <a:r>
              <a:rPr lang="en-US" sz="1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we do with it (anonymous, individual</a:t>
            </a:r>
            <a:r>
              <a:rPr lang="en-US" sz="1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reports, community reports)</a:t>
            </a:r>
            <a:endParaRPr lang="en-US" sz="1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  <a:p>
            <a:r>
              <a:rPr lang="en-US" dirty="0" smtClean="0"/>
              <a:t>Flow chart slide – might need a few updates </a:t>
            </a:r>
          </a:p>
          <a:p>
            <a:endParaRPr lang="en-US" dirty="0" smtClean="0"/>
          </a:p>
          <a:p>
            <a:r>
              <a:rPr lang="en-US" dirty="0" smtClean="0"/>
              <a:t>Methodology </a:t>
            </a:r>
          </a:p>
          <a:p>
            <a:endParaRPr lang="en-US" dirty="0" smtClean="0"/>
          </a:p>
          <a:p>
            <a:r>
              <a:rPr lang="en-US" dirty="0" smtClean="0"/>
              <a:t>This</a:t>
            </a:r>
            <a:r>
              <a:rPr lang="en-US" baseline="0" dirty="0" smtClean="0"/>
              <a:t> was designed to allow orgs to get demographics info, </a:t>
            </a:r>
            <a:r>
              <a:rPr lang="en-US" baseline="0" dirty="0" err="1" smtClean="0"/>
              <a:t>withouth</a:t>
            </a:r>
            <a:r>
              <a:rPr lang="en-US" baseline="0" dirty="0" smtClean="0"/>
              <a:t> someone at the org having to handle sensitive info</a:t>
            </a:r>
          </a:p>
          <a:p>
            <a:r>
              <a:rPr lang="en-US" baseline="0" dirty="0" smtClean="0"/>
              <a:t>-or make it up</a:t>
            </a:r>
            <a:endParaRPr lang="en-US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034FA-0DE7-4E19-9E6F-31A284D9A113}" type="slidenum">
              <a:rPr lang="th-TH" smtClean="0">
                <a:solidFill>
                  <a:prstClr val="black"/>
                </a:solidFill>
              </a:rPr>
              <a:pPr/>
              <a:t>7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178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Who sponsors</a:t>
            </a:r>
            <a:r>
              <a:rPr lang="en-US" baseline="0" dirty="0" smtClean="0"/>
              <a:t> these studies: </a:t>
            </a:r>
          </a:p>
          <a:p>
            <a:r>
              <a:rPr lang="en-US" baseline="0" dirty="0" smtClean="0"/>
              <a:t>-study partner who promotes it within a region or a particular constituency</a:t>
            </a:r>
          </a:p>
          <a:p>
            <a:r>
              <a:rPr lang="en-US" baseline="0" dirty="0" smtClean="0"/>
              <a:t>-often funders but not always </a:t>
            </a:r>
          </a:p>
          <a:p>
            <a:r>
              <a:rPr lang="en-US" baseline="0" dirty="0" smtClean="0"/>
              <a:t>-exploring making it available to individual orgs, right now we are approaching it as a study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-its been an ongoing project</a:t>
            </a:r>
          </a:p>
          <a:p>
            <a:r>
              <a:rPr lang="en-US" dirty="0" smtClean="0"/>
              <a:t>-have used it in many communities</a:t>
            </a:r>
            <a:r>
              <a:rPr lang="en-US" baseline="0" dirty="0" smtClean="0"/>
              <a:t> and type of orgs </a:t>
            </a:r>
          </a:p>
          <a:p>
            <a:r>
              <a:rPr lang="en-US" baseline="0" dirty="0" smtClean="0"/>
              <a:t>- Its been an evolving tool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-Stats</a:t>
            </a:r>
            <a:r>
              <a:rPr lang="en-US" baseline="0" dirty="0" smtClean="0"/>
              <a:t> from higher or lower people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History of Surveys – Timeline</a:t>
            </a:r>
          </a:p>
          <a:p>
            <a:endParaRPr lang="en-US" dirty="0" smtClean="0"/>
          </a:p>
          <a:p>
            <a:r>
              <a:rPr lang="en-US" dirty="0" smtClean="0"/>
              <a:t>2015: McKnight Pilot, Jerome Pilot</a:t>
            </a:r>
          </a:p>
          <a:p>
            <a:r>
              <a:rPr lang="en-US" dirty="0" smtClean="0"/>
              <a:t>2016: </a:t>
            </a:r>
            <a:r>
              <a:rPr lang="en-US" dirty="0" err="1" smtClean="0"/>
              <a:t>Surdna</a:t>
            </a:r>
            <a:r>
              <a:rPr lang="en-US" dirty="0" smtClean="0"/>
              <a:t> Foundation, LACAC, Dance/NYC</a:t>
            </a:r>
          </a:p>
          <a:p>
            <a:r>
              <a:rPr lang="en-US" dirty="0" smtClean="0"/>
              <a:t>2017: LACAC, Houston Endowment</a:t>
            </a:r>
          </a:p>
          <a:p>
            <a:r>
              <a:rPr lang="en-US" dirty="0" smtClean="0"/>
              <a:t>2018: Dodge Foundation, Funders for LGBTQ Issues, DCLA, Hartford Foundation and CT Office of Cultural Affairs with TDC, TACA</a:t>
            </a:r>
          </a:p>
          <a:p>
            <a:r>
              <a:rPr lang="en-US" dirty="0" smtClean="0"/>
              <a:t>2019: LACAC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034FA-0DE7-4E19-9E6F-31A284D9A113}" type="slidenum">
              <a:rPr lang="th-TH" smtClean="0">
                <a:solidFill>
                  <a:prstClr val="black"/>
                </a:solidFill>
              </a:rPr>
              <a:pPr/>
              <a:t>9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617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look at the survey – current</a:t>
            </a:r>
            <a:r>
              <a:rPr lang="en-US" sz="1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Heritage Questions</a:t>
            </a:r>
            <a:r>
              <a:rPr lang="en-US" sz="1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sz="18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Responsive </a:t>
            </a:r>
          </a:p>
          <a:p>
            <a:r>
              <a:rPr lang="en-US" sz="1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Guiding principle is inclusiveness </a:t>
            </a:r>
          </a:p>
          <a:p>
            <a:r>
              <a:rPr lang="en-US" sz="1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there is an opportunity for </a:t>
            </a:r>
            <a:r>
              <a:rPr lang="en-US" sz="18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repsondents</a:t>
            </a:r>
            <a:r>
              <a:rPr lang="en-US" sz="1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respond with a lot of specificity about their </a:t>
            </a:r>
            <a:r>
              <a:rPr lang="en-US" sz="18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heritgage</a:t>
            </a:r>
            <a:endParaRPr lang="en-US" sz="18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granular categories can also roll up to census categories 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034FA-0DE7-4E19-9E6F-31A284D9A113}" type="slidenum">
              <a:rPr lang="th-TH" smtClean="0">
                <a:solidFill>
                  <a:prstClr val="black"/>
                </a:solidFill>
              </a:rPr>
              <a:pPr/>
              <a:t>11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36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look at the survey –</a:t>
            </a:r>
            <a:r>
              <a:rPr lang="en-US" sz="1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current SOGI questions</a:t>
            </a:r>
          </a:p>
          <a:p>
            <a:endParaRPr lang="en-US" sz="18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Changed this recently </a:t>
            </a:r>
          </a:p>
          <a:p>
            <a:r>
              <a:rPr lang="en-US" sz="18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-this is a </a:t>
            </a:r>
            <a:endParaRPr lang="en-US" sz="1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034FA-0DE7-4E19-9E6F-31A284D9A113}" type="slidenum">
              <a:rPr lang="th-TH" smtClean="0">
                <a:solidFill>
                  <a:prstClr val="black"/>
                </a:solidFill>
              </a:rPr>
              <a:pPr/>
              <a:t>12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437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look at the survey –</a:t>
            </a:r>
            <a:r>
              <a:rPr lang="en-US" sz="1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current Disability Questions</a:t>
            </a:r>
            <a:endParaRPr lang="en-US" sz="1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034FA-0DE7-4E19-9E6F-31A284D9A113}" type="slidenum">
              <a:rPr lang="th-TH" smtClean="0">
                <a:solidFill>
                  <a:prstClr val="black"/>
                </a:solidFill>
              </a:rPr>
              <a:pPr/>
              <a:t>13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2363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look at the survey –</a:t>
            </a:r>
            <a:r>
              <a:rPr lang="en-US" sz="1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new perception questions</a:t>
            </a:r>
          </a:p>
          <a:p>
            <a:r>
              <a:rPr lang="en-US" sz="1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 moving to later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034FA-0DE7-4E19-9E6F-31A284D9A113}" type="slidenum">
              <a:rPr lang="th-TH" smtClean="0">
                <a:solidFill>
                  <a:prstClr val="black"/>
                </a:solidFill>
              </a:rPr>
              <a:pPr/>
              <a:t>14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466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034FA-0DE7-4E19-9E6F-31A284D9A113}" type="slidenum">
              <a:rPr lang="th-TH">
                <a:solidFill>
                  <a:prstClr val="black"/>
                </a:solidFill>
              </a:rPr>
              <a:pPr/>
              <a:t>15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3334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034FA-0DE7-4E19-9E6F-31A284D9A113}" type="slidenum">
              <a:rPr lang="th-TH">
                <a:solidFill>
                  <a:prstClr val="black"/>
                </a:solidFill>
              </a:rPr>
              <a:pPr/>
              <a:t>16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443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034FA-0DE7-4E19-9E6F-31A284D9A113}" type="slidenum">
              <a:rPr lang="th-TH" smtClean="0">
                <a:solidFill>
                  <a:prstClr val="black"/>
                </a:solidFill>
              </a:rPr>
              <a:pPr/>
              <a:t>17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904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694266" y="0"/>
            <a:ext cx="8449733" cy="6858000"/>
          </a:xfrm>
        </p:spPr>
        <p:txBody>
          <a:bodyPr>
            <a:normAutofit/>
          </a:bodyPr>
          <a:lstStyle>
            <a:lvl1pPr marL="0" indent="0">
              <a:buNone/>
              <a:defRPr sz="1600" i="1" baseline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Add image here</a:t>
            </a:r>
            <a:endParaRPr lang="th-TH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63008" y="776359"/>
            <a:ext cx="4734000" cy="1635540"/>
          </a:xfrm>
        </p:spPr>
        <p:txBody>
          <a:bodyPr anchor="t">
            <a:normAutofit/>
          </a:bodyPr>
          <a:lstStyle>
            <a:lvl1pPr algn="l">
              <a:defRPr sz="5400" b="0" spc="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63008" y="2650435"/>
            <a:ext cx="4734000" cy="490331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here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4463007" y="3718338"/>
            <a:ext cx="3859357" cy="330994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Author</a:t>
            </a:r>
            <a:endParaRPr lang="th-TH" dirty="0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4463007" y="4049332"/>
            <a:ext cx="3859357" cy="265353"/>
          </a:xfrm>
        </p:spPr>
        <p:txBody>
          <a:bodyPr>
            <a:normAutofit/>
          </a:bodyPr>
          <a:lstStyle>
            <a:lvl1pPr marL="0" indent="0">
              <a:buNone/>
              <a:defRPr sz="12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DD MM YY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1137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42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68313" y="632932"/>
            <a:ext cx="8207375" cy="639277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3600" spc="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4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366713"/>
            <a:ext cx="8207375" cy="306387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200" b="1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Additional Content</a:t>
            </a:r>
            <a:endParaRPr lang="th-TH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57214" y="1382207"/>
            <a:ext cx="1391769" cy="1075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h-TH" sz="2800">
              <a:solidFill>
                <a:srgbClr val="5A5A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191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68313" y="632932"/>
            <a:ext cx="8207375" cy="63927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3600" spc="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4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366713"/>
            <a:ext cx="8207375" cy="306387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Additional Content</a:t>
            </a:r>
            <a:endParaRPr lang="th-TH" dirty="0"/>
          </a:p>
        </p:txBody>
      </p:sp>
      <p:sp>
        <p:nvSpPr>
          <p:cNvPr id="7" name="Rectangle 6"/>
          <p:cNvSpPr/>
          <p:nvPr userDrawn="1"/>
        </p:nvSpPr>
        <p:spPr>
          <a:xfrm>
            <a:off x="3876115" y="1382207"/>
            <a:ext cx="1391769" cy="1075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h-TH" sz="2800">
              <a:solidFill>
                <a:srgbClr val="5A5A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69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68313" y="575734"/>
            <a:ext cx="4925321" cy="1067536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3600" spc="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5740400" y="404813"/>
            <a:ext cx="3403600" cy="6048375"/>
          </a:xfrm>
          <a:ln>
            <a:noFill/>
          </a:ln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th-TH" sz="1600" i="1" kern="1200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dirty="0"/>
              <a:t>Add image here</a:t>
            </a:r>
          </a:p>
        </p:txBody>
      </p:sp>
    </p:spTree>
    <p:extLst>
      <p:ext uri="{BB962C8B-B14F-4D97-AF65-F5344CB8AC3E}">
        <p14:creationId xmlns:p14="http://schemas.microsoft.com/office/powerpoint/2010/main" val="222539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Templa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58037" y="261157"/>
            <a:ext cx="2470916" cy="375164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4286" y="304750"/>
            <a:ext cx="6195558" cy="228524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1650" b="1">
                <a:solidFill>
                  <a:srgbClr val="0065C4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548640" y="1527048"/>
            <a:ext cx="7069138" cy="4067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849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Templa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58037" y="261157"/>
            <a:ext cx="2470916" cy="375164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4286" y="304749"/>
            <a:ext cx="6195558" cy="249299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1800" b="0" spc="3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</p:spTree>
    <p:extLst>
      <p:ext uri="{BB962C8B-B14F-4D97-AF65-F5344CB8AC3E}">
        <p14:creationId xmlns:p14="http://schemas.microsoft.com/office/powerpoint/2010/main" val="241671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lide Templa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8731854" y="6496999"/>
            <a:ext cx="262922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fld id="{E49B4C36-CA85-496D-A067-FC602A1FD8AC}" type="slidenum">
              <a:rPr lang="en-US" sz="900">
                <a:solidFill>
                  <a:srgbClr val="333333"/>
                </a:solidFill>
                <a:latin typeface="Arial"/>
                <a:cs typeface="Arial"/>
              </a:rPr>
              <a:pPr algn="ctr"/>
              <a:t>‹#›</a:t>
            </a:fld>
            <a:endParaRPr lang="en-US" sz="900" dirty="0">
              <a:solidFill>
                <a:srgbClr val="333333"/>
              </a:solidFill>
              <a:latin typeface="Arial"/>
              <a:cs typeface="Arial"/>
            </a:endParaRP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786911" y="6713794"/>
            <a:ext cx="152807" cy="0"/>
          </a:xfrm>
          <a:prstGeom prst="line">
            <a:avLst/>
          </a:prstGeom>
          <a:ln w="28575" cmpd="sng">
            <a:solidFill>
              <a:srgbClr val="FF7F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204282" y="6437669"/>
            <a:ext cx="8735436" cy="0"/>
          </a:xfrm>
          <a:prstGeom prst="line">
            <a:avLst/>
          </a:prstGeom>
          <a:ln w="3175" cmpd="sng">
            <a:solidFill>
              <a:srgbClr val="5A5A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58037" y="261157"/>
            <a:ext cx="2470916" cy="37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4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2F5C48F-2808-4BA9-BC1F-CB273C9CBFDA}" type="datetimeFigureOut">
              <a:rPr lang="en-US" sz="2800">
                <a:solidFill>
                  <a:prstClr val="black"/>
                </a:solidFill>
              </a:rPr>
              <a:pPr/>
              <a:t>4/30/2019</a:t>
            </a:fld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212AF95-3369-4E7D-9B3E-47893D486943}" type="slidenum">
              <a:rPr lang="en-US" sz="2800">
                <a:solidFill>
                  <a:prstClr val="black"/>
                </a:solidFill>
              </a:rPr>
              <a:pPr/>
              <a:t>‹#›</a:t>
            </a:fld>
            <a:endParaRPr lang="en-US" sz="2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726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Slide Templa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8731854" y="6496999"/>
            <a:ext cx="262922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fld id="{E49B4C36-CA85-496D-A067-FC602A1FD8AC}" type="slidenum">
              <a:rPr lang="en-US" sz="900">
                <a:solidFill>
                  <a:srgbClr val="333333"/>
                </a:solidFill>
                <a:latin typeface="Arial"/>
                <a:cs typeface="Arial"/>
              </a:rPr>
              <a:pPr algn="ctr"/>
              <a:t>‹#›</a:t>
            </a:fld>
            <a:endParaRPr lang="en-US" sz="900" dirty="0">
              <a:solidFill>
                <a:srgbClr val="333333"/>
              </a:solidFill>
              <a:latin typeface="Arial"/>
              <a:cs typeface="Arial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86911" y="6713794"/>
            <a:ext cx="152807" cy="0"/>
          </a:xfrm>
          <a:prstGeom prst="line">
            <a:avLst/>
          </a:prstGeom>
          <a:ln w="28575" cmpd="sng">
            <a:solidFill>
              <a:srgbClr val="FF7F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204282" y="6437669"/>
            <a:ext cx="8735436" cy="0"/>
          </a:xfrm>
          <a:prstGeom prst="line">
            <a:avLst/>
          </a:prstGeom>
          <a:ln w="3175" cmpd="sng">
            <a:solidFill>
              <a:srgbClr val="5A5A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4286" y="304749"/>
            <a:ext cx="6195558" cy="276999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000" b="0" spc="300" baseline="0">
                <a:solidFill>
                  <a:srgbClr val="333333"/>
                </a:solidFill>
                <a:latin typeface="Proxima Nova Light" panose="02000506030000020004" pitchFamily="50" charset="0"/>
                <a:cs typeface="Arial"/>
              </a:defRPr>
            </a:lvl1pPr>
          </a:lstStyle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548640" y="1527048"/>
            <a:ext cx="7069138" cy="4067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58037" y="261157"/>
            <a:ext cx="2470916" cy="37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8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Templa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8731854" y="6496999"/>
            <a:ext cx="262922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fld id="{E49B4C36-CA85-496D-A067-FC602A1FD8AC}" type="slidenum">
              <a:rPr lang="en-US" sz="900">
                <a:solidFill>
                  <a:srgbClr val="333333"/>
                </a:solidFill>
                <a:latin typeface="Arial"/>
                <a:cs typeface="Arial"/>
              </a:rPr>
              <a:pPr algn="ctr"/>
              <a:t>‹#›</a:t>
            </a:fld>
            <a:endParaRPr lang="en-US" sz="900" dirty="0">
              <a:solidFill>
                <a:srgbClr val="333333"/>
              </a:solidFill>
              <a:latin typeface="Arial"/>
              <a:cs typeface="Arial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86911" y="6713794"/>
            <a:ext cx="152807" cy="0"/>
          </a:xfrm>
          <a:prstGeom prst="line">
            <a:avLst/>
          </a:prstGeom>
          <a:ln w="28575" cmpd="sng">
            <a:solidFill>
              <a:srgbClr val="FF7F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204282" y="6437669"/>
            <a:ext cx="8735436" cy="0"/>
          </a:xfrm>
          <a:prstGeom prst="line">
            <a:avLst/>
          </a:prstGeom>
          <a:ln w="3175" cmpd="sng">
            <a:solidFill>
              <a:srgbClr val="5A5A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4286" y="304749"/>
            <a:ext cx="6195558" cy="276999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000" b="0" spc="300" baseline="0">
                <a:solidFill>
                  <a:srgbClr val="333333"/>
                </a:solidFill>
                <a:latin typeface="Proxima Nova Light" panose="02000506030000020004" pitchFamily="50" charset="0"/>
                <a:cs typeface="Arial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58037" y="261157"/>
            <a:ext cx="2470916" cy="37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45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lide Templa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8731854" y="6496999"/>
            <a:ext cx="262922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fld id="{E49B4C36-CA85-496D-A067-FC602A1FD8AC}" type="slidenum">
              <a:rPr lang="en-US" sz="900">
                <a:solidFill>
                  <a:srgbClr val="333333"/>
                </a:solidFill>
                <a:latin typeface="Arial"/>
                <a:cs typeface="Arial"/>
              </a:rPr>
              <a:pPr algn="ctr"/>
              <a:t>‹#›</a:t>
            </a:fld>
            <a:endParaRPr lang="en-US" sz="900" dirty="0">
              <a:solidFill>
                <a:srgbClr val="333333"/>
              </a:solidFill>
              <a:latin typeface="Arial"/>
              <a:cs typeface="Arial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86911" y="6713794"/>
            <a:ext cx="152807" cy="0"/>
          </a:xfrm>
          <a:prstGeom prst="line">
            <a:avLst/>
          </a:prstGeom>
          <a:ln w="28575" cmpd="sng">
            <a:solidFill>
              <a:srgbClr val="FF7F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204282" y="6437669"/>
            <a:ext cx="8735436" cy="0"/>
          </a:xfrm>
          <a:prstGeom prst="line">
            <a:avLst/>
          </a:prstGeom>
          <a:ln w="3175" cmpd="sng">
            <a:solidFill>
              <a:srgbClr val="5A5A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4286" y="304749"/>
            <a:ext cx="6195558" cy="276999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000" b="0" spc="300" baseline="0">
                <a:solidFill>
                  <a:srgbClr val="333333"/>
                </a:solidFill>
                <a:latin typeface="Proxima Nova Light" panose="02000506030000020004" pitchFamily="50" charset="0"/>
                <a:cs typeface="Arial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548640" y="1527048"/>
            <a:ext cx="7069138" cy="4067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58037" y="261157"/>
            <a:ext cx="2470916" cy="37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91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8313" y="365127"/>
            <a:ext cx="8207374" cy="827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13" y="1428059"/>
            <a:ext cx="8207374" cy="4720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9714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95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5465">
          <p15:clr>
            <a:srgbClr val="F26B43"/>
          </p15:clr>
        </p15:guide>
        <p15:guide id="4" orient="horz" pos="4065">
          <p15:clr>
            <a:srgbClr val="F26B43"/>
          </p15:clr>
        </p15:guide>
        <p15:guide id="5" orient="horz" pos="255">
          <p15:clr>
            <a:srgbClr val="F26B43"/>
          </p15:clr>
        </p15:guide>
        <p15:guide id="6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microsoft.com/office/2007/relationships/hdphoto" Target="../media/hdphoto5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9.png"/><Relationship Id="rId1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.emf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microsoft.com/office/2007/relationships/hdphoto" Target="../media/hdphoto5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9.png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urveys.culturaldata.org/example-workforce-demographics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579" y="837902"/>
            <a:ext cx="6090372" cy="92471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8915"/>
            <a:ext cx="9144000" cy="232859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606619" y="5059677"/>
            <a:ext cx="6287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spc="300" dirty="0">
                <a:solidFill>
                  <a:prstClr val="black"/>
                </a:solidFill>
                <a:latin typeface="Proxima Nova Light" charset="0"/>
                <a:ea typeface="Proxima Nova Light" charset="0"/>
                <a:cs typeface="Proxima Nova Light" charset="0"/>
              </a:rPr>
              <a:t>NATIONAL CENTER FOR ARTS RESEARCH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76115" y="5775176"/>
            <a:ext cx="1391769" cy="107577"/>
          </a:xfrm>
          <a:prstGeom prst="rect">
            <a:avLst/>
          </a:prstGeom>
          <a:solidFill>
            <a:srgbClr val="354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rgbClr val="5A5A5A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 flipH="1">
            <a:off x="3182517" y="2126777"/>
            <a:ext cx="45720" cy="29113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 flipH="1">
            <a:off x="5943859" y="2126777"/>
            <a:ext cx="45720" cy="29113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92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8037" y="261157"/>
            <a:ext cx="2470916" cy="375164"/>
          </a:xfrm>
          <a:prstGeom prst="rect">
            <a:avLst/>
          </a:prstGeom>
        </p:spPr>
      </p:pic>
      <p:sp>
        <p:nvSpPr>
          <p:cNvPr id="4" name="Title 8"/>
          <p:cNvSpPr>
            <a:spLocks noGrp="1"/>
          </p:cNvSpPr>
          <p:nvPr>
            <p:ph type="title"/>
          </p:nvPr>
        </p:nvSpPr>
        <p:spPr>
          <a:xfrm>
            <a:off x="468312" y="1879595"/>
            <a:ext cx="8675688" cy="159004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5400" dirty="0" smtClean="0">
                <a:latin typeface="Times New Roman" panose="02020603050405020304" pitchFamily="18" charset="0"/>
                <a:ea typeface="ModernTwoSxtnMdITCTT" charset="0"/>
                <a:cs typeface="Times New Roman" panose="02020603050405020304" pitchFamily="18" charset="0"/>
              </a:rPr>
              <a:t>Workforce Demographics</a:t>
            </a:r>
            <a:br>
              <a:rPr lang="en-GB" sz="5400" dirty="0" smtClean="0">
                <a:latin typeface="Times New Roman" panose="02020603050405020304" pitchFamily="18" charset="0"/>
                <a:ea typeface="ModernTwoSxtnMdITCTT" charset="0"/>
                <a:cs typeface="Times New Roman" panose="02020603050405020304" pitchFamily="18" charset="0"/>
              </a:rPr>
            </a:br>
            <a:r>
              <a:rPr lang="en-GB" sz="3200" dirty="0" smtClean="0">
                <a:latin typeface="Times New Roman" panose="02020603050405020304" pitchFamily="18" charset="0"/>
                <a:ea typeface="ModernTwoSxtnMdITCTT" charset="0"/>
                <a:cs typeface="Times New Roman" panose="02020603050405020304" pitchFamily="18" charset="0"/>
              </a:rPr>
              <a:t>APASO Conference</a:t>
            </a:r>
            <a:endParaRPr lang="th-TH" sz="5400" dirty="0">
              <a:latin typeface="Times New Roman" panose="02020603050405020304" pitchFamily="18" charset="0"/>
            </a:endParaRPr>
          </a:p>
        </p:txBody>
      </p:sp>
      <p:sp>
        <p:nvSpPr>
          <p:cNvPr id="5" name="Text Placeholder 11"/>
          <p:cNvSpPr txBox="1">
            <a:spLocks/>
          </p:cNvSpPr>
          <p:nvPr/>
        </p:nvSpPr>
        <p:spPr>
          <a:xfrm>
            <a:off x="493713" y="3437288"/>
            <a:ext cx="3352802" cy="329719"/>
          </a:xfrm>
          <a:prstGeom prst="rect">
            <a:avLst/>
          </a:prstGeom>
        </p:spPr>
        <p:txBody>
          <a:bodyPr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pc="300" dirty="0" smtClean="0">
                <a:solidFill>
                  <a:srgbClr val="5A5A5A"/>
                </a:solidFill>
                <a:latin typeface="Arial" panose="020B0604020202020204" pitchFamily="34" charset="0"/>
                <a:ea typeface="Proxima Nova Light" charset="0"/>
                <a:cs typeface="Arial" panose="020B0604020202020204" pitchFamily="34" charset="0"/>
              </a:rPr>
              <a:t>May 1, 2019</a:t>
            </a:r>
            <a:endParaRPr lang="en-GB" spc="300" dirty="0">
              <a:solidFill>
                <a:srgbClr val="5A5A5A"/>
              </a:solidFill>
              <a:latin typeface="Arial" panose="020B0604020202020204" pitchFamily="34" charset="0"/>
              <a:ea typeface="Proxima Nova Light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7212" y="3840668"/>
            <a:ext cx="1391769" cy="107577"/>
          </a:xfrm>
          <a:prstGeom prst="rect">
            <a:avLst/>
          </a:prstGeom>
          <a:solidFill>
            <a:srgbClr val="354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rgbClr val="5A5A5A"/>
              </a:solidFill>
            </a:endParaRP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378734" y="4780276"/>
            <a:ext cx="4865688" cy="127260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spc="300" dirty="0">
                <a:solidFill>
                  <a:srgbClr val="5A5A5A"/>
                </a:solidFill>
                <a:latin typeface="Proxima Nova Light" charset="0"/>
                <a:ea typeface="Proxima Nova Light" charset="0"/>
                <a:cs typeface="Proxima Nova Light" charset="0"/>
              </a:rPr>
              <a:t>PRESENTED BY</a:t>
            </a:r>
          </a:p>
          <a:p>
            <a:pPr marL="0" indent="0">
              <a:lnSpc>
                <a:spcPts val="3200"/>
              </a:lnSpc>
              <a:buFont typeface="Arial" panose="020B0604020202020204" pitchFamily="34" charset="0"/>
              <a:buNone/>
            </a:pPr>
            <a:r>
              <a:rPr lang="en-GB" sz="2400" dirty="0" smtClean="0">
                <a:solidFill>
                  <a:prstClr val="black"/>
                </a:solidFill>
                <a:latin typeface="ModernTwoSxtnMdITCTT" charset="0"/>
                <a:ea typeface="ModernTwoSxtnMdITCTT" charset="0"/>
                <a:cs typeface="ModernTwoSxtnMdITCTT" charset="0"/>
              </a:rPr>
              <a:t>Katie Ingersoll</a:t>
            </a:r>
            <a:endParaRPr lang="en-GB" sz="2400" dirty="0">
              <a:solidFill>
                <a:prstClr val="black"/>
              </a:solidFill>
              <a:latin typeface="ModernTwoSxtnMdITCTT" charset="0"/>
              <a:ea typeface="ModernTwoSxtnMdITCTT" charset="0"/>
              <a:cs typeface="ModernTwoSxtnMdITCTT" charset="0"/>
            </a:endParaRPr>
          </a:p>
          <a:p>
            <a:pPr marL="0" indent="0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dirty="0" smtClean="0">
                <a:solidFill>
                  <a:srgbClr val="5A5A5A"/>
                </a:solidFill>
                <a:latin typeface="Proxima Nova Light" charset="0"/>
                <a:ea typeface="Proxima Nova Light" charset="0"/>
                <a:cs typeface="Proxima Nova Light" charset="0"/>
              </a:rPr>
              <a:t>Director of Programs</a:t>
            </a:r>
            <a:endParaRPr lang="en-GB" dirty="0">
              <a:solidFill>
                <a:srgbClr val="5A5A5A"/>
              </a:solidFill>
              <a:latin typeface="Proxima Nova Light" charset="0"/>
              <a:ea typeface="Proxima Nova Light" charset="0"/>
              <a:cs typeface="Proxima Nova Light" charset="0"/>
            </a:endParaRPr>
          </a:p>
        </p:txBody>
      </p:sp>
      <p:sp>
        <p:nvSpPr>
          <p:cNvPr id="10" name="Text Placeholder 6"/>
          <p:cNvSpPr txBox="1">
            <a:spLocks/>
          </p:cNvSpPr>
          <p:nvPr/>
        </p:nvSpPr>
        <p:spPr>
          <a:xfrm>
            <a:off x="3194887" y="5056856"/>
            <a:ext cx="4865688" cy="127260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200"/>
              </a:lnSpc>
              <a:buFont typeface="Arial" panose="020B0604020202020204" pitchFamily="34" charset="0"/>
              <a:buNone/>
            </a:pPr>
            <a:r>
              <a:rPr lang="en-GB" sz="2400" dirty="0" smtClean="0">
                <a:solidFill>
                  <a:prstClr val="black"/>
                </a:solidFill>
                <a:latin typeface="ModernTwoSxtnMdITCTT" charset="0"/>
                <a:ea typeface="ModernTwoSxtnMdITCTT" charset="0"/>
                <a:cs typeface="ModernTwoSxtnMdITCTT" charset="0"/>
              </a:rPr>
              <a:t>Daniel Fonner</a:t>
            </a:r>
            <a:endParaRPr lang="en-GB" sz="2400" dirty="0">
              <a:solidFill>
                <a:prstClr val="black"/>
              </a:solidFill>
              <a:latin typeface="ModernTwoSxtnMdITCTT" charset="0"/>
              <a:ea typeface="ModernTwoSxtnMdITCTT" charset="0"/>
              <a:cs typeface="ModernTwoSxtnMdITCTT" charset="0"/>
            </a:endParaRPr>
          </a:p>
          <a:p>
            <a:pPr marL="0" indent="0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dirty="0" smtClean="0">
                <a:solidFill>
                  <a:srgbClr val="5A5A5A"/>
                </a:solidFill>
                <a:latin typeface="Proxima Nova Light" charset="0"/>
                <a:ea typeface="Proxima Nova Light" charset="0"/>
                <a:cs typeface="Proxima Nova Light" charset="0"/>
              </a:rPr>
              <a:t>Associate Director for Research</a:t>
            </a:r>
            <a:endParaRPr lang="en-GB" dirty="0">
              <a:solidFill>
                <a:srgbClr val="5A5A5A"/>
              </a:solidFill>
              <a:latin typeface="Proxima Nova Light" charset="0"/>
              <a:ea typeface="Proxima Nova Light" charset="0"/>
              <a:cs typeface="Proxima Nova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96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29056"/>
            <a:ext cx="4578096" cy="6028944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 flipH="1">
            <a:off x="6838188" y="892176"/>
            <a:ext cx="45719" cy="2992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548733" y="2571291"/>
            <a:ext cx="365760" cy="365760"/>
          </a:xfrm>
          <a:prstGeom prst="ellipse">
            <a:avLst/>
          </a:prstGeom>
          <a:solidFill>
            <a:srgbClr val="0065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800"/>
              </a:lnSpc>
            </a:pPr>
            <a:r>
              <a:rPr lang="en-GB" sz="2000" dirty="0">
                <a:solidFill>
                  <a:prstClr val="white"/>
                </a:solidFill>
                <a:latin typeface="ModernTwoSxtnMdITCTT" charset="0"/>
                <a:ea typeface="ModernTwoSxtnMdITCTT" charset="0"/>
                <a:cs typeface="ModernTwoSxtnMdITCTT" charset="0"/>
              </a:rPr>
              <a:t>1</a:t>
            </a:r>
            <a:endParaRPr lang="th-TH" sz="2000" dirty="0">
              <a:solidFill>
                <a:prstClr val="white"/>
              </a:solidFill>
              <a:latin typeface="ModernTwoSxtnMdITCTT" charset="0"/>
              <a:ea typeface="ModernTwoSxtnMdITCTT" charset="0"/>
              <a:cs typeface="ModernTwoSxtnMdITCTT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548733" y="3313301"/>
            <a:ext cx="365760" cy="365760"/>
          </a:xfrm>
          <a:prstGeom prst="ellipse">
            <a:avLst/>
          </a:prstGeom>
          <a:solidFill>
            <a:srgbClr val="0065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700"/>
              </a:lnSpc>
            </a:pPr>
            <a:r>
              <a:rPr lang="en-GB" sz="2000" dirty="0">
                <a:solidFill>
                  <a:prstClr val="white"/>
                </a:solidFill>
                <a:latin typeface="ModernTwoSxtnMdITCTT" charset="0"/>
                <a:ea typeface="ModernTwoSxtnMdITCTT" charset="0"/>
                <a:cs typeface="ModernTwoSxtnMdITCTT" charset="0"/>
              </a:rPr>
              <a:t>2</a:t>
            </a:r>
            <a:endParaRPr lang="th-TH" sz="2000" dirty="0">
              <a:solidFill>
                <a:prstClr val="white"/>
              </a:solidFill>
              <a:latin typeface="ModernTwoSxtnMdITCTT" charset="0"/>
              <a:ea typeface="ModernTwoSxtnMdITCTT" charset="0"/>
              <a:cs typeface="ModernTwoSxtnMdITCTT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48733" y="4064331"/>
            <a:ext cx="365760" cy="365760"/>
          </a:xfrm>
          <a:prstGeom prst="ellipse">
            <a:avLst/>
          </a:prstGeom>
          <a:solidFill>
            <a:srgbClr val="0065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700"/>
              </a:lnSpc>
            </a:pPr>
            <a:r>
              <a:rPr lang="en-GB" sz="2000" dirty="0">
                <a:solidFill>
                  <a:prstClr val="white"/>
                </a:solidFill>
                <a:latin typeface="ModernTwoSxtnMdITCTT" charset="0"/>
                <a:ea typeface="ModernTwoSxtnMdITCTT" charset="0"/>
                <a:cs typeface="ModernTwoSxtnMdITCTT" charset="0"/>
              </a:rPr>
              <a:t>3</a:t>
            </a:r>
            <a:endParaRPr lang="th-TH" sz="2000" dirty="0">
              <a:solidFill>
                <a:prstClr val="white"/>
              </a:solidFill>
              <a:latin typeface="ModernTwoSxtnMdITCTT" charset="0"/>
              <a:ea typeface="ModernTwoSxtnMdITCTT" charset="0"/>
              <a:cs typeface="ModernTwoSxtnMdITCTT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548733" y="4813768"/>
            <a:ext cx="365760" cy="365760"/>
          </a:xfrm>
          <a:prstGeom prst="ellipse">
            <a:avLst/>
          </a:prstGeom>
          <a:solidFill>
            <a:srgbClr val="0065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700"/>
              </a:lnSpc>
            </a:pPr>
            <a:r>
              <a:rPr lang="en-GB" sz="2000" dirty="0">
                <a:solidFill>
                  <a:prstClr val="white"/>
                </a:solidFill>
                <a:latin typeface="ModernTwoSxtnMdITCTT" charset="0"/>
                <a:ea typeface="ModernTwoSxtnMdITCTT" charset="0"/>
                <a:cs typeface="ModernTwoSxtnMdITCTT" charset="0"/>
              </a:rPr>
              <a:t>4</a:t>
            </a:r>
            <a:endParaRPr lang="th-TH" sz="2000" dirty="0">
              <a:solidFill>
                <a:prstClr val="white"/>
              </a:solidFill>
              <a:latin typeface="ModernTwoSxtnMdITCTT" charset="0"/>
              <a:ea typeface="ModernTwoSxtnMdITCTT" charset="0"/>
              <a:cs typeface="ModernTwoSxtnMdITCTT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26385" y="2587549"/>
            <a:ext cx="28828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5A5A5A"/>
                </a:solidFill>
                <a:latin typeface="Proxima Nova Light" charset="0"/>
                <a:ea typeface="Proxima Nova Light" charset="0"/>
                <a:cs typeface="Proxima Nova Light" charset="0"/>
              </a:rPr>
              <a:t>What’s New at SMU DataArts</a:t>
            </a:r>
            <a:endParaRPr lang="en-GB" sz="1600" dirty="0">
              <a:solidFill>
                <a:srgbClr val="5A5A5A"/>
              </a:solidFill>
              <a:latin typeface="Proxima Nova Light" charset="0"/>
              <a:ea typeface="Proxima Nova Light" charset="0"/>
              <a:cs typeface="Proxima Nova Light" charset="0"/>
            </a:endParaRPr>
          </a:p>
          <a:p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26385" y="3248852"/>
            <a:ext cx="32268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5A5A5A"/>
                </a:solidFill>
                <a:latin typeface="Proxima Nova Light" charset="0"/>
                <a:ea typeface="Proxima Nova Light" charset="0"/>
                <a:cs typeface="Proxima Nova Light" charset="0"/>
              </a:rPr>
              <a:t>Workforce Demographics Survey and Tool</a:t>
            </a:r>
            <a:endParaRPr lang="en-GB" sz="1600" dirty="0">
              <a:solidFill>
                <a:srgbClr val="5A5A5A"/>
              </a:solidFill>
              <a:latin typeface="Proxima Nova Light" charset="0"/>
              <a:ea typeface="Proxima Nova Light" charset="0"/>
              <a:cs typeface="Proxima Nova Light" charset="0"/>
            </a:endParaRPr>
          </a:p>
          <a:p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26385" y="4030094"/>
            <a:ext cx="345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5A5A5A"/>
                </a:solidFill>
                <a:latin typeface="Proxima Nova Light" charset="0"/>
                <a:ea typeface="Proxima Nova Light" charset="0"/>
                <a:cs typeface="Proxima Nova Light" charset="0"/>
              </a:rPr>
              <a:t>Changes to the Methodology</a:t>
            </a:r>
            <a:endParaRPr lang="en-GB" sz="1600" dirty="0">
              <a:solidFill>
                <a:srgbClr val="5A5A5A"/>
              </a:solidFill>
              <a:latin typeface="Proxima Nova Light" charset="0"/>
              <a:ea typeface="Proxima Nova Light" charset="0"/>
              <a:cs typeface="Proxima Nova Light" charset="0"/>
            </a:endParaRPr>
          </a:p>
          <a:p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26385" y="4772660"/>
            <a:ext cx="32855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5A5A5A"/>
                </a:solidFill>
                <a:latin typeface="Proxima Nova Light" charset="0"/>
                <a:ea typeface="Proxima Nova Light" charset="0"/>
                <a:cs typeface="Proxima Nova Light" charset="0"/>
              </a:rPr>
              <a:t>Houston and Los Angeles Studies</a:t>
            </a:r>
            <a:endParaRPr lang="en-GB" sz="1600" dirty="0">
              <a:solidFill>
                <a:srgbClr val="5A5A5A"/>
              </a:solidFill>
              <a:latin typeface="Proxima Nova Light" charset="0"/>
              <a:ea typeface="Proxima Nova Light" charset="0"/>
              <a:cs typeface="Proxima Nova Light" charset="0"/>
            </a:endParaRPr>
          </a:p>
          <a:p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 rot="16200000" flipH="1">
            <a:off x="6875720" y="1563003"/>
            <a:ext cx="45719" cy="4653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82145" y="1412103"/>
            <a:ext cx="3100387" cy="945655"/>
            <a:chOff x="-1215853" y="1322458"/>
            <a:chExt cx="3100387" cy="945655"/>
          </a:xfrm>
        </p:grpSpPr>
        <p:sp>
          <p:nvSpPr>
            <p:cNvPr id="30" name="Rectangle 29"/>
            <p:cNvSpPr/>
            <p:nvPr/>
          </p:nvSpPr>
          <p:spPr>
            <a:xfrm>
              <a:off x="-1104929" y="2160536"/>
              <a:ext cx="1391769" cy="107577"/>
            </a:xfrm>
            <a:prstGeom prst="rect">
              <a:avLst/>
            </a:prstGeom>
            <a:solidFill>
              <a:srgbClr val="0065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800">
                <a:solidFill>
                  <a:srgbClr val="5A5A5A"/>
                </a:solidFill>
              </a:endParaRPr>
            </a:p>
          </p:txBody>
        </p:sp>
        <p:sp>
          <p:nvSpPr>
            <p:cNvPr id="31" name="Title 2"/>
            <p:cNvSpPr txBox="1">
              <a:spLocks/>
            </p:cNvSpPr>
            <p:nvPr/>
          </p:nvSpPr>
          <p:spPr>
            <a:xfrm>
              <a:off x="-1215853" y="1322458"/>
              <a:ext cx="3100387" cy="751454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000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3200" b="0" kern="1200" spc="0" baseline="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GB" dirty="0" smtClean="0">
                  <a:solidFill>
                    <a:prstClr val="black"/>
                  </a:solidFill>
                  <a:latin typeface="Times New Roman" panose="02020603050405020304" pitchFamily="18" charset="0"/>
                  <a:ea typeface="ModernTwoSxtnMdITCTT" charset="0"/>
                  <a:cs typeface="Times New Roman" panose="02020603050405020304" pitchFamily="18" charset="0"/>
                </a:rPr>
                <a:t>Agenda</a:t>
              </a:r>
              <a:endParaRPr lang="th-TH" dirty="0">
                <a:solidFill>
                  <a:prstClr val="black"/>
                </a:solidFill>
                <a:latin typeface="Times New Roman" panose="02020603050405020304" pitchFamily="18" charset="0"/>
                <a:ea typeface="ModernTwoSxtnMdITCTT" charset="0"/>
                <a:cs typeface="ModernTwoSxtnMdITCTT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8037" y="261157"/>
            <a:ext cx="2470916" cy="37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3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3" grpId="0"/>
      <p:bldP spid="34" grpId="0"/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" b="882"/>
          <a:stretch>
            <a:fillRect/>
          </a:stretch>
        </p:blipFill>
        <p:spPr>
          <a:xfrm>
            <a:off x="468312" y="809624"/>
            <a:ext cx="4103688" cy="6048376"/>
          </a:xfrm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8037" y="261157"/>
            <a:ext cx="2470916" cy="375164"/>
          </a:xfrm>
          <a:prstGeom prst="rect">
            <a:avLst/>
          </a:prstGeom>
        </p:spPr>
      </p:pic>
      <p:sp>
        <p:nvSpPr>
          <p:cNvPr id="5" name="Text Placeholder 18"/>
          <p:cNvSpPr txBox="1">
            <a:spLocks/>
          </p:cNvSpPr>
          <p:nvPr/>
        </p:nvSpPr>
        <p:spPr>
          <a:xfrm>
            <a:off x="5040313" y="3311421"/>
            <a:ext cx="3521796" cy="3421888"/>
          </a:xfrm>
          <a:prstGeom prst="rect">
            <a:avLst/>
          </a:prstGeom>
          <a:noFill/>
        </p:spPr>
        <p:txBody>
          <a:bodyPr vert="horz" lIns="9000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0" dirty="0" smtClean="0">
                <a:solidFill>
                  <a:srgbClr val="5A5A5A"/>
                </a:solidFill>
                <a:latin typeface="Proxima Nova Light" charset="0"/>
                <a:ea typeface="Proxima Nova Light" charset="0"/>
                <a:cs typeface="Proxima Nova Light" charset="0"/>
              </a:rPr>
              <a:t>SMU </a:t>
            </a:r>
            <a:r>
              <a:rPr lang="en-US" i="0" dirty="0" err="1" smtClean="0">
                <a:solidFill>
                  <a:srgbClr val="5A5A5A"/>
                </a:solidFill>
                <a:latin typeface="Proxima Nova Light" charset="0"/>
                <a:ea typeface="Proxima Nova Light" charset="0"/>
                <a:cs typeface="Proxima Nova Light" charset="0"/>
              </a:rPr>
              <a:t>DataArts</a:t>
            </a:r>
            <a:r>
              <a:rPr lang="en-US" i="0" dirty="0" smtClean="0">
                <a:solidFill>
                  <a:srgbClr val="5A5A5A"/>
                </a:solidFill>
                <a:latin typeface="Proxima Nova Light" charset="0"/>
                <a:ea typeface="Proxima Nova Light" charset="0"/>
                <a:cs typeface="Proxima Nova Light" charset="0"/>
              </a:rPr>
              <a:t> empowers the nonprofit arts and culture sector </a:t>
            </a:r>
            <a:br>
              <a:rPr lang="en-US" i="0" dirty="0" smtClean="0">
                <a:solidFill>
                  <a:srgbClr val="5A5A5A"/>
                </a:solidFill>
                <a:latin typeface="Proxima Nova Light" charset="0"/>
                <a:ea typeface="Proxima Nova Light" charset="0"/>
                <a:cs typeface="Proxima Nova Light" charset="0"/>
              </a:rPr>
            </a:br>
            <a:r>
              <a:rPr lang="en-US" i="0" dirty="0" smtClean="0">
                <a:solidFill>
                  <a:srgbClr val="5A5A5A"/>
                </a:solidFill>
                <a:latin typeface="Proxima Nova Light" charset="0"/>
                <a:ea typeface="Proxima Nova Light" charset="0"/>
                <a:cs typeface="Proxima Nova Light" charset="0"/>
              </a:rPr>
              <a:t>with high-quality data and resources in order to strengthen its vitality, performance and public impact.</a:t>
            </a:r>
            <a:endParaRPr lang="th-TH" i="0" dirty="0">
              <a:solidFill>
                <a:srgbClr val="5A5A5A"/>
              </a:solidFill>
              <a:latin typeface="Proxima Nova Light" charset="0"/>
              <a:ea typeface="Proxima Nova Light" charset="0"/>
              <a:cs typeface="Proxima Nova Light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51236" y="3000918"/>
            <a:ext cx="1391769" cy="107577"/>
          </a:xfrm>
          <a:prstGeom prst="rect">
            <a:avLst/>
          </a:prstGeom>
          <a:solidFill>
            <a:srgbClr val="0065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rgbClr val="5A5A5A"/>
              </a:solidFill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040312" y="2162840"/>
            <a:ext cx="3100387" cy="751454"/>
          </a:xfrm>
          <a:prstGeom prst="rect">
            <a:avLst/>
          </a:prstGeom>
          <a:solidFill>
            <a:schemeClr val="bg1"/>
          </a:solidFill>
        </p:spPr>
        <p:txBody>
          <a:bodyPr vert="horz" lIns="9000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0" kern="1200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prstClr val="black"/>
                </a:solidFill>
                <a:latin typeface="Times New Roman" panose="02020603050405020304" pitchFamily="18" charset="0"/>
                <a:ea typeface="ModernTwoSxtnMdITCTT" charset="0"/>
                <a:cs typeface="Times New Roman" panose="02020603050405020304" pitchFamily="18" charset="0"/>
              </a:rPr>
              <a:t>Our Mission</a:t>
            </a:r>
            <a:endParaRPr lang="th-TH" dirty="0">
              <a:solidFill>
                <a:prstClr val="black"/>
              </a:solidFill>
              <a:latin typeface="Times New Roman" panose="02020603050405020304" pitchFamily="18" charset="0"/>
              <a:ea typeface="ModernTwoSxtnMdITCTT" charset="0"/>
              <a:cs typeface="ModernTwoSxtnMdITCTT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8312" y="26193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spc="300" dirty="0">
                <a:solidFill>
                  <a:srgbClr val="5A5A5A"/>
                </a:solidFill>
                <a:latin typeface="Proxima Nova Light" charset="0"/>
                <a:ea typeface="Proxima Nova Light" charset="0"/>
                <a:cs typeface="Proxima Nova Light" charset="0"/>
              </a:rPr>
              <a:t>ABOUT US</a:t>
            </a:r>
            <a:endParaRPr lang="en-US" sz="2000" spc="300" dirty="0">
              <a:solidFill>
                <a:srgbClr val="5A5A5A"/>
              </a:solidFill>
              <a:latin typeface="Proxima Nova Light" charset="0"/>
              <a:ea typeface="Proxima Nova Light" charset="0"/>
              <a:cs typeface="Proxima Nova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01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Workforce Demographics Study</a:t>
            </a:r>
            <a:endParaRPr lang="en-US" dirty="0"/>
          </a:p>
        </p:txBody>
      </p:sp>
      <p:grpSp>
        <p:nvGrpSpPr>
          <p:cNvPr id="21" name="Group 24"/>
          <p:cNvGrpSpPr>
            <a:grpSpLocks noChangeAspect="1"/>
          </p:cNvGrpSpPr>
          <p:nvPr/>
        </p:nvGrpSpPr>
        <p:grpSpPr bwMode="auto">
          <a:xfrm>
            <a:off x="5061924" y="5789892"/>
            <a:ext cx="436163" cy="378881"/>
            <a:chOff x="1241" y="338"/>
            <a:chExt cx="3259" cy="2831"/>
          </a:xfrm>
          <a:solidFill>
            <a:schemeClr val="bg1"/>
          </a:solidFill>
        </p:grpSpPr>
        <p:sp>
          <p:nvSpPr>
            <p:cNvPr id="22" name="Freeform 25"/>
            <p:cNvSpPr>
              <a:spLocks noEditPoints="1"/>
            </p:cNvSpPr>
            <p:nvPr/>
          </p:nvSpPr>
          <p:spPr bwMode="auto">
            <a:xfrm>
              <a:off x="1241" y="338"/>
              <a:ext cx="1458" cy="2831"/>
            </a:xfrm>
            <a:custGeom>
              <a:avLst/>
              <a:gdLst>
                <a:gd name="T0" fmla="*/ 2782 w 3036"/>
                <a:gd name="T1" fmla="*/ 329 h 5897"/>
                <a:gd name="T2" fmla="*/ 1726 w 3036"/>
                <a:gd name="T3" fmla="*/ 47 h 5897"/>
                <a:gd name="T4" fmla="*/ 1325 w 3036"/>
                <a:gd name="T5" fmla="*/ 279 h 5897"/>
                <a:gd name="T6" fmla="*/ 22 w 3036"/>
                <a:gd name="T7" fmla="*/ 5135 h 5897"/>
                <a:gd name="T8" fmla="*/ 254 w 3036"/>
                <a:gd name="T9" fmla="*/ 5536 h 5897"/>
                <a:gd name="T10" fmla="*/ 1310 w 3036"/>
                <a:gd name="T11" fmla="*/ 5819 h 5897"/>
                <a:gd name="T12" fmla="*/ 1712 w 3036"/>
                <a:gd name="T13" fmla="*/ 5587 h 5897"/>
                <a:gd name="T14" fmla="*/ 3013 w 3036"/>
                <a:gd name="T15" fmla="*/ 729 h 5897"/>
                <a:gd name="T16" fmla="*/ 2782 w 3036"/>
                <a:gd name="T17" fmla="*/ 329 h 5897"/>
                <a:gd name="T18" fmla="*/ 2802 w 3036"/>
                <a:gd name="T19" fmla="*/ 673 h 5897"/>
                <a:gd name="T20" fmla="*/ 1501 w 3036"/>
                <a:gd name="T21" fmla="*/ 5531 h 5897"/>
                <a:gd name="T22" fmla="*/ 1368 w 3036"/>
                <a:gd name="T23" fmla="*/ 5608 h 5897"/>
                <a:gd name="T24" fmla="*/ 312 w 3036"/>
                <a:gd name="T25" fmla="*/ 5325 h 5897"/>
                <a:gd name="T26" fmla="*/ 234 w 3036"/>
                <a:gd name="T27" fmla="*/ 5192 h 5897"/>
                <a:gd name="T28" fmla="*/ 1536 w 3036"/>
                <a:gd name="T29" fmla="*/ 335 h 5897"/>
                <a:gd name="T30" fmla="*/ 1669 w 3036"/>
                <a:gd name="T31" fmla="*/ 257 h 5897"/>
                <a:gd name="T32" fmla="*/ 2725 w 3036"/>
                <a:gd name="T33" fmla="*/ 540 h 5897"/>
                <a:gd name="T34" fmla="*/ 2802 w 3036"/>
                <a:gd name="T35" fmla="*/ 673 h 5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36" h="5897">
                  <a:moveTo>
                    <a:pt x="2782" y="329"/>
                  </a:moveTo>
                  <a:lnTo>
                    <a:pt x="1726" y="47"/>
                  </a:lnTo>
                  <a:cubicBezTo>
                    <a:pt x="1554" y="0"/>
                    <a:pt x="1370" y="108"/>
                    <a:pt x="1325" y="279"/>
                  </a:cubicBezTo>
                  <a:lnTo>
                    <a:pt x="22" y="5135"/>
                  </a:lnTo>
                  <a:cubicBezTo>
                    <a:pt x="0" y="5219"/>
                    <a:pt x="20" y="5476"/>
                    <a:pt x="254" y="5536"/>
                  </a:cubicBezTo>
                  <a:lnTo>
                    <a:pt x="1310" y="5819"/>
                  </a:lnTo>
                  <a:cubicBezTo>
                    <a:pt x="1338" y="5827"/>
                    <a:pt x="1606" y="5897"/>
                    <a:pt x="1712" y="5587"/>
                  </a:cubicBezTo>
                  <a:lnTo>
                    <a:pt x="3013" y="729"/>
                  </a:lnTo>
                  <a:cubicBezTo>
                    <a:pt x="3036" y="645"/>
                    <a:pt x="3033" y="403"/>
                    <a:pt x="2782" y="329"/>
                  </a:cubicBezTo>
                  <a:close/>
                  <a:moveTo>
                    <a:pt x="2802" y="673"/>
                  </a:moveTo>
                  <a:lnTo>
                    <a:pt x="1501" y="5531"/>
                  </a:lnTo>
                  <a:cubicBezTo>
                    <a:pt x="1486" y="5588"/>
                    <a:pt x="1425" y="5624"/>
                    <a:pt x="1368" y="5608"/>
                  </a:cubicBezTo>
                  <a:lnTo>
                    <a:pt x="312" y="5325"/>
                  </a:lnTo>
                  <a:cubicBezTo>
                    <a:pt x="233" y="5297"/>
                    <a:pt x="226" y="5220"/>
                    <a:pt x="234" y="5192"/>
                  </a:cubicBezTo>
                  <a:lnTo>
                    <a:pt x="1536" y="335"/>
                  </a:lnTo>
                  <a:cubicBezTo>
                    <a:pt x="1554" y="228"/>
                    <a:pt x="1660" y="255"/>
                    <a:pt x="1669" y="257"/>
                  </a:cubicBezTo>
                  <a:lnTo>
                    <a:pt x="2725" y="540"/>
                  </a:lnTo>
                  <a:cubicBezTo>
                    <a:pt x="2825" y="559"/>
                    <a:pt x="2810" y="645"/>
                    <a:pt x="2802" y="67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3" name="Freeform 26"/>
            <p:cNvSpPr>
              <a:spLocks noEditPoints="1"/>
            </p:cNvSpPr>
            <p:nvPr/>
          </p:nvSpPr>
          <p:spPr bwMode="auto">
            <a:xfrm>
              <a:off x="1741" y="678"/>
              <a:ext cx="704" cy="1224"/>
            </a:xfrm>
            <a:custGeom>
              <a:avLst/>
              <a:gdLst>
                <a:gd name="T0" fmla="*/ 0 w 1468"/>
                <a:gd name="T1" fmla="*/ 2323 h 2549"/>
                <a:gd name="T2" fmla="*/ 845 w 1468"/>
                <a:gd name="T3" fmla="*/ 2549 h 2549"/>
                <a:gd name="T4" fmla="*/ 1468 w 1468"/>
                <a:gd name="T5" fmla="*/ 227 h 2549"/>
                <a:gd name="T6" fmla="*/ 622 w 1468"/>
                <a:gd name="T7" fmla="*/ 0 h 2549"/>
                <a:gd name="T8" fmla="*/ 0 w 1468"/>
                <a:gd name="T9" fmla="*/ 2323 h 2549"/>
                <a:gd name="T10" fmla="*/ 1198 w 1468"/>
                <a:gd name="T11" fmla="*/ 380 h 2549"/>
                <a:gd name="T12" fmla="*/ 689 w 1468"/>
                <a:gd name="T13" fmla="*/ 2280 h 2549"/>
                <a:gd name="T14" fmla="*/ 266 w 1468"/>
                <a:gd name="T15" fmla="*/ 2167 h 2549"/>
                <a:gd name="T16" fmla="*/ 776 w 1468"/>
                <a:gd name="T17" fmla="*/ 268 h 2549"/>
                <a:gd name="T18" fmla="*/ 1198 w 1468"/>
                <a:gd name="T19" fmla="*/ 380 h 2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8" h="2549">
                  <a:moveTo>
                    <a:pt x="0" y="2323"/>
                  </a:moveTo>
                  <a:lnTo>
                    <a:pt x="845" y="2549"/>
                  </a:lnTo>
                  <a:lnTo>
                    <a:pt x="1468" y="227"/>
                  </a:lnTo>
                  <a:lnTo>
                    <a:pt x="622" y="0"/>
                  </a:lnTo>
                  <a:lnTo>
                    <a:pt x="0" y="2323"/>
                  </a:lnTo>
                  <a:close/>
                  <a:moveTo>
                    <a:pt x="1198" y="380"/>
                  </a:moveTo>
                  <a:lnTo>
                    <a:pt x="689" y="2280"/>
                  </a:lnTo>
                  <a:lnTo>
                    <a:pt x="266" y="2167"/>
                  </a:lnTo>
                  <a:lnTo>
                    <a:pt x="776" y="268"/>
                  </a:lnTo>
                  <a:lnTo>
                    <a:pt x="1198" y="38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2716" y="409"/>
              <a:ext cx="839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2926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9"/>
            <p:cNvSpPr>
              <a:spLocks noEditPoints="1"/>
            </p:cNvSpPr>
            <p:nvPr/>
          </p:nvSpPr>
          <p:spPr bwMode="auto">
            <a:xfrm>
              <a:off x="2926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7" name="Freeform 30"/>
            <p:cNvSpPr>
              <a:spLocks noEditPoints="1"/>
            </p:cNvSpPr>
            <p:nvPr/>
          </p:nvSpPr>
          <p:spPr bwMode="auto">
            <a:xfrm>
              <a:off x="1557" y="2296"/>
              <a:ext cx="420" cy="420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7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7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3660" y="409"/>
              <a:ext cx="840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9" name="Freeform 32"/>
            <p:cNvSpPr>
              <a:spLocks noEditPoints="1"/>
            </p:cNvSpPr>
            <p:nvPr/>
          </p:nvSpPr>
          <p:spPr bwMode="auto">
            <a:xfrm>
              <a:off x="3870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30" name="Freeform 33"/>
            <p:cNvSpPr>
              <a:spLocks noEditPoints="1"/>
            </p:cNvSpPr>
            <p:nvPr/>
          </p:nvSpPr>
          <p:spPr bwMode="auto">
            <a:xfrm>
              <a:off x="3870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</p:grpSp>
      <p:sp>
        <p:nvSpPr>
          <p:cNvPr id="14" name="Title 2"/>
          <p:cNvSpPr txBox="1">
            <a:spLocks/>
          </p:cNvSpPr>
          <p:nvPr/>
        </p:nvSpPr>
        <p:spPr>
          <a:xfrm>
            <a:off x="440376" y="1332982"/>
            <a:ext cx="3001554" cy="751454"/>
          </a:xfrm>
          <a:prstGeom prst="rect">
            <a:avLst/>
          </a:prstGeom>
          <a:solidFill>
            <a:schemeClr val="bg1"/>
          </a:solidFill>
        </p:spPr>
        <p:txBody>
          <a:bodyPr vert="horz" lIns="9000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0" kern="1200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ea typeface="ModernTwoSxtnMdITCTT" charset="0"/>
                <a:cs typeface="Times New Roman" panose="02020603050405020304" pitchFamily="18" charset="0"/>
              </a:rPr>
              <a:t>Survey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ModernTwoSxtnMdITCTT" charset="0"/>
                <a:cs typeface="Times New Roman" panose="02020603050405020304" pitchFamily="18" charset="0"/>
              </a:rPr>
              <a:t> 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ModernTwoSxtnMdITCTT" charset="0"/>
                <a:cs typeface="Times New Roman" panose="02020603050405020304" pitchFamily="18" charset="0"/>
              </a:rPr>
              <a:t> Heritage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ModernTwoSxtnMdITCTT" charset="0"/>
                <a:cs typeface="Times New Roman" panose="02020603050405020304" pitchFamily="18" charset="0"/>
              </a:rPr>
              <a:t> Gender Identity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ModernTwoSxtnMdITCTT" charset="0"/>
                <a:cs typeface="Times New Roman" panose="02020603050405020304" pitchFamily="18" charset="0"/>
              </a:rPr>
              <a:t> Sexual Orientation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ModernTwoSxtnMdITCTT" charset="0"/>
                <a:cs typeface="Times New Roman" panose="02020603050405020304" pitchFamily="18" charset="0"/>
              </a:rPr>
              <a:t> Disability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ModernTwoSxtnMdITCTT" charset="0"/>
                <a:cs typeface="Times New Roman" panose="02020603050405020304" pitchFamily="18" charset="0"/>
              </a:rPr>
              <a:t> Workplace Perception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0146" r="10117"/>
          <a:stretch/>
        </p:blipFill>
        <p:spPr>
          <a:xfrm>
            <a:off x="3642065" y="1076742"/>
            <a:ext cx="50023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6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Workforce Demographics Study</a:t>
            </a:r>
            <a:endParaRPr lang="en-US" dirty="0"/>
          </a:p>
        </p:txBody>
      </p:sp>
      <p:grpSp>
        <p:nvGrpSpPr>
          <p:cNvPr id="21" name="Group 24"/>
          <p:cNvGrpSpPr>
            <a:grpSpLocks noChangeAspect="1"/>
          </p:cNvGrpSpPr>
          <p:nvPr/>
        </p:nvGrpSpPr>
        <p:grpSpPr bwMode="auto">
          <a:xfrm>
            <a:off x="5061924" y="5789892"/>
            <a:ext cx="436163" cy="378881"/>
            <a:chOff x="1241" y="338"/>
            <a:chExt cx="3259" cy="2831"/>
          </a:xfrm>
          <a:solidFill>
            <a:schemeClr val="bg1"/>
          </a:solidFill>
        </p:grpSpPr>
        <p:sp>
          <p:nvSpPr>
            <p:cNvPr id="22" name="Freeform 25"/>
            <p:cNvSpPr>
              <a:spLocks noEditPoints="1"/>
            </p:cNvSpPr>
            <p:nvPr/>
          </p:nvSpPr>
          <p:spPr bwMode="auto">
            <a:xfrm>
              <a:off x="1241" y="338"/>
              <a:ext cx="1458" cy="2831"/>
            </a:xfrm>
            <a:custGeom>
              <a:avLst/>
              <a:gdLst>
                <a:gd name="T0" fmla="*/ 2782 w 3036"/>
                <a:gd name="T1" fmla="*/ 329 h 5897"/>
                <a:gd name="T2" fmla="*/ 1726 w 3036"/>
                <a:gd name="T3" fmla="*/ 47 h 5897"/>
                <a:gd name="T4" fmla="*/ 1325 w 3036"/>
                <a:gd name="T5" fmla="*/ 279 h 5897"/>
                <a:gd name="T6" fmla="*/ 22 w 3036"/>
                <a:gd name="T7" fmla="*/ 5135 h 5897"/>
                <a:gd name="T8" fmla="*/ 254 w 3036"/>
                <a:gd name="T9" fmla="*/ 5536 h 5897"/>
                <a:gd name="T10" fmla="*/ 1310 w 3036"/>
                <a:gd name="T11" fmla="*/ 5819 h 5897"/>
                <a:gd name="T12" fmla="*/ 1712 w 3036"/>
                <a:gd name="T13" fmla="*/ 5587 h 5897"/>
                <a:gd name="T14" fmla="*/ 3013 w 3036"/>
                <a:gd name="T15" fmla="*/ 729 h 5897"/>
                <a:gd name="T16" fmla="*/ 2782 w 3036"/>
                <a:gd name="T17" fmla="*/ 329 h 5897"/>
                <a:gd name="T18" fmla="*/ 2802 w 3036"/>
                <a:gd name="T19" fmla="*/ 673 h 5897"/>
                <a:gd name="T20" fmla="*/ 1501 w 3036"/>
                <a:gd name="T21" fmla="*/ 5531 h 5897"/>
                <a:gd name="T22" fmla="*/ 1368 w 3036"/>
                <a:gd name="T23" fmla="*/ 5608 h 5897"/>
                <a:gd name="T24" fmla="*/ 312 w 3036"/>
                <a:gd name="T25" fmla="*/ 5325 h 5897"/>
                <a:gd name="T26" fmla="*/ 234 w 3036"/>
                <a:gd name="T27" fmla="*/ 5192 h 5897"/>
                <a:gd name="T28" fmla="*/ 1536 w 3036"/>
                <a:gd name="T29" fmla="*/ 335 h 5897"/>
                <a:gd name="T30" fmla="*/ 1669 w 3036"/>
                <a:gd name="T31" fmla="*/ 257 h 5897"/>
                <a:gd name="T32" fmla="*/ 2725 w 3036"/>
                <a:gd name="T33" fmla="*/ 540 h 5897"/>
                <a:gd name="T34" fmla="*/ 2802 w 3036"/>
                <a:gd name="T35" fmla="*/ 673 h 5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36" h="5897">
                  <a:moveTo>
                    <a:pt x="2782" y="329"/>
                  </a:moveTo>
                  <a:lnTo>
                    <a:pt x="1726" y="47"/>
                  </a:lnTo>
                  <a:cubicBezTo>
                    <a:pt x="1554" y="0"/>
                    <a:pt x="1370" y="108"/>
                    <a:pt x="1325" y="279"/>
                  </a:cubicBezTo>
                  <a:lnTo>
                    <a:pt x="22" y="5135"/>
                  </a:lnTo>
                  <a:cubicBezTo>
                    <a:pt x="0" y="5219"/>
                    <a:pt x="20" y="5476"/>
                    <a:pt x="254" y="5536"/>
                  </a:cubicBezTo>
                  <a:lnTo>
                    <a:pt x="1310" y="5819"/>
                  </a:lnTo>
                  <a:cubicBezTo>
                    <a:pt x="1338" y="5827"/>
                    <a:pt x="1606" y="5897"/>
                    <a:pt x="1712" y="5587"/>
                  </a:cubicBezTo>
                  <a:lnTo>
                    <a:pt x="3013" y="729"/>
                  </a:lnTo>
                  <a:cubicBezTo>
                    <a:pt x="3036" y="645"/>
                    <a:pt x="3033" y="403"/>
                    <a:pt x="2782" y="329"/>
                  </a:cubicBezTo>
                  <a:close/>
                  <a:moveTo>
                    <a:pt x="2802" y="673"/>
                  </a:moveTo>
                  <a:lnTo>
                    <a:pt x="1501" y="5531"/>
                  </a:lnTo>
                  <a:cubicBezTo>
                    <a:pt x="1486" y="5588"/>
                    <a:pt x="1425" y="5624"/>
                    <a:pt x="1368" y="5608"/>
                  </a:cubicBezTo>
                  <a:lnTo>
                    <a:pt x="312" y="5325"/>
                  </a:lnTo>
                  <a:cubicBezTo>
                    <a:pt x="233" y="5297"/>
                    <a:pt x="226" y="5220"/>
                    <a:pt x="234" y="5192"/>
                  </a:cubicBezTo>
                  <a:lnTo>
                    <a:pt x="1536" y="335"/>
                  </a:lnTo>
                  <a:cubicBezTo>
                    <a:pt x="1554" y="228"/>
                    <a:pt x="1660" y="255"/>
                    <a:pt x="1669" y="257"/>
                  </a:cubicBezTo>
                  <a:lnTo>
                    <a:pt x="2725" y="540"/>
                  </a:lnTo>
                  <a:cubicBezTo>
                    <a:pt x="2825" y="559"/>
                    <a:pt x="2810" y="645"/>
                    <a:pt x="2802" y="67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3" name="Freeform 26"/>
            <p:cNvSpPr>
              <a:spLocks noEditPoints="1"/>
            </p:cNvSpPr>
            <p:nvPr/>
          </p:nvSpPr>
          <p:spPr bwMode="auto">
            <a:xfrm>
              <a:off x="1741" y="678"/>
              <a:ext cx="704" cy="1224"/>
            </a:xfrm>
            <a:custGeom>
              <a:avLst/>
              <a:gdLst>
                <a:gd name="T0" fmla="*/ 0 w 1468"/>
                <a:gd name="T1" fmla="*/ 2323 h 2549"/>
                <a:gd name="T2" fmla="*/ 845 w 1468"/>
                <a:gd name="T3" fmla="*/ 2549 h 2549"/>
                <a:gd name="T4" fmla="*/ 1468 w 1468"/>
                <a:gd name="T5" fmla="*/ 227 h 2549"/>
                <a:gd name="T6" fmla="*/ 622 w 1468"/>
                <a:gd name="T7" fmla="*/ 0 h 2549"/>
                <a:gd name="T8" fmla="*/ 0 w 1468"/>
                <a:gd name="T9" fmla="*/ 2323 h 2549"/>
                <a:gd name="T10" fmla="*/ 1198 w 1468"/>
                <a:gd name="T11" fmla="*/ 380 h 2549"/>
                <a:gd name="T12" fmla="*/ 689 w 1468"/>
                <a:gd name="T13" fmla="*/ 2280 h 2549"/>
                <a:gd name="T14" fmla="*/ 266 w 1468"/>
                <a:gd name="T15" fmla="*/ 2167 h 2549"/>
                <a:gd name="T16" fmla="*/ 776 w 1468"/>
                <a:gd name="T17" fmla="*/ 268 h 2549"/>
                <a:gd name="T18" fmla="*/ 1198 w 1468"/>
                <a:gd name="T19" fmla="*/ 380 h 2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8" h="2549">
                  <a:moveTo>
                    <a:pt x="0" y="2323"/>
                  </a:moveTo>
                  <a:lnTo>
                    <a:pt x="845" y="2549"/>
                  </a:lnTo>
                  <a:lnTo>
                    <a:pt x="1468" y="227"/>
                  </a:lnTo>
                  <a:lnTo>
                    <a:pt x="622" y="0"/>
                  </a:lnTo>
                  <a:lnTo>
                    <a:pt x="0" y="2323"/>
                  </a:lnTo>
                  <a:close/>
                  <a:moveTo>
                    <a:pt x="1198" y="380"/>
                  </a:moveTo>
                  <a:lnTo>
                    <a:pt x="689" y="2280"/>
                  </a:lnTo>
                  <a:lnTo>
                    <a:pt x="266" y="2167"/>
                  </a:lnTo>
                  <a:lnTo>
                    <a:pt x="776" y="268"/>
                  </a:lnTo>
                  <a:lnTo>
                    <a:pt x="1198" y="38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2716" y="409"/>
              <a:ext cx="839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2926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9"/>
            <p:cNvSpPr>
              <a:spLocks noEditPoints="1"/>
            </p:cNvSpPr>
            <p:nvPr/>
          </p:nvSpPr>
          <p:spPr bwMode="auto">
            <a:xfrm>
              <a:off x="2926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7" name="Freeform 30"/>
            <p:cNvSpPr>
              <a:spLocks noEditPoints="1"/>
            </p:cNvSpPr>
            <p:nvPr/>
          </p:nvSpPr>
          <p:spPr bwMode="auto">
            <a:xfrm>
              <a:off x="1557" y="2296"/>
              <a:ext cx="420" cy="420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7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7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3660" y="409"/>
              <a:ext cx="840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9" name="Freeform 32"/>
            <p:cNvSpPr>
              <a:spLocks noEditPoints="1"/>
            </p:cNvSpPr>
            <p:nvPr/>
          </p:nvSpPr>
          <p:spPr bwMode="auto">
            <a:xfrm>
              <a:off x="3870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30" name="Freeform 33"/>
            <p:cNvSpPr>
              <a:spLocks noEditPoints="1"/>
            </p:cNvSpPr>
            <p:nvPr/>
          </p:nvSpPr>
          <p:spPr bwMode="auto">
            <a:xfrm>
              <a:off x="3870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</p:grpSp>
      <p:pic>
        <p:nvPicPr>
          <p:cNvPr id="15" name="Picture 14" descr="Screen Shot 2016-03-30 at 7.44.14 PM.p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5" b="94146" l="5473" r="95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40" y="1546270"/>
            <a:ext cx="713292" cy="727487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948471" y="1912490"/>
            <a:ext cx="131317" cy="492654"/>
            <a:chOff x="679988" y="1813500"/>
            <a:chExt cx="131317" cy="492654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810711" y="1813500"/>
              <a:ext cx="594" cy="492654"/>
            </a:xfrm>
            <a:prstGeom prst="straightConnector1">
              <a:avLst/>
            </a:prstGeom>
            <a:ln w="28575" cmpd="sng">
              <a:solidFill>
                <a:srgbClr val="239093"/>
              </a:solidFill>
              <a:tailEnd type="triangle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79988" y="1833581"/>
              <a:ext cx="123970" cy="0"/>
            </a:xfrm>
            <a:prstGeom prst="line">
              <a:avLst/>
            </a:prstGeom>
            <a:ln w="28575" cmpd="sng">
              <a:solidFill>
                <a:srgbClr val="23909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948471" y="1508870"/>
            <a:ext cx="2985574" cy="2618149"/>
            <a:chOff x="1144000" y="1310830"/>
            <a:chExt cx="2985574" cy="2618149"/>
          </a:xfrm>
        </p:grpSpPr>
        <p:sp>
          <p:nvSpPr>
            <p:cNvPr id="33" name="TextBox 32"/>
            <p:cNvSpPr txBox="1"/>
            <p:nvPr/>
          </p:nvSpPr>
          <p:spPr>
            <a:xfrm>
              <a:off x="1589655" y="1310830"/>
              <a:ext cx="25399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latin typeface="Arial"/>
                  <a:cs typeface="Arial"/>
                </a:rPr>
                <a:t>Step 1: </a:t>
              </a:r>
              <a:r>
                <a:rPr lang="en-US" sz="1600" dirty="0" smtClean="0">
                  <a:latin typeface="Arial"/>
                  <a:cs typeface="Arial"/>
                </a:rPr>
                <a:t>Organization forwards </a:t>
              </a:r>
              <a:r>
                <a:rPr lang="en-US" sz="1600" dirty="0" smtClean="0">
                  <a:latin typeface="Arial"/>
                  <a:cs typeface="Arial"/>
                </a:rPr>
                <a:t>survey invitation to </a:t>
              </a:r>
              <a:r>
                <a:rPr lang="en-US" sz="1600" dirty="0" smtClean="0">
                  <a:latin typeface="Arial"/>
                  <a:cs typeface="Arial"/>
                </a:rPr>
                <a:t>workforce</a:t>
              </a:r>
              <a:endParaRPr lang="en-US" sz="1600" dirty="0" smtClean="0">
                <a:latin typeface="Arial"/>
                <a:cs typeface="Arial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1144000" y="2516899"/>
              <a:ext cx="271875" cy="1412080"/>
              <a:chOff x="2013410" y="2624270"/>
              <a:chExt cx="336393" cy="2432867"/>
            </a:xfrm>
          </p:grpSpPr>
          <p:grpSp>
            <p:nvGrpSpPr>
              <p:cNvPr id="35" name="Group 34"/>
              <p:cNvGrpSpPr>
                <a:grpSpLocks/>
              </p:cNvGrpSpPr>
              <p:nvPr/>
            </p:nvGrpSpPr>
            <p:grpSpPr>
              <a:xfrm>
                <a:off x="2070996" y="4025441"/>
                <a:ext cx="246426" cy="1031696"/>
                <a:chOff x="6892627" y="1282782"/>
                <a:chExt cx="936773" cy="2978971"/>
              </a:xfrm>
            </p:grpSpPr>
            <p:pic>
              <p:nvPicPr>
                <p:cNvPr id="40" name="Picture 39"/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10000" b="90000" l="85048" r="98339">
                              <a14:foregroundMark x1="89941" y1="23088" x2="89941" y2="23088"/>
                              <a14:foregroundMark x1="90527" y1="80735" x2="90527" y2="80735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83387"/>
                <a:stretch/>
              </p:blipFill>
              <p:spPr>
                <a:xfrm>
                  <a:off x="7087777" y="1282782"/>
                  <a:ext cx="741623" cy="2964466"/>
                </a:xfrm>
                <a:prstGeom prst="rect">
                  <a:avLst/>
                </a:prstGeom>
              </p:spPr>
            </p:pic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10000" b="90000" l="85048" r="98339">
                              <a14:foregroundMark x1="89160" y1="28824" x2="89160" y2="28824"/>
                              <a14:foregroundMark x1="88867" y1="80735" x2="88867" y2="80735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83387"/>
                <a:stretch/>
              </p:blipFill>
              <p:spPr>
                <a:xfrm flipH="1">
                  <a:off x="6892627" y="1297288"/>
                  <a:ext cx="771222" cy="2964465"/>
                </a:xfrm>
                <a:prstGeom prst="rect">
                  <a:avLst/>
                </a:prstGeom>
              </p:spPr>
            </p:pic>
          </p:grpSp>
          <p:grpSp>
            <p:nvGrpSpPr>
              <p:cNvPr id="36" name="Group 35"/>
              <p:cNvGrpSpPr>
                <a:grpSpLocks/>
              </p:cNvGrpSpPr>
              <p:nvPr/>
            </p:nvGrpSpPr>
            <p:grpSpPr>
              <a:xfrm>
                <a:off x="2064633" y="2624270"/>
                <a:ext cx="285170" cy="1007129"/>
                <a:chOff x="2615604" y="-55989"/>
                <a:chExt cx="1100528" cy="2980459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10000" b="90000" l="1773" r="15954">
                              <a14:foregroundMark x1="12988" y1="29559" x2="12988" y2="29559"/>
                              <a14:foregroundMark x1="10645" y1="80000" x2="10645" y2="80000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r="82273"/>
                <a:stretch/>
              </p:blipFill>
              <p:spPr>
                <a:xfrm>
                  <a:off x="2615604" y="-16133"/>
                  <a:ext cx="784981" cy="2940603"/>
                </a:xfrm>
                <a:prstGeom prst="rect">
                  <a:avLst/>
                </a:prstGeom>
              </p:spPr>
            </p:pic>
            <p:pic>
              <p:nvPicPr>
                <p:cNvPr id="39" name="Picture 38"/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ackgroundRemoval t="10000" b="90000" l="1773" r="15954">
                              <a14:foregroundMark x1="13867" y1="24559" x2="13867" y2="24559"/>
                              <a14:foregroundMark x1="8398" y1="81029" x2="8398" y2="81029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r="82273"/>
                <a:stretch/>
              </p:blipFill>
              <p:spPr>
                <a:xfrm flipH="1">
                  <a:off x="2877433" y="-55989"/>
                  <a:ext cx="838699" cy="2940603"/>
                </a:xfrm>
                <a:prstGeom prst="rect">
                  <a:avLst/>
                </a:prstGeom>
              </p:spPr>
            </p:pic>
          </p:grpSp>
          <p:pic>
            <p:nvPicPr>
              <p:cNvPr id="37" name="Picture 36"/>
              <p:cNvPicPr>
                <a:picLocks/>
              </p:cNvPicPr>
              <p:nvPr/>
            </p:nvPicPr>
            <p:blipFill rotWithShape="1"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0" b="100000" l="35938" r="66602">
                            <a14:foregroundMark x1="49805" y1="8382" x2="49805" y2="8382"/>
                            <a14:foregroundMark x1="45996" y1="92794" x2="45996" y2="92794"/>
                          </a14:backgroundRemoval>
                        </a14:imgEffect>
                      </a14:imgLayer>
                    </a14:imgProps>
                  </a:ext>
                </a:extLst>
              </a:blip>
              <a:srcRect l="26050" r="32132"/>
              <a:stretch/>
            </p:blipFill>
            <p:spPr>
              <a:xfrm>
                <a:off x="2013410" y="3483433"/>
                <a:ext cx="314682" cy="75564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pic>
        </p:grpSp>
      </p:grpSp>
      <p:grpSp>
        <p:nvGrpSpPr>
          <p:cNvPr id="42" name="Group 41"/>
          <p:cNvGrpSpPr/>
          <p:nvPr/>
        </p:nvGrpSpPr>
        <p:grpSpPr>
          <a:xfrm>
            <a:off x="1828882" y="2926298"/>
            <a:ext cx="950247" cy="667573"/>
            <a:chOff x="4181831" y="2098855"/>
            <a:chExt cx="672688" cy="3293653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4261282" y="2098855"/>
              <a:ext cx="0" cy="3293653"/>
            </a:xfrm>
            <a:prstGeom prst="line">
              <a:avLst/>
            </a:prstGeom>
            <a:ln w="28575" cmpd="sng">
              <a:solidFill>
                <a:srgbClr val="23909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4261282" y="2113231"/>
              <a:ext cx="593237" cy="0"/>
            </a:xfrm>
            <a:prstGeom prst="straightConnector1">
              <a:avLst/>
            </a:prstGeom>
            <a:ln w="28575" cmpd="sng">
              <a:solidFill>
                <a:srgbClr val="239093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4181831" y="3719875"/>
              <a:ext cx="672688" cy="0"/>
            </a:xfrm>
            <a:prstGeom prst="straightConnector1">
              <a:avLst/>
            </a:prstGeom>
            <a:ln w="28575" cmpd="sng">
              <a:solidFill>
                <a:srgbClr val="239093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4261282" y="5377352"/>
              <a:ext cx="593237" cy="0"/>
            </a:xfrm>
            <a:prstGeom prst="straightConnector1">
              <a:avLst/>
            </a:prstGeom>
            <a:ln w="28575" cmpd="sng">
              <a:solidFill>
                <a:srgbClr val="239093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2779129" y="4063698"/>
            <a:ext cx="25250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/>
                <a:cs typeface="Arial"/>
              </a:rPr>
              <a:t>Step 2: </a:t>
            </a:r>
            <a:r>
              <a:rPr lang="en-US" sz="1400" dirty="0" smtClean="0">
                <a:latin typeface="Arial"/>
                <a:cs typeface="Arial"/>
              </a:rPr>
              <a:t>responses from workforce are returned directly </a:t>
            </a:r>
            <a:r>
              <a:rPr lang="en-US" sz="1400" dirty="0" smtClean="0">
                <a:latin typeface="Arial"/>
                <a:cs typeface="Arial"/>
              </a:rPr>
              <a:t>to SMU DataArts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5754726" y="3244714"/>
            <a:ext cx="375276" cy="0"/>
          </a:xfrm>
          <a:prstGeom prst="straightConnector1">
            <a:avLst/>
          </a:prstGeom>
          <a:ln w="28575" cmpd="sng">
            <a:solidFill>
              <a:srgbClr val="239093"/>
            </a:solidFill>
            <a:tailEnd type="triangle"/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55124" y="2420585"/>
            <a:ext cx="1995200" cy="15942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6" name="TextBox 55"/>
          <p:cNvSpPr txBox="1"/>
          <p:nvPr/>
        </p:nvSpPr>
        <p:spPr>
          <a:xfrm>
            <a:off x="6151879" y="4256241"/>
            <a:ext cx="26016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/>
                <a:cs typeface="Arial"/>
              </a:rPr>
              <a:t>Step 3: </a:t>
            </a:r>
            <a:r>
              <a:rPr lang="en-US" sz="1400" dirty="0" smtClean="0">
                <a:latin typeface="Arial"/>
                <a:cs typeface="Arial"/>
              </a:rPr>
              <a:t>Reports are created for each organization with adequate respondents to protect individual anonymity</a:t>
            </a:r>
            <a:endParaRPr lang="en-US" sz="1400" dirty="0">
              <a:latin typeface="Arial"/>
              <a:cs typeface="Arial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45956" y="3050183"/>
            <a:ext cx="2562443" cy="38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01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Workforce Demographics Study</a:t>
            </a:r>
            <a:endParaRPr lang="en-US" dirty="0"/>
          </a:p>
        </p:txBody>
      </p:sp>
      <p:grpSp>
        <p:nvGrpSpPr>
          <p:cNvPr id="21" name="Group 24"/>
          <p:cNvGrpSpPr>
            <a:grpSpLocks noChangeAspect="1"/>
          </p:cNvGrpSpPr>
          <p:nvPr/>
        </p:nvGrpSpPr>
        <p:grpSpPr bwMode="auto">
          <a:xfrm>
            <a:off x="5061924" y="5789892"/>
            <a:ext cx="436163" cy="378881"/>
            <a:chOff x="1241" y="338"/>
            <a:chExt cx="3259" cy="2831"/>
          </a:xfrm>
          <a:solidFill>
            <a:schemeClr val="bg1"/>
          </a:solidFill>
        </p:grpSpPr>
        <p:sp>
          <p:nvSpPr>
            <p:cNvPr id="22" name="Freeform 25"/>
            <p:cNvSpPr>
              <a:spLocks noEditPoints="1"/>
            </p:cNvSpPr>
            <p:nvPr/>
          </p:nvSpPr>
          <p:spPr bwMode="auto">
            <a:xfrm>
              <a:off x="1241" y="338"/>
              <a:ext cx="1458" cy="2831"/>
            </a:xfrm>
            <a:custGeom>
              <a:avLst/>
              <a:gdLst>
                <a:gd name="T0" fmla="*/ 2782 w 3036"/>
                <a:gd name="T1" fmla="*/ 329 h 5897"/>
                <a:gd name="T2" fmla="*/ 1726 w 3036"/>
                <a:gd name="T3" fmla="*/ 47 h 5897"/>
                <a:gd name="T4" fmla="*/ 1325 w 3036"/>
                <a:gd name="T5" fmla="*/ 279 h 5897"/>
                <a:gd name="T6" fmla="*/ 22 w 3036"/>
                <a:gd name="T7" fmla="*/ 5135 h 5897"/>
                <a:gd name="T8" fmla="*/ 254 w 3036"/>
                <a:gd name="T9" fmla="*/ 5536 h 5897"/>
                <a:gd name="T10" fmla="*/ 1310 w 3036"/>
                <a:gd name="T11" fmla="*/ 5819 h 5897"/>
                <a:gd name="T12" fmla="*/ 1712 w 3036"/>
                <a:gd name="T13" fmla="*/ 5587 h 5897"/>
                <a:gd name="T14" fmla="*/ 3013 w 3036"/>
                <a:gd name="T15" fmla="*/ 729 h 5897"/>
                <a:gd name="T16" fmla="*/ 2782 w 3036"/>
                <a:gd name="T17" fmla="*/ 329 h 5897"/>
                <a:gd name="T18" fmla="*/ 2802 w 3036"/>
                <a:gd name="T19" fmla="*/ 673 h 5897"/>
                <a:gd name="T20" fmla="*/ 1501 w 3036"/>
                <a:gd name="T21" fmla="*/ 5531 h 5897"/>
                <a:gd name="T22" fmla="*/ 1368 w 3036"/>
                <a:gd name="T23" fmla="*/ 5608 h 5897"/>
                <a:gd name="T24" fmla="*/ 312 w 3036"/>
                <a:gd name="T25" fmla="*/ 5325 h 5897"/>
                <a:gd name="T26" fmla="*/ 234 w 3036"/>
                <a:gd name="T27" fmla="*/ 5192 h 5897"/>
                <a:gd name="T28" fmla="*/ 1536 w 3036"/>
                <a:gd name="T29" fmla="*/ 335 h 5897"/>
                <a:gd name="T30" fmla="*/ 1669 w 3036"/>
                <a:gd name="T31" fmla="*/ 257 h 5897"/>
                <a:gd name="T32" fmla="*/ 2725 w 3036"/>
                <a:gd name="T33" fmla="*/ 540 h 5897"/>
                <a:gd name="T34" fmla="*/ 2802 w 3036"/>
                <a:gd name="T35" fmla="*/ 673 h 5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36" h="5897">
                  <a:moveTo>
                    <a:pt x="2782" y="329"/>
                  </a:moveTo>
                  <a:lnTo>
                    <a:pt x="1726" y="47"/>
                  </a:lnTo>
                  <a:cubicBezTo>
                    <a:pt x="1554" y="0"/>
                    <a:pt x="1370" y="108"/>
                    <a:pt x="1325" y="279"/>
                  </a:cubicBezTo>
                  <a:lnTo>
                    <a:pt x="22" y="5135"/>
                  </a:lnTo>
                  <a:cubicBezTo>
                    <a:pt x="0" y="5219"/>
                    <a:pt x="20" y="5476"/>
                    <a:pt x="254" y="5536"/>
                  </a:cubicBezTo>
                  <a:lnTo>
                    <a:pt x="1310" y="5819"/>
                  </a:lnTo>
                  <a:cubicBezTo>
                    <a:pt x="1338" y="5827"/>
                    <a:pt x="1606" y="5897"/>
                    <a:pt x="1712" y="5587"/>
                  </a:cubicBezTo>
                  <a:lnTo>
                    <a:pt x="3013" y="729"/>
                  </a:lnTo>
                  <a:cubicBezTo>
                    <a:pt x="3036" y="645"/>
                    <a:pt x="3033" y="403"/>
                    <a:pt x="2782" y="329"/>
                  </a:cubicBezTo>
                  <a:close/>
                  <a:moveTo>
                    <a:pt x="2802" y="673"/>
                  </a:moveTo>
                  <a:lnTo>
                    <a:pt x="1501" y="5531"/>
                  </a:lnTo>
                  <a:cubicBezTo>
                    <a:pt x="1486" y="5588"/>
                    <a:pt x="1425" y="5624"/>
                    <a:pt x="1368" y="5608"/>
                  </a:cubicBezTo>
                  <a:lnTo>
                    <a:pt x="312" y="5325"/>
                  </a:lnTo>
                  <a:cubicBezTo>
                    <a:pt x="233" y="5297"/>
                    <a:pt x="226" y="5220"/>
                    <a:pt x="234" y="5192"/>
                  </a:cubicBezTo>
                  <a:lnTo>
                    <a:pt x="1536" y="335"/>
                  </a:lnTo>
                  <a:cubicBezTo>
                    <a:pt x="1554" y="228"/>
                    <a:pt x="1660" y="255"/>
                    <a:pt x="1669" y="257"/>
                  </a:cubicBezTo>
                  <a:lnTo>
                    <a:pt x="2725" y="540"/>
                  </a:lnTo>
                  <a:cubicBezTo>
                    <a:pt x="2825" y="559"/>
                    <a:pt x="2810" y="645"/>
                    <a:pt x="2802" y="67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3" name="Freeform 26"/>
            <p:cNvSpPr>
              <a:spLocks noEditPoints="1"/>
            </p:cNvSpPr>
            <p:nvPr/>
          </p:nvSpPr>
          <p:spPr bwMode="auto">
            <a:xfrm>
              <a:off x="1741" y="678"/>
              <a:ext cx="704" cy="1224"/>
            </a:xfrm>
            <a:custGeom>
              <a:avLst/>
              <a:gdLst>
                <a:gd name="T0" fmla="*/ 0 w 1468"/>
                <a:gd name="T1" fmla="*/ 2323 h 2549"/>
                <a:gd name="T2" fmla="*/ 845 w 1468"/>
                <a:gd name="T3" fmla="*/ 2549 h 2549"/>
                <a:gd name="T4" fmla="*/ 1468 w 1468"/>
                <a:gd name="T5" fmla="*/ 227 h 2549"/>
                <a:gd name="T6" fmla="*/ 622 w 1468"/>
                <a:gd name="T7" fmla="*/ 0 h 2549"/>
                <a:gd name="T8" fmla="*/ 0 w 1468"/>
                <a:gd name="T9" fmla="*/ 2323 h 2549"/>
                <a:gd name="T10" fmla="*/ 1198 w 1468"/>
                <a:gd name="T11" fmla="*/ 380 h 2549"/>
                <a:gd name="T12" fmla="*/ 689 w 1468"/>
                <a:gd name="T13" fmla="*/ 2280 h 2549"/>
                <a:gd name="T14" fmla="*/ 266 w 1468"/>
                <a:gd name="T15" fmla="*/ 2167 h 2549"/>
                <a:gd name="T16" fmla="*/ 776 w 1468"/>
                <a:gd name="T17" fmla="*/ 268 h 2549"/>
                <a:gd name="T18" fmla="*/ 1198 w 1468"/>
                <a:gd name="T19" fmla="*/ 380 h 2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8" h="2549">
                  <a:moveTo>
                    <a:pt x="0" y="2323"/>
                  </a:moveTo>
                  <a:lnTo>
                    <a:pt x="845" y="2549"/>
                  </a:lnTo>
                  <a:lnTo>
                    <a:pt x="1468" y="227"/>
                  </a:lnTo>
                  <a:lnTo>
                    <a:pt x="622" y="0"/>
                  </a:lnTo>
                  <a:lnTo>
                    <a:pt x="0" y="2323"/>
                  </a:lnTo>
                  <a:close/>
                  <a:moveTo>
                    <a:pt x="1198" y="380"/>
                  </a:moveTo>
                  <a:lnTo>
                    <a:pt x="689" y="2280"/>
                  </a:lnTo>
                  <a:lnTo>
                    <a:pt x="266" y="2167"/>
                  </a:lnTo>
                  <a:lnTo>
                    <a:pt x="776" y="268"/>
                  </a:lnTo>
                  <a:lnTo>
                    <a:pt x="1198" y="38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2716" y="409"/>
              <a:ext cx="839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2926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9"/>
            <p:cNvSpPr>
              <a:spLocks noEditPoints="1"/>
            </p:cNvSpPr>
            <p:nvPr/>
          </p:nvSpPr>
          <p:spPr bwMode="auto">
            <a:xfrm>
              <a:off x="2926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7" name="Freeform 30"/>
            <p:cNvSpPr>
              <a:spLocks noEditPoints="1"/>
            </p:cNvSpPr>
            <p:nvPr/>
          </p:nvSpPr>
          <p:spPr bwMode="auto">
            <a:xfrm>
              <a:off x="1557" y="2296"/>
              <a:ext cx="420" cy="420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7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7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3660" y="409"/>
              <a:ext cx="840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9" name="Freeform 32"/>
            <p:cNvSpPr>
              <a:spLocks noEditPoints="1"/>
            </p:cNvSpPr>
            <p:nvPr/>
          </p:nvSpPr>
          <p:spPr bwMode="auto">
            <a:xfrm>
              <a:off x="3870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30" name="Freeform 33"/>
            <p:cNvSpPr>
              <a:spLocks noEditPoints="1"/>
            </p:cNvSpPr>
            <p:nvPr/>
          </p:nvSpPr>
          <p:spPr bwMode="auto">
            <a:xfrm>
              <a:off x="3870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</p:grpSp>
      <p:pic>
        <p:nvPicPr>
          <p:cNvPr id="15" name="Picture 14" descr="Screen Shot 2016-03-30 at 7.44.14 PM.p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5" b="94146" l="5473" r="95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40" y="1546270"/>
            <a:ext cx="713292" cy="727487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948471" y="1912490"/>
            <a:ext cx="131317" cy="492654"/>
            <a:chOff x="679988" y="1813500"/>
            <a:chExt cx="131317" cy="492654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810711" y="1813500"/>
              <a:ext cx="594" cy="492654"/>
            </a:xfrm>
            <a:prstGeom prst="straightConnector1">
              <a:avLst/>
            </a:prstGeom>
            <a:ln w="28575" cmpd="sng">
              <a:solidFill>
                <a:srgbClr val="239093"/>
              </a:solidFill>
              <a:tailEnd type="triangle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79988" y="1833581"/>
              <a:ext cx="123970" cy="0"/>
            </a:xfrm>
            <a:prstGeom prst="line">
              <a:avLst/>
            </a:prstGeom>
            <a:ln w="28575" cmpd="sng">
              <a:solidFill>
                <a:srgbClr val="23909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948471" y="1508870"/>
            <a:ext cx="2985574" cy="2618149"/>
            <a:chOff x="1144000" y="1310830"/>
            <a:chExt cx="2985574" cy="2618149"/>
          </a:xfrm>
        </p:grpSpPr>
        <p:sp>
          <p:nvSpPr>
            <p:cNvPr id="33" name="TextBox 32"/>
            <p:cNvSpPr txBox="1"/>
            <p:nvPr/>
          </p:nvSpPr>
          <p:spPr>
            <a:xfrm>
              <a:off x="1589655" y="1310830"/>
              <a:ext cx="25399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latin typeface="Arial"/>
                  <a:cs typeface="Arial"/>
                </a:rPr>
                <a:t>Step 1: </a:t>
              </a:r>
              <a:r>
                <a:rPr lang="en-US" sz="1600" dirty="0" smtClean="0">
                  <a:latin typeface="Arial"/>
                  <a:cs typeface="Arial"/>
                </a:rPr>
                <a:t>Organization forwards </a:t>
              </a:r>
              <a:r>
                <a:rPr lang="en-US" sz="1600" dirty="0" smtClean="0">
                  <a:latin typeface="Arial"/>
                  <a:cs typeface="Arial"/>
                </a:rPr>
                <a:t>survey invitation to </a:t>
              </a:r>
              <a:r>
                <a:rPr lang="en-US" sz="1600" dirty="0" smtClean="0">
                  <a:latin typeface="Arial"/>
                  <a:cs typeface="Arial"/>
                </a:rPr>
                <a:t>workforce</a:t>
              </a:r>
              <a:endParaRPr lang="en-US" sz="1600" dirty="0" smtClean="0">
                <a:latin typeface="Arial"/>
                <a:cs typeface="Arial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1144000" y="2516899"/>
              <a:ext cx="271875" cy="1412080"/>
              <a:chOff x="2013410" y="2624270"/>
              <a:chExt cx="336393" cy="2432867"/>
            </a:xfrm>
          </p:grpSpPr>
          <p:grpSp>
            <p:nvGrpSpPr>
              <p:cNvPr id="35" name="Group 34"/>
              <p:cNvGrpSpPr>
                <a:grpSpLocks/>
              </p:cNvGrpSpPr>
              <p:nvPr/>
            </p:nvGrpSpPr>
            <p:grpSpPr>
              <a:xfrm>
                <a:off x="2070996" y="4025441"/>
                <a:ext cx="246426" cy="1031696"/>
                <a:chOff x="6892627" y="1282782"/>
                <a:chExt cx="936773" cy="2978971"/>
              </a:xfrm>
            </p:grpSpPr>
            <p:pic>
              <p:nvPicPr>
                <p:cNvPr id="40" name="Picture 39"/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10000" b="90000" l="85048" r="98339">
                              <a14:foregroundMark x1="89941" y1="23088" x2="89941" y2="23088"/>
                              <a14:foregroundMark x1="90527" y1="80735" x2="90527" y2="80735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83387"/>
                <a:stretch/>
              </p:blipFill>
              <p:spPr>
                <a:xfrm>
                  <a:off x="7087777" y="1282782"/>
                  <a:ext cx="741623" cy="2964466"/>
                </a:xfrm>
                <a:prstGeom prst="rect">
                  <a:avLst/>
                </a:prstGeom>
              </p:spPr>
            </p:pic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10000" b="90000" l="85048" r="98339">
                              <a14:foregroundMark x1="89160" y1="28824" x2="89160" y2="28824"/>
                              <a14:foregroundMark x1="88867" y1="80735" x2="88867" y2="80735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l="83387"/>
                <a:stretch/>
              </p:blipFill>
              <p:spPr>
                <a:xfrm flipH="1">
                  <a:off x="6892627" y="1297288"/>
                  <a:ext cx="771222" cy="2964465"/>
                </a:xfrm>
                <a:prstGeom prst="rect">
                  <a:avLst/>
                </a:prstGeom>
              </p:spPr>
            </p:pic>
          </p:grpSp>
          <p:grpSp>
            <p:nvGrpSpPr>
              <p:cNvPr id="36" name="Group 35"/>
              <p:cNvGrpSpPr>
                <a:grpSpLocks/>
              </p:cNvGrpSpPr>
              <p:nvPr/>
            </p:nvGrpSpPr>
            <p:grpSpPr>
              <a:xfrm>
                <a:off x="2064633" y="2624270"/>
                <a:ext cx="285170" cy="1007129"/>
                <a:chOff x="2615604" y="-55989"/>
                <a:chExt cx="1100528" cy="2980459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10000" b="90000" l="1773" r="15954">
                              <a14:foregroundMark x1="12988" y1="29559" x2="12988" y2="29559"/>
                              <a14:foregroundMark x1="10645" y1="80000" x2="10645" y2="80000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r="82273"/>
                <a:stretch/>
              </p:blipFill>
              <p:spPr>
                <a:xfrm>
                  <a:off x="2615604" y="-16133"/>
                  <a:ext cx="784981" cy="2940603"/>
                </a:xfrm>
                <a:prstGeom prst="rect">
                  <a:avLst/>
                </a:prstGeom>
              </p:spPr>
            </p:pic>
            <p:pic>
              <p:nvPicPr>
                <p:cNvPr id="39" name="Picture 38"/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ackgroundRemoval t="10000" b="90000" l="1773" r="15954">
                              <a14:foregroundMark x1="13867" y1="24559" x2="13867" y2="24559"/>
                              <a14:foregroundMark x1="8398" y1="81029" x2="8398" y2="81029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r="82273"/>
                <a:stretch/>
              </p:blipFill>
              <p:spPr>
                <a:xfrm flipH="1">
                  <a:off x="2877433" y="-55989"/>
                  <a:ext cx="838699" cy="2940603"/>
                </a:xfrm>
                <a:prstGeom prst="rect">
                  <a:avLst/>
                </a:prstGeom>
              </p:spPr>
            </p:pic>
          </p:grpSp>
          <p:pic>
            <p:nvPicPr>
              <p:cNvPr id="37" name="Picture 36"/>
              <p:cNvPicPr>
                <a:picLocks/>
              </p:cNvPicPr>
              <p:nvPr/>
            </p:nvPicPr>
            <p:blipFill rotWithShape="1"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0" b="100000" l="35938" r="66602">
                            <a14:foregroundMark x1="49805" y1="8382" x2="49805" y2="8382"/>
                            <a14:foregroundMark x1="45996" y1="92794" x2="45996" y2="92794"/>
                          </a14:backgroundRemoval>
                        </a14:imgEffect>
                      </a14:imgLayer>
                    </a14:imgProps>
                  </a:ext>
                </a:extLst>
              </a:blip>
              <a:srcRect l="26050" r="32132"/>
              <a:stretch/>
            </p:blipFill>
            <p:spPr>
              <a:xfrm>
                <a:off x="2013410" y="3483433"/>
                <a:ext cx="314682" cy="75564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pic>
        </p:grpSp>
      </p:grpSp>
      <p:grpSp>
        <p:nvGrpSpPr>
          <p:cNvPr id="42" name="Group 41"/>
          <p:cNvGrpSpPr/>
          <p:nvPr/>
        </p:nvGrpSpPr>
        <p:grpSpPr>
          <a:xfrm>
            <a:off x="1828882" y="2926298"/>
            <a:ext cx="950247" cy="667573"/>
            <a:chOff x="4181831" y="2098855"/>
            <a:chExt cx="672688" cy="3293653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4261282" y="2098855"/>
              <a:ext cx="0" cy="3293653"/>
            </a:xfrm>
            <a:prstGeom prst="line">
              <a:avLst/>
            </a:prstGeom>
            <a:ln w="28575" cmpd="sng">
              <a:solidFill>
                <a:srgbClr val="23909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4261282" y="2113231"/>
              <a:ext cx="593237" cy="0"/>
            </a:xfrm>
            <a:prstGeom prst="straightConnector1">
              <a:avLst/>
            </a:prstGeom>
            <a:ln w="28575" cmpd="sng">
              <a:solidFill>
                <a:srgbClr val="239093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4181831" y="3719875"/>
              <a:ext cx="672688" cy="0"/>
            </a:xfrm>
            <a:prstGeom prst="straightConnector1">
              <a:avLst/>
            </a:prstGeom>
            <a:ln w="28575" cmpd="sng">
              <a:solidFill>
                <a:srgbClr val="239093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4261282" y="5377352"/>
              <a:ext cx="593237" cy="0"/>
            </a:xfrm>
            <a:prstGeom prst="straightConnector1">
              <a:avLst/>
            </a:prstGeom>
            <a:ln w="28575" cmpd="sng">
              <a:solidFill>
                <a:srgbClr val="239093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2779129" y="4063698"/>
            <a:ext cx="25250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/>
                <a:cs typeface="Arial"/>
              </a:rPr>
              <a:t>Step 2: </a:t>
            </a:r>
            <a:r>
              <a:rPr lang="en-US" sz="1400" dirty="0" smtClean="0">
                <a:latin typeface="Arial"/>
                <a:cs typeface="Arial"/>
              </a:rPr>
              <a:t>responses from workforce are returned directly </a:t>
            </a:r>
            <a:r>
              <a:rPr lang="en-US" sz="1400" dirty="0" smtClean="0">
                <a:latin typeface="Arial"/>
                <a:cs typeface="Arial"/>
              </a:rPr>
              <a:t>to SMU DataArts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5680295" y="3244714"/>
            <a:ext cx="375276" cy="0"/>
          </a:xfrm>
          <a:prstGeom prst="straightConnector1">
            <a:avLst/>
          </a:prstGeom>
          <a:ln w="28575" cmpd="sng">
            <a:solidFill>
              <a:srgbClr val="239093"/>
            </a:solidFill>
            <a:tailEnd type="triangle"/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055571" y="4529894"/>
            <a:ext cx="26016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/>
                <a:cs typeface="Arial"/>
              </a:rPr>
              <a:t>Step 4: </a:t>
            </a:r>
            <a:r>
              <a:rPr lang="en-US" sz="1400" dirty="0" smtClean="0">
                <a:latin typeface="Arial"/>
                <a:cs typeface="Arial"/>
              </a:rPr>
              <a:t>Reporting about community trends is made available to the study partner</a:t>
            </a:r>
            <a:endParaRPr lang="en-US" sz="1400" dirty="0">
              <a:latin typeface="Arial"/>
              <a:cs typeface="Arial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45956" y="3050183"/>
            <a:ext cx="2562443" cy="389061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55987" y="1980006"/>
            <a:ext cx="1254727" cy="10025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grpSp>
        <p:nvGrpSpPr>
          <p:cNvPr id="51" name="Group 50"/>
          <p:cNvGrpSpPr/>
          <p:nvPr/>
        </p:nvGrpSpPr>
        <p:grpSpPr>
          <a:xfrm>
            <a:off x="6776372" y="1980006"/>
            <a:ext cx="1761572" cy="2112904"/>
            <a:chOff x="5666604" y="1951844"/>
            <a:chExt cx="1750247" cy="1615363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666604" y="2775638"/>
              <a:ext cx="1192010" cy="7915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262609" y="1951844"/>
              <a:ext cx="1154242" cy="76648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</p:spTree>
    <p:extLst>
      <p:ext uri="{BB962C8B-B14F-4D97-AF65-F5344CB8AC3E}">
        <p14:creationId xmlns:p14="http://schemas.microsoft.com/office/powerpoint/2010/main" val="352905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279009" y="1753724"/>
            <a:ext cx="4099352" cy="1645691"/>
          </a:xfrm>
          <a:prstGeom prst="rect">
            <a:avLst/>
          </a:prstGeom>
          <a:solidFill>
            <a:schemeClr val="bg1"/>
          </a:solidFill>
        </p:spPr>
        <p:txBody>
          <a:bodyPr vert="horz" lIns="9000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0" kern="1200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ea typeface="ModernTwoSxtnMdITCTT" charset="0"/>
                <a:cs typeface="Times New Roman" panose="02020603050405020304" pitchFamily="18" charset="0"/>
              </a:rPr>
              <a:t>Survey Platform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ModernTwoSxtnMdITCTT" charset="0"/>
                <a:cs typeface="Times New Roman" panose="02020603050405020304" pitchFamily="18" charset="0"/>
              </a:rPr>
              <a:t> Part of the DataArts 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ModernTwoSxtnMdITCTT" charset="0"/>
                <a:cs typeface="Times New Roman" panose="02020603050405020304" pitchFamily="18" charset="0"/>
              </a:rPr>
              <a:t> Suggested tasks for Admins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ModernTwoSxtnMdITCTT" charset="0"/>
                <a:cs typeface="Times New Roman" panose="02020603050405020304" pitchFamily="18" charset="0"/>
              </a:rPr>
              <a:t> Real-time response tracking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ModernTwoSxtnMdITCTT" charset="0"/>
                <a:cs typeface="Times New Roman" panose="02020603050405020304" pitchFamily="18" charset="0"/>
              </a:rPr>
              <a:t> Self –Service report delivery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prstClr val="black"/>
              </a:solidFill>
              <a:latin typeface="ModernTwoSxtnMdITCTT" charset="0"/>
              <a:ea typeface="ModernTwoSxtnMdITCTT" charset="0"/>
              <a:cs typeface="ModernTwoSxtnMdITCTT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h-TH" sz="1600" dirty="0">
              <a:solidFill>
                <a:prstClr val="black"/>
              </a:solidFill>
              <a:latin typeface="ModernTwoSxtnMdITCTT" charset="0"/>
              <a:ea typeface="ModernTwoSxtnMdITCTT" charset="0"/>
              <a:cs typeface="ModernTwoSxtnMdITCTT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0" y="1100588"/>
            <a:ext cx="5394960" cy="730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14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4"/>
          <p:cNvGrpSpPr>
            <a:grpSpLocks noChangeAspect="1"/>
          </p:cNvGrpSpPr>
          <p:nvPr/>
        </p:nvGrpSpPr>
        <p:grpSpPr bwMode="auto">
          <a:xfrm>
            <a:off x="5061924" y="5789892"/>
            <a:ext cx="436163" cy="378881"/>
            <a:chOff x="1241" y="338"/>
            <a:chExt cx="3259" cy="2831"/>
          </a:xfrm>
          <a:solidFill>
            <a:schemeClr val="bg1"/>
          </a:solidFill>
        </p:grpSpPr>
        <p:sp>
          <p:nvSpPr>
            <p:cNvPr id="22" name="Freeform 25"/>
            <p:cNvSpPr>
              <a:spLocks noEditPoints="1"/>
            </p:cNvSpPr>
            <p:nvPr/>
          </p:nvSpPr>
          <p:spPr bwMode="auto">
            <a:xfrm>
              <a:off x="1241" y="338"/>
              <a:ext cx="1458" cy="2831"/>
            </a:xfrm>
            <a:custGeom>
              <a:avLst/>
              <a:gdLst>
                <a:gd name="T0" fmla="*/ 2782 w 3036"/>
                <a:gd name="T1" fmla="*/ 329 h 5897"/>
                <a:gd name="T2" fmla="*/ 1726 w 3036"/>
                <a:gd name="T3" fmla="*/ 47 h 5897"/>
                <a:gd name="T4" fmla="*/ 1325 w 3036"/>
                <a:gd name="T5" fmla="*/ 279 h 5897"/>
                <a:gd name="T6" fmla="*/ 22 w 3036"/>
                <a:gd name="T7" fmla="*/ 5135 h 5897"/>
                <a:gd name="T8" fmla="*/ 254 w 3036"/>
                <a:gd name="T9" fmla="*/ 5536 h 5897"/>
                <a:gd name="T10" fmla="*/ 1310 w 3036"/>
                <a:gd name="T11" fmla="*/ 5819 h 5897"/>
                <a:gd name="T12" fmla="*/ 1712 w 3036"/>
                <a:gd name="T13" fmla="*/ 5587 h 5897"/>
                <a:gd name="T14" fmla="*/ 3013 w 3036"/>
                <a:gd name="T15" fmla="*/ 729 h 5897"/>
                <a:gd name="T16" fmla="*/ 2782 w 3036"/>
                <a:gd name="T17" fmla="*/ 329 h 5897"/>
                <a:gd name="T18" fmla="*/ 2802 w 3036"/>
                <a:gd name="T19" fmla="*/ 673 h 5897"/>
                <a:gd name="T20" fmla="*/ 1501 w 3036"/>
                <a:gd name="T21" fmla="*/ 5531 h 5897"/>
                <a:gd name="T22" fmla="*/ 1368 w 3036"/>
                <a:gd name="T23" fmla="*/ 5608 h 5897"/>
                <a:gd name="T24" fmla="*/ 312 w 3036"/>
                <a:gd name="T25" fmla="*/ 5325 h 5897"/>
                <a:gd name="T26" fmla="*/ 234 w 3036"/>
                <a:gd name="T27" fmla="*/ 5192 h 5897"/>
                <a:gd name="T28" fmla="*/ 1536 w 3036"/>
                <a:gd name="T29" fmla="*/ 335 h 5897"/>
                <a:gd name="T30" fmla="*/ 1669 w 3036"/>
                <a:gd name="T31" fmla="*/ 257 h 5897"/>
                <a:gd name="T32" fmla="*/ 2725 w 3036"/>
                <a:gd name="T33" fmla="*/ 540 h 5897"/>
                <a:gd name="T34" fmla="*/ 2802 w 3036"/>
                <a:gd name="T35" fmla="*/ 673 h 5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36" h="5897">
                  <a:moveTo>
                    <a:pt x="2782" y="329"/>
                  </a:moveTo>
                  <a:lnTo>
                    <a:pt x="1726" y="47"/>
                  </a:lnTo>
                  <a:cubicBezTo>
                    <a:pt x="1554" y="0"/>
                    <a:pt x="1370" y="108"/>
                    <a:pt x="1325" y="279"/>
                  </a:cubicBezTo>
                  <a:lnTo>
                    <a:pt x="22" y="5135"/>
                  </a:lnTo>
                  <a:cubicBezTo>
                    <a:pt x="0" y="5219"/>
                    <a:pt x="20" y="5476"/>
                    <a:pt x="254" y="5536"/>
                  </a:cubicBezTo>
                  <a:lnTo>
                    <a:pt x="1310" y="5819"/>
                  </a:lnTo>
                  <a:cubicBezTo>
                    <a:pt x="1338" y="5827"/>
                    <a:pt x="1606" y="5897"/>
                    <a:pt x="1712" y="5587"/>
                  </a:cubicBezTo>
                  <a:lnTo>
                    <a:pt x="3013" y="729"/>
                  </a:lnTo>
                  <a:cubicBezTo>
                    <a:pt x="3036" y="645"/>
                    <a:pt x="3033" y="403"/>
                    <a:pt x="2782" y="329"/>
                  </a:cubicBezTo>
                  <a:close/>
                  <a:moveTo>
                    <a:pt x="2802" y="673"/>
                  </a:moveTo>
                  <a:lnTo>
                    <a:pt x="1501" y="5531"/>
                  </a:lnTo>
                  <a:cubicBezTo>
                    <a:pt x="1486" y="5588"/>
                    <a:pt x="1425" y="5624"/>
                    <a:pt x="1368" y="5608"/>
                  </a:cubicBezTo>
                  <a:lnTo>
                    <a:pt x="312" y="5325"/>
                  </a:lnTo>
                  <a:cubicBezTo>
                    <a:pt x="233" y="5297"/>
                    <a:pt x="226" y="5220"/>
                    <a:pt x="234" y="5192"/>
                  </a:cubicBezTo>
                  <a:lnTo>
                    <a:pt x="1536" y="335"/>
                  </a:lnTo>
                  <a:cubicBezTo>
                    <a:pt x="1554" y="228"/>
                    <a:pt x="1660" y="255"/>
                    <a:pt x="1669" y="257"/>
                  </a:cubicBezTo>
                  <a:lnTo>
                    <a:pt x="2725" y="540"/>
                  </a:lnTo>
                  <a:cubicBezTo>
                    <a:pt x="2825" y="559"/>
                    <a:pt x="2810" y="645"/>
                    <a:pt x="2802" y="67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3" name="Freeform 26"/>
            <p:cNvSpPr>
              <a:spLocks noEditPoints="1"/>
            </p:cNvSpPr>
            <p:nvPr/>
          </p:nvSpPr>
          <p:spPr bwMode="auto">
            <a:xfrm>
              <a:off x="1741" y="678"/>
              <a:ext cx="704" cy="1224"/>
            </a:xfrm>
            <a:custGeom>
              <a:avLst/>
              <a:gdLst>
                <a:gd name="T0" fmla="*/ 0 w 1468"/>
                <a:gd name="T1" fmla="*/ 2323 h 2549"/>
                <a:gd name="T2" fmla="*/ 845 w 1468"/>
                <a:gd name="T3" fmla="*/ 2549 h 2549"/>
                <a:gd name="T4" fmla="*/ 1468 w 1468"/>
                <a:gd name="T5" fmla="*/ 227 h 2549"/>
                <a:gd name="T6" fmla="*/ 622 w 1468"/>
                <a:gd name="T7" fmla="*/ 0 h 2549"/>
                <a:gd name="T8" fmla="*/ 0 w 1468"/>
                <a:gd name="T9" fmla="*/ 2323 h 2549"/>
                <a:gd name="T10" fmla="*/ 1198 w 1468"/>
                <a:gd name="T11" fmla="*/ 380 h 2549"/>
                <a:gd name="T12" fmla="*/ 689 w 1468"/>
                <a:gd name="T13" fmla="*/ 2280 h 2549"/>
                <a:gd name="T14" fmla="*/ 266 w 1468"/>
                <a:gd name="T15" fmla="*/ 2167 h 2549"/>
                <a:gd name="T16" fmla="*/ 776 w 1468"/>
                <a:gd name="T17" fmla="*/ 268 h 2549"/>
                <a:gd name="T18" fmla="*/ 1198 w 1468"/>
                <a:gd name="T19" fmla="*/ 380 h 2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8" h="2549">
                  <a:moveTo>
                    <a:pt x="0" y="2323"/>
                  </a:moveTo>
                  <a:lnTo>
                    <a:pt x="845" y="2549"/>
                  </a:lnTo>
                  <a:lnTo>
                    <a:pt x="1468" y="227"/>
                  </a:lnTo>
                  <a:lnTo>
                    <a:pt x="622" y="0"/>
                  </a:lnTo>
                  <a:lnTo>
                    <a:pt x="0" y="2323"/>
                  </a:lnTo>
                  <a:close/>
                  <a:moveTo>
                    <a:pt x="1198" y="380"/>
                  </a:moveTo>
                  <a:lnTo>
                    <a:pt x="689" y="2280"/>
                  </a:lnTo>
                  <a:lnTo>
                    <a:pt x="266" y="2167"/>
                  </a:lnTo>
                  <a:lnTo>
                    <a:pt x="776" y="268"/>
                  </a:lnTo>
                  <a:lnTo>
                    <a:pt x="1198" y="38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2716" y="409"/>
              <a:ext cx="839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2926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9"/>
            <p:cNvSpPr>
              <a:spLocks noEditPoints="1"/>
            </p:cNvSpPr>
            <p:nvPr/>
          </p:nvSpPr>
          <p:spPr bwMode="auto">
            <a:xfrm>
              <a:off x="2926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7" name="Freeform 30"/>
            <p:cNvSpPr>
              <a:spLocks noEditPoints="1"/>
            </p:cNvSpPr>
            <p:nvPr/>
          </p:nvSpPr>
          <p:spPr bwMode="auto">
            <a:xfrm>
              <a:off x="1557" y="2296"/>
              <a:ext cx="420" cy="420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7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7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3660" y="409"/>
              <a:ext cx="840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9" name="Freeform 32"/>
            <p:cNvSpPr>
              <a:spLocks noEditPoints="1"/>
            </p:cNvSpPr>
            <p:nvPr/>
          </p:nvSpPr>
          <p:spPr bwMode="auto">
            <a:xfrm>
              <a:off x="3870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30" name="Freeform 33"/>
            <p:cNvSpPr>
              <a:spLocks noEditPoints="1"/>
            </p:cNvSpPr>
            <p:nvPr/>
          </p:nvSpPr>
          <p:spPr bwMode="auto">
            <a:xfrm>
              <a:off x="3870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</p:grpSp>
      <p:sp>
        <p:nvSpPr>
          <p:cNvPr id="1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Workforce Demographics Studies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247005501"/>
              </p:ext>
            </p:extLst>
          </p:nvPr>
        </p:nvGraphicFramePr>
        <p:xfrm>
          <a:off x="353126" y="1397000"/>
          <a:ext cx="9047351" cy="4444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 bright="70000" contrast="-70000"/>
          </a:blip>
          <a:stretch>
            <a:fillRect/>
          </a:stretch>
        </p:blipFill>
        <p:spPr>
          <a:xfrm>
            <a:off x="3728382" y="2278936"/>
            <a:ext cx="3901778" cy="627942"/>
          </a:xfrm>
          <a:prstGeom prst="rect">
            <a:avLst/>
          </a:prstGeom>
          <a:ln>
            <a:noFill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lum bright="70000" contrast="-70000"/>
          </a:blip>
          <a:stretch>
            <a:fillRect/>
          </a:stretch>
        </p:blipFill>
        <p:spPr>
          <a:xfrm>
            <a:off x="3728382" y="3115029"/>
            <a:ext cx="3901778" cy="6279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18810" y="2234369"/>
            <a:ext cx="36068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25425"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Surdna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Foundation</a:t>
            </a:r>
          </a:p>
          <a:p>
            <a:pPr marL="285750" indent="-225425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Angeles County Arts Commission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29960" y="3118674"/>
            <a:ext cx="360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25425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Houston Endowment</a:t>
            </a:r>
          </a:p>
          <a:p>
            <a:pPr marL="285750" indent="-225425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Angeles County Arts Commission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09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1077" b="11214"/>
          <a:stretch/>
        </p:blipFill>
        <p:spPr>
          <a:xfrm>
            <a:off x="265319" y="1012874"/>
            <a:ext cx="8500820" cy="53293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603718" y="6370192"/>
            <a:ext cx="821553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1E5AAE"/>
                </a:solidFill>
                <a:hlinkClick r:id="rId3"/>
              </a:rPr>
              <a:t>https://surveys.culturaldata.org/example-workforce-demographics</a:t>
            </a:r>
            <a:endParaRPr lang="en-US" b="1" dirty="0">
              <a:solidFill>
                <a:srgbClr val="1E5AA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24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1529"/>
            <a:ext cx="9390487" cy="5943600"/>
          </a:xfrm>
          <a:prstGeom prst="rect">
            <a:avLst/>
          </a:prstGeom>
        </p:spPr>
      </p:pic>
      <p:grpSp>
        <p:nvGrpSpPr>
          <p:cNvPr id="21" name="Group 24"/>
          <p:cNvGrpSpPr>
            <a:grpSpLocks noChangeAspect="1"/>
          </p:cNvGrpSpPr>
          <p:nvPr/>
        </p:nvGrpSpPr>
        <p:grpSpPr bwMode="auto">
          <a:xfrm>
            <a:off x="5061924" y="5789892"/>
            <a:ext cx="436163" cy="378881"/>
            <a:chOff x="1241" y="338"/>
            <a:chExt cx="3259" cy="2831"/>
          </a:xfrm>
          <a:solidFill>
            <a:schemeClr val="bg1"/>
          </a:solidFill>
        </p:grpSpPr>
        <p:sp>
          <p:nvSpPr>
            <p:cNvPr id="22" name="Freeform 25"/>
            <p:cNvSpPr>
              <a:spLocks noEditPoints="1"/>
            </p:cNvSpPr>
            <p:nvPr/>
          </p:nvSpPr>
          <p:spPr bwMode="auto">
            <a:xfrm>
              <a:off x="1241" y="338"/>
              <a:ext cx="1458" cy="2831"/>
            </a:xfrm>
            <a:custGeom>
              <a:avLst/>
              <a:gdLst>
                <a:gd name="T0" fmla="*/ 2782 w 3036"/>
                <a:gd name="T1" fmla="*/ 329 h 5897"/>
                <a:gd name="T2" fmla="*/ 1726 w 3036"/>
                <a:gd name="T3" fmla="*/ 47 h 5897"/>
                <a:gd name="T4" fmla="*/ 1325 w 3036"/>
                <a:gd name="T5" fmla="*/ 279 h 5897"/>
                <a:gd name="T6" fmla="*/ 22 w 3036"/>
                <a:gd name="T7" fmla="*/ 5135 h 5897"/>
                <a:gd name="T8" fmla="*/ 254 w 3036"/>
                <a:gd name="T9" fmla="*/ 5536 h 5897"/>
                <a:gd name="T10" fmla="*/ 1310 w 3036"/>
                <a:gd name="T11" fmla="*/ 5819 h 5897"/>
                <a:gd name="T12" fmla="*/ 1712 w 3036"/>
                <a:gd name="T13" fmla="*/ 5587 h 5897"/>
                <a:gd name="T14" fmla="*/ 3013 w 3036"/>
                <a:gd name="T15" fmla="*/ 729 h 5897"/>
                <a:gd name="T16" fmla="*/ 2782 w 3036"/>
                <a:gd name="T17" fmla="*/ 329 h 5897"/>
                <a:gd name="T18" fmla="*/ 2802 w 3036"/>
                <a:gd name="T19" fmla="*/ 673 h 5897"/>
                <a:gd name="T20" fmla="*/ 1501 w 3036"/>
                <a:gd name="T21" fmla="*/ 5531 h 5897"/>
                <a:gd name="T22" fmla="*/ 1368 w 3036"/>
                <a:gd name="T23" fmla="*/ 5608 h 5897"/>
                <a:gd name="T24" fmla="*/ 312 w 3036"/>
                <a:gd name="T25" fmla="*/ 5325 h 5897"/>
                <a:gd name="T26" fmla="*/ 234 w 3036"/>
                <a:gd name="T27" fmla="*/ 5192 h 5897"/>
                <a:gd name="T28" fmla="*/ 1536 w 3036"/>
                <a:gd name="T29" fmla="*/ 335 h 5897"/>
                <a:gd name="T30" fmla="*/ 1669 w 3036"/>
                <a:gd name="T31" fmla="*/ 257 h 5897"/>
                <a:gd name="T32" fmla="*/ 2725 w 3036"/>
                <a:gd name="T33" fmla="*/ 540 h 5897"/>
                <a:gd name="T34" fmla="*/ 2802 w 3036"/>
                <a:gd name="T35" fmla="*/ 673 h 5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36" h="5897">
                  <a:moveTo>
                    <a:pt x="2782" y="329"/>
                  </a:moveTo>
                  <a:lnTo>
                    <a:pt x="1726" y="47"/>
                  </a:lnTo>
                  <a:cubicBezTo>
                    <a:pt x="1554" y="0"/>
                    <a:pt x="1370" y="108"/>
                    <a:pt x="1325" y="279"/>
                  </a:cubicBezTo>
                  <a:lnTo>
                    <a:pt x="22" y="5135"/>
                  </a:lnTo>
                  <a:cubicBezTo>
                    <a:pt x="0" y="5219"/>
                    <a:pt x="20" y="5476"/>
                    <a:pt x="254" y="5536"/>
                  </a:cubicBezTo>
                  <a:lnTo>
                    <a:pt x="1310" y="5819"/>
                  </a:lnTo>
                  <a:cubicBezTo>
                    <a:pt x="1338" y="5827"/>
                    <a:pt x="1606" y="5897"/>
                    <a:pt x="1712" y="5587"/>
                  </a:cubicBezTo>
                  <a:lnTo>
                    <a:pt x="3013" y="729"/>
                  </a:lnTo>
                  <a:cubicBezTo>
                    <a:pt x="3036" y="645"/>
                    <a:pt x="3033" y="403"/>
                    <a:pt x="2782" y="329"/>
                  </a:cubicBezTo>
                  <a:close/>
                  <a:moveTo>
                    <a:pt x="2802" y="673"/>
                  </a:moveTo>
                  <a:lnTo>
                    <a:pt x="1501" y="5531"/>
                  </a:lnTo>
                  <a:cubicBezTo>
                    <a:pt x="1486" y="5588"/>
                    <a:pt x="1425" y="5624"/>
                    <a:pt x="1368" y="5608"/>
                  </a:cubicBezTo>
                  <a:lnTo>
                    <a:pt x="312" y="5325"/>
                  </a:lnTo>
                  <a:cubicBezTo>
                    <a:pt x="233" y="5297"/>
                    <a:pt x="226" y="5220"/>
                    <a:pt x="234" y="5192"/>
                  </a:cubicBezTo>
                  <a:lnTo>
                    <a:pt x="1536" y="335"/>
                  </a:lnTo>
                  <a:cubicBezTo>
                    <a:pt x="1554" y="228"/>
                    <a:pt x="1660" y="255"/>
                    <a:pt x="1669" y="257"/>
                  </a:cubicBezTo>
                  <a:lnTo>
                    <a:pt x="2725" y="540"/>
                  </a:lnTo>
                  <a:cubicBezTo>
                    <a:pt x="2825" y="559"/>
                    <a:pt x="2810" y="645"/>
                    <a:pt x="2802" y="67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3" name="Freeform 26"/>
            <p:cNvSpPr>
              <a:spLocks noEditPoints="1"/>
            </p:cNvSpPr>
            <p:nvPr/>
          </p:nvSpPr>
          <p:spPr bwMode="auto">
            <a:xfrm>
              <a:off x="1741" y="678"/>
              <a:ext cx="704" cy="1224"/>
            </a:xfrm>
            <a:custGeom>
              <a:avLst/>
              <a:gdLst>
                <a:gd name="T0" fmla="*/ 0 w 1468"/>
                <a:gd name="T1" fmla="*/ 2323 h 2549"/>
                <a:gd name="T2" fmla="*/ 845 w 1468"/>
                <a:gd name="T3" fmla="*/ 2549 h 2549"/>
                <a:gd name="T4" fmla="*/ 1468 w 1468"/>
                <a:gd name="T5" fmla="*/ 227 h 2549"/>
                <a:gd name="T6" fmla="*/ 622 w 1468"/>
                <a:gd name="T7" fmla="*/ 0 h 2549"/>
                <a:gd name="T8" fmla="*/ 0 w 1468"/>
                <a:gd name="T9" fmla="*/ 2323 h 2549"/>
                <a:gd name="T10" fmla="*/ 1198 w 1468"/>
                <a:gd name="T11" fmla="*/ 380 h 2549"/>
                <a:gd name="T12" fmla="*/ 689 w 1468"/>
                <a:gd name="T13" fmla="*/ 2280 h 2549"/>
                <a:gd name="T14" fmla="*/ 266 w 1468"/>
                <a:gd name="T15" fmla="*/ 2167 h 2549"/>
                <a:gd name="T16" fmla="*/ 776 w 1468"/>
                <a:gd name="T17" fmla="*/ 268 h 2549"/>
                <a:gd name="T18" fmla="*/ 1198 w 1468"/>
                <a:gd name="T19" fmla="*/ 380 h 2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8" h="2549">
                  <a:moveTo>
                    <a:pt x="0" y="2323"/>
                  </a:moveTo>
                  <a:lnTo>
                    <a:pt x="845" y="2549"/>
                  </a:lnTo>
                  <a:lnTo>
                    <a:pt x="1468" y="227"/>
                  </a:lnTo>
                  <a:lnTo>
                    <a:pt x="622" y="0"/>
                  </a:lnTo>
                  <a:lnTo>
                    <a:pt x="0" y="2323"/>
                  </a:lnTo>
                  <a:close/>
                  <a:moveTo>
                    <a:pt x="1198" y="380"/>
                  </a:moveTo>
                  <a:lnTo>
                    <a:pt x="689" y="2280"/>
                  </a:lnTo>
                  <a:lnTo>
                    <a:pt x="266" y="2167"/>
                  </a:lnTo>
                  <a:lnTo>
                    <a:pt x="776" y="268"/>
                  </a:lnTo>
                  <a:lnTo>
                    <a:pt x="1198" y="38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2716" y="409"/>
              <a:ext cx="839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2926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9"/>
            <p:cNvSpPr>
              <a:spLocks noEditPoints="1"/>
            </p:cNvSpPr>
            <p:nvPr/>
          </p:nvSpPr>
          <p:spPr bwMode="auto">
            <a:xfrm>
              <a:off x="2926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7" name="Freeform 30"/>
            <p:cNvSpPr>
              <a:spLocks noEditPoints="1"/>
            </p:cNvSpPr>
            <p:nvPr/>
          </p:nvSpPr>
          <p:spPr bwMode="auto">
            <a:xfrm>
              <a:off x="1557" y="2296"/>
              <a:ext cx="420" cy="420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7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7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3660" y="409"/>
              <a:ext cx="840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9" name="Freeform 32"/>
            <p:cNvSpPr>
              <a:spLocks noEditPoints="1"/>
            </p:cNvSpPr>
            <p:nvPr/>
          </p:nvSpPr>
          <p:spPr bwMode="auto">
            <a:xfrm>
              <a:off x="3870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30" name="Freeform 33"/>
            <p:cNvSpPr>
              <a:spLocks noEditPoints="1"/>
            </p:cNvSpPr>
            <p:nvPr/>
          </p:nvSpPr>
          <p:spPr bwMode="auto">
            <a:xfrm>
              <a:off x="3870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</p:grpSp>
      <p:sp>
        <p:nvSpPr>
          <p:cNvPr id="1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Workforce Demographics Study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9922"/>
            <a:ext cx="9326880" cy="449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95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4"/>
          <p:cNvGrpSpPr>
            <a:grpSpLocks noChangeAspect="1"/>
          </p:cNvGrpSpPr>
          <p:nvPr/>
        </p:nvGrpSpPr>
        <p:grpSpPr bwMode="auto">
          <a:xfrm>
            <a:off x="5061924" y="5789892"/>
            <a:ext cx="436163" cy="378881"/>
            <a:chOff x="1241" y="338"/>
            <a:chExt cx="3259" cy="2831"/>
          </a:xfrm>
          <a:solidFill>
            <a:schemeClr val="bg1"/>
          </a:solidFill>
        </p:grpSpPr>
        <p:sp>
          <p:nvSpPr>
            <p:cNvPr id="22" name="Freeform 25"/>
            <p:cNvSpPr>
              <a:spLocks noEditPoints="1"/>
            </p:cNvSpPr>
            <p:nvPr/>
          </p:nvSpPr>
          <p:spPr bwMode="auto">
            <a:xfrm>
              <a:off x="1241" y="338"/>
              <a:ext cx="1458" cy="2831"/>
            </a:xfrm>
            <a:custGeom>
              <a:avLst/>
              <a:gdLst>
                <a:gd name="T0" fmla="*/ 2782 w 3036"/>
                <a:gd name="T1" fmla="*/ 329 h 5897"/>
                <a:gd name="T2" fmla="*/ 1726 w 3036"/>
                <a:gd name="T3" fmla="*/ 47 h 5897"/>
                <a:gd name="T4" fmla="*/ 1325 w 3036"/>
                <a:gd name="T5" fmla="*/ 279 h 5897"/>
                <a:gd name="T6" fmla="*/ 22 w 3036"/>
                <a:gd name="T7" fmla="*/ 5135 h 5897"/>
                <a:gd name="T8" fmla="*/ 254 w 3036"/>
                <a:gd name="T9" fmla="*/ 5536 h 5897"/>
                <a:gd name="T10" fmla="*/ 1310 w 3036"/>
                <a:gd name="T11" fmla="*/ 5819 h 5897"/>
                <a:gd name="T12" fmla="*/ 1712 w 3036"/>
                <a:gd name="T13" fmla="*/ 5587 h 5897"/>
                <a:gd name="T14" fmla="*/ 3013 w 3036"/>
                <a:gd name="T15" fmla="*/ 729 h 5897"/>
                <a:gd name="T16" fmla="*/ 2782 w 3036"/>
                <a:gd name="T17" fmla="*/ 329 h 5897"/>
                <a:gd name="T18" fmla="*/ 2802 w 3036"/>
                <a:gd name="T19" fmla="*/ 673 h 5897"/>
                <a:gd name="T20" fmla="*/ 1501 w 3036"/>
                <a:gd name="T21" fmla="*/ 5531 h 5897"/>
                <a:gd name="T22" fmla="*/ 1368 w 3036"/>
                <a:gd name="T23" fmla="*/ 5608 h 5897"/>
                <a:gd name="T24" fmla="*/ 312 w 3036"/>
                <a:gd name="T25" fmla="*/ 5325 h 5897"/>
                <a:gd name="T26" fmla="*/ 234 w 3036"/>
                <a:gd name="T27" fmla="*/ 5192 h 5897"/>
                <a:gd name="T28" fmla="*/ 1536 w 3036"/>
                <a:gd name="T29" fmla="*/ 335 h 5897"/>
                <a:gd name="T30" fmla="*/ 1669 w 3036"/>
                <a:gd name="T31" fmla="*/ 257 h 5897"/>
                <a:gd name="T32" fmla="*/ 2725 w 3036"/>
                <a:gd name="T33" fmla="*/ 540 h 5897"/>
                <a:gd name="T34" fmla="*/ 2802 w 3036"/>
                <a:gd name="T35" fmla="*/ 673 h 5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36" h="5897">
                  <a:moveTo>
                    <a:pt x="2782" y="329"/>
                  </a:moveTo>
                  <a:lnTo>
                    <a:pt x="1726" y="47"/>
                  </a:lnTo>
                  <a:cubicBezTo>
                    <a:pt x="1554" y="0"/>
                    <a:pt x="1370" y="108"/>
                    <a:pt x="1325" y="279"/>
                  </a:cubicBezTo>
                  <a:lnTo>
                    <a:pt x="22" y="5135"/>
                  </a:lnTo>
                  <a:cubicBezTo>
                    <a:pt x="0" y="5219"/>
                    <a:pt x="20" y="5476"/>
                    <a:pt x="254" y="5536"/>
                  </a:cubicBezTo>
                  <a:lnTo>
                    <a:pt x="1310" y="5819"/>
                  </a:lnTo>
                  <a:cubicBezTo>
                    <a:pt x="1338" y="5827"/>
                    <a:pt x="1606" y="5897"/>
                    <a:pt x="1712" y="5587"/>
                  </a:cubicBezTo>
                  <a:lnTo>
                    <a:pt x="3013" y="729"/>
                  </a:lnTo>
                  <a:cubicBezTo>
                    <a:pt x="3036" y="645"/>
                    <a:pt x="3033" y="403"/>
                    <a:pt x="2782" y="329"/>
                  </a:cubicBezTo>
                  <a:close/>
                  <a:moveTo>
                    <a:pt x="2802" y="673"/>
                  </a:moveTo>
                  <a:lnTo>
                    <a:pt x="1501" y="5531"/>
                  </a:lnTo>
                  <a:cubicBezTo>
                    <a:pt x="1486" y="5588"/>
                    <a:pt x="1425" y="5624"/>
                    <a:pt x="1368" y="5608"/>
                  </a:cubicBezTo>
                  <a:lnTo>
                    <a:pt x="312" y="5325"/>
                  </a:lnTo>
                  <a:cubicBezTo>
                    <a:pt x="233" y="5297"/>
                    <a:pt x="226" y="5220"/>
                    <a:pt x="234" y="5192"/>
                  </a:cubicBezTo>
                  <a:lnTo>
                    <a:pt x="1536" y="335"/>
                  </a:lnTo>
                  <a:cubicBezTo>
                    <a:pt x="1554" y="228"/>
                    <a:pt x="1660" y="255"/>
                    <a:pt x="1669" y="257"/>
                  </a:cubicBezTo>
                  <a:lnTo>
                    <a:pt x="2725" y="540"/>
                  </a:lnTo>
                  <a:cubicBezTo>
                    <a:pt x="2825" y="559"/>
                    <a:pt x="2810" y="645"/>
                    <a:pt x="2802" y="67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3" name="Freeform 26"/>
            <p:cNvSpPr>
              <a:spLocks noEditPoints="1"/>
            </p:cNvSpPr>
            <p:nvPr/>
          </p:nvSpPr>
          <p:spPr bwMode="auto">
            <a:xfrm>
              <a:off x="1741" y="678"/>
              <a:ext cx="704" cy="1224"/>
            </a:xfrm>
            <a:custGeom>
              <a:avLst/>
              <a:gdLst>
                <a:gd name="T0" fmla="*/ 0 w 1468"/>
                <a:gd name="T1" fmla="*/ 2323 h 2549"/>
                <a:gd name="T2" fmla="*/ 845 w 1468"/>
                <a:gd name="T3" fmla="*/ 2549 h 2549"/>
                <a:gd name="T4" fmla="*/ 1468 w 1468"/>
                <a:gd name="T5" fmla="*/ 227 h 2549"/>
                <a:gd name="T6" fmla="*/ 622 w 1468"/>
                <a:gd name="T7" fmla="*/ 0 h 2549"/>
                <a:gd name="T8" fmla="*/ 0 w 1468"/>
                <a:gd name="T9" fmla="*/ 2323 h 2549"/>
                <a:gd name="T10" fmla="*/ 1198 w 1468"/>
                <a:gd name="T11" fmla="*/ 380 h 2549"/>
                <a:gd name="T12" fmla="*/ 689 w 1468"/>
                <a:gd name="T13" fmla="*/ 2280 h 2549"/>
                <a:gd name="T14" fmla="*/ 266 w 1468"/>
                <a:gd name="T15" fmla="*/ 2167 h 2549"/>
                <a:gd name="T16" fmla="*/ 776 w 1468"/>
                <a:gd name="T17" fmla="*/ 268 h 2549"/>
                <a:gd name="T18" fmla="*/ 1198 w 1468"/>
                <a:gd name="T19" fmla="*/ 380 h 2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8" h="2549">
                  <a:moveTo>
                    <a:pt x="0" y="2323"/>
                  </a:moveTo>
                  <a:lnTo>
                    <a:pt x="845" y="2549"/>
                  </a:lnTo>
                  <a:lnTo>
                    <a:pt x="1468" y="227"/>
                  </a:lnTo>
                  <a:lnTo>
                    <a:pt x="622" y="0"/>
                  </a:lnTo>
                  <a:lnTo>
                    <a:pt x="0" y="2323"/>
                  </a:lnTo>
                  <a:close/>
                  <a:moveTo>
                    <a:pt x="1198" y="380"/>
                  </a:moveTo>
                  <a:lnTo>
                    <a:pt x="689" y="2280"/>
                  </a:lnTo>
                  <a:lnTo>
                    <a:pt x="266" y="2167"/>
                  </a:lnTo>
                  <a:lnTo>
                    <a:pt x="776" y="268"/>
                  </a:lnTo>
                  <a:lnTo>
                    <a:pt x="1198" y="38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2716" y="409"/>
              <a:ext cx="839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2926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9"/>
            <p:cNvSpPr>
              <a:spLocks noEditPoints="1"/>
            </p:cNvSpPr>
            <p:nvPr/>
          </p:nvSpPr>
          <p:spPr bwMode="auto">
            <a:xfrm>
              <a:off x="2926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7" name="Freeform 30"/>
            <p:cNvSpPr>
              <a:spLocks noEditPoints="1"/>
            </p:cNvSpPr>
            <p:nvPr/>
          </p:nvSpPr>
          <p:spPr bwMode="auto">
            <a:xfrm>
              <a:off x="1557" y="2296"/>
              <a:ext cx="420" cy="420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7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7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3660" y="409"/>
              <a:ext cx="840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9" name="Freeform 32"/>
            <p:cNvSpPr>
              <a:spLocks noEditPoints="1"/>
            </p:cNvSpPr>
            <p:nvPr/>
          </p:nvSpPr>
          <p:spPr bwMode="auto">
            <a:xfrm>
              <a:off x="3870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30" name="Freeform 33"/>
            <p:cNvSpPr>
              <a:spLocks noEditPoints="1"/>
            </p:cNvSpPr>
            <p:nvPr/>
          </p:nvSpPr>
          <p:spPr bwMode="auto">
            <a:xfrm>
              <a:off x="3870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</p:grpSp>
      <p:sp>
        <p:nvSpPr>
          <p:cNvPr id="1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Workforce Demographics Study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0614"/>
            <a:ext cx="9326880" cy="687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6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4"/>
          <p:cNvGrpSpPr>
            <a:grpSpLocks noChangeAspect="1"/>
          </p:cNvGrpSpPr>
          <p:nvPr/>
        </p:nvGrpSpPr>
        <p:grpSpPr bwMode="auto">
          <a:xfrm>
            <a:off x="5061924" y="5789892"/>
            <a:ext cx="436163" cy="378881"/>
            <a:chOff x="1241" y="338"/>
            <a:chExt cx="3259" cy="2831"/>
          </a:xfrm>
          <a:solidFill>
            <a:schemeClr val="bg1"/>
          </a:solidFill>
        </p:grpSpPr>
        <p:sp>
          <p:nvSpPr>
            <p:cNvPr id="22" name="Freeform 25"/>
            <p:cNvSpPr>
              <a:spLocks noEditPoints="1"/>
            </p:cNvSpPr>
            <p:nvPr/>
          </p:nvSpPr>
          <p:spPr bwMode="auto">
            <a:xfrm>
              <a:off x="1241" y="338"/>
              <a:ext cx="1458" cy="2831"/>
            </a:xfrm>
            <a:custGeom>
              <a:avLst/>
              <a:gdLst>
                <a:gd name="T0" fmla="*/ 2782 w 3036"/>
                <a:gd name="T1" fmla="*/ 329 h 5897"/>
                <a:gd name="T2" fmla="*/ 1726 w 3036"/>
                <a:gd name="T3" fmla="*/ 47 h 5897"/>
                <a:gd name="T4" fmla="*/ 1325 w 3036"/>
                <a:gd name="T5" fmla="*/ 279 h 5897"/>
                <a:gd name="T6" fmla="*/ 22 w 3036"/>
                <a:gd name="T7" fmla="*/ 5135 h 5897"/>
                <a:gd name="T8" fmla="*/ 254 w 3036"/>
                <a:gd name="T9" fmla="*/ 5536 h 5897"/>
                <a:gd name="T10" fmla="*/ 1310 w 3036"/>
                <a:gd name="T11" fmla="*/ 5819 h 5897"/>
                <a:gd name="T12" fmla="*/ 1712 w 3036"/>
                <a:gd name="T13" fmla="*/ 5587 h 5897"/>
                <a:gd name="T14" fmla="*/ 3013 w 3036"/>
                <a:gd name="T15" fmla="*/ 729 h 5897"/>
                <a:gd name="T16" fmla="*/ 2782 w 3036"/>
                <a:gd name="T17" fmla="*/ 329 h 5897"/>
                <a:gd name="T18" fmla="*/ 2802 w 3036"/>
                <a:gd name="T19" fmla="*/ 673 h 5897"/>
                <a:gd name="T20" fmla="*/ 1501 w 3036"/>
                <a:gd name="T21" fmla="*/ 5531 h 5897"/>
                <a:gd name="T22" fmla="*/ 1368 w 3036"/>
                <a:gd name="T23" fmla="*/ 5608 h 5897"/>
                <a:gd name="T24" fmla="*/ 312 w 3036"/>
                <a:gd name="T25" fmla="*/ 5325 h 5897"/>
                <a:gd name="T26" fmla="*/ 234 w 3036"/>
                <a:gd name="T27" fmla="*/ 5192 h 5897"/>
                <a:gd name="T28" fmla="*/ 1536 w 3036"/>
                <a:gd name="T29" fmla="*/ 335 h 5897"/>
                <a:gd name="T30" fmla="*/ 1669 w 3036"/>
                <a:gd name="T31" fmla="*/ 257 h 5897"/>
                <a:gd name="T32" fmla="*/ 2725 w 3036"/>
                <a:gd name="T33" fmla="*/ 540 h 5897"/>
                <a:gd name="T34" fmla="*/ 2802 w 3036"/>
                <a:gd name="T35" fmla="*/ 673 h 5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36" h="5897">
                  <a:moveTo>
                    <a:pt x="2782" y="329"/>
                  </a:moveTo>
                  <a:lnTo>
                    <a:pt x="1726" y="47"/>
                  </a:lnTo>
                  <a:cubicBezTo>
                    <a:pt x="1554" y="0"/>
                    <a:pt x="1370" y="108"/>
                    <a:pt x="1325" y="279"/>
                  </a:cubicBezTo>
                  <a:lnTo>
                    <a:pt x="22" y="5135"/>
                  </a:lnTo>
                  <a:cubicBezTo>
                    <a:pt x="0" y="5219"/>
                    <a:pt x="20" y="5476"/>
                    <a:pt x="254" y="5536"/>
                  </a:cubicBezTo>
                  <a:lnTo>
                    <a:pt x="1310" y="5819"/>
                  </a:lnTo>
                  <a:cubicBezTo>
                    <a:pt x="1338" y="5827"/>
                    <a:pt x="1606" y="5897"/>
                    <a:pt x="1712" y="5587"/>
                  </a:cubicBezTo>
                  <a:lnTo>
                    <a:pt x="3013" y="729"/>
                  </a:lnTo>
                  <a:cubicBezTo>
                    <a:pt x="3036" y="645"/>
                    <a:pt x="3033" y="403"/>
                    <a:pt x="2782" y="329"/>
                  </a:cubicBezTo>
                  <a:close/>
                  <a:moveTo>
                    <a:pt x="2802" y="673"/>
                  </a:moveTo>
                  <a:lnTo>
                    <a:pt x="1501" y="5531"/>
                  </a:lnTo>
                  <a:cubicBezTo>
                    <a:pt x="1486" y="5588"/>
                    <a:pt x="1425" y="5624"/>
                    <a:pt x="1368" y="5608"/>
                  </a:cubicBezTo>
                  <a:lnTo>
                    <a:pt x="312" y="5325"/>
                  </a:lnTo>
                  <a:cubicBezTo>
                    <a:pt x="233" y="5297"/>
                    <a:pt x="226" y="5220"/>
                    <a:pt x="234" y="5192"/>
                  </a:cubicBezTo>
                  <a:lnTo>
                    <a:pt x="1536" y="335"/>
                  </a:lnTo>
                  <a:cubicBezTo>
                    <a:pt x="1554" y="228"/>
                    <a:pt x="1660" y="255"/>
                    <a:pt x="1669" y="257"/>
                  </a:cubicBezTo>
                  <a:lnTo>
                    <a:pt x="2725" y="540"/>
                  </a:lnTo>
                  <a:cubicBezTo>
                    <a:pt x="2825" y="559"/>
                    <a:pt x="2810" y="645"/>
                    <a:pt x="2802" y="67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3" name="Freeform 26"/>
            <p:cNvSpPr>
              <a:spLocks noEditPoints="1"/>
            </p:cNvSpPr>
            <p:nvPr/>
          </p:nvSpPr>
          <p:spPr bwMode="auto">
            <a:xfrm>
              <a:off x="1741" y="678"/>
              <a:ext cx="704" cy="1224"/>
            </a:xfrm>
            <a:custGeom>
              <a:avLst/>
              <a:gdLst>
                <a:gd name="T0" fmla="*/ 0 w 1468"/>
                <a:gd name="T1" fmla="*/ 2323 h 2549"/>
                <a:gd name="T2" fmla="*/ 845 w 1468"/>
                <a:gd name="T3" fmla="*/ 2549 h 2549"/>
                <a:gd name="T4" fmla="*/ 1468 w 1468"/>
                <a:gd name="T5" fmla="*/ 227 h 2549"/>
                <a:gd name="T6" fmla="*/ 622 w 1468"/>
                <a:gd name="T7" fmla="*/ 0 h 2549"/>
                <a:gd name="T8" fmla="*/ 0 w 1468"/>
                <a:gd name="T9" fmla="*/ 2323 h 2549"/>
                <a:gd name="T10" fmla="*/ 1198 w 1468"/>
                <a:gd name="T11" fmla="*/ 380 h 2549"/>
                <a:gd name="T12" fmla="*/ 689 w 1468"/>
                <a:gd name="T13" fmla="*/ 2280 h 2549"/>
                <a:gd name="T14" fmla="*/ 266 w 1468"/>
                <a:gd name="T15" fmla="*/ 2167 h 2549"/>
                <a:gd name="T16" fmla="*/ 776 w 1468"/>
                <a:gd name="T17" fmla="*/ 268 h 2549"/>
                <a:gd name="T18" fmla="*/ 1198 w 1468"/>
                <a:gd name="T19" fmla="*/ 380 h 2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8" h="2549">
                  <a:moveTo>
                    <a:pt x="0" y="2323"/>
                  </a:moveTo>
                  <a:lnTo>
                    <a:pt x="845" y="2549"/>
                  </a:lnTo>
                  <a:lnTo>
                    <a:pt x="1468" y="227"/>
                  </a:lnTo>
                  <a:lnTo>
                    <a:pt x="622" y="0"/>
                  </a:lnTo>
                  <a:lnTo>
                    <a:pt x="0" y="2323"/>
                  </a:lnTo>
                  <a:close/>
                  <a:moveTo>
                    <a:pt x="1198" y="380"/>
                  </a:moveTo>
                  <a:lnTo>
                    <a:pt x="689" y="2280"/>
                  </a:lnTo>
                  <a:lnTo>
                    <a:pt x="266" y="2167"/>
                  </a:lnTo>
                  <a:lnTo>
                    <a:pt x="776" y="268"/>
                  </a:lnTo>
                  <a:lnTo>
                    <a:pt x="1198" y="38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2716" y="409"/>
              <a:ext cx="839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2926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9"/>
            <p:cNvSpPr>
              <a:spLocks noEditPoints="1"/>
            </p:cNvSpPr>
            <p:nvPr/>
          </p:nvSpPr>
          <p:spPr bwMode="auto">
            <a:xfrm>
              <a:off x="2926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7" name="Freeform 30"/>
            <p:cNvSpPr>
              <a:spLocks noEditPoints="1"/>
            </p:cNvSpPr>
            <p:nvPr/>
          </p:nvSpPr>
          <p:spPr bwMode="auto">
            <a:xfrm>
              <a:off x="1557" y="2296"/>
              <a:ext cx="420" cy="420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7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7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3660" y="409"/>
              <a:ext cx="840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9" name="Freeform 32"/>
            <p:cNvSpPr>
              <a:spLocks noEditPoints="1"/>
            </p:cNvSpPr>
            <p:nvPr/>
          </p:nvSpPr>
          <p:spPr bwMode="auto">
            <a:xfrm>
              <a:off x="3870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30" name="Freeform 33"/>
            <p:cNvSpPr>
              <a:spLocks noEditPoints="1"/>
            </p:cNvSpPr>
            <p:nvPr/>
          </p:nvSpPr>
          <p:spPr bwMode="auto">
            <a:xfrm>
              <a:off x="3870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</p:grpSp>
      <p:sp>
        <p:nvSpPr>
          <p:cNvPr id="1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Workforce Demographics Study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3350"/>
            <a:ext cx="9692640" cy="55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7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" b="334"/>
          <a:stretch/>
        </p:blipFill>
        <p:spPr>
          <a:xfrm>
            <a:off x="-10391" y="914400"/>
            <a:ext cx="9144000" cy="6119084"/>
          </a:xfrm>
          <a:prstGeom prst="rect">
            <a:avLst/>
          </a:prstGeom>
        </p:spPr>
      </p:pic>
      <p:grpSp>
        <p:nvGrpSpPr>
          <p:cNvPr id="21" name="Group 24"/>
          <p:cNvGrpSpPr>
            <a:grpSpLocks noChangeAspect="1"/>
          </p:cNvGrpSpPr>
          <p:nvPr/>
        </p:nvGrpSpPr>
        <p:grpSpPr bwMode="auto">
          <a:xfrm>
            <a:off x="5061924" y="5789892"/>
            <a:ext cx="436163" cy="378881"/>
            <a:chOff x="1241" y="338"/>
            <a:chExt cx="3259" cy="2831"/>
          </a:xfrm>
          <a:solidFill>
            <a:schemeClr val="bg1"/>
          </a:solidFill>
        </p:grpSpPr>
        <p:sp>
          <p:nvSpPr>
            <p:cNvPr id="22" name="Freeform 25"/>
            <p:cNvSpPr>
              <a:spLocks noEditPoints="1"/>
            </p:cNvSpPr>
            <p:nvPr/>
          </p:nvSpPr>
          <p:spPr bwMode="auto">
            <a:xfrm>
              <a:off x="1241" y="338"/>
              <a:ext cx="1458" cy="2831"/>
            </a:xfrm>
            <a:custGeom>
              <a:avLst/>
              <a:gdLst>
                <a:gd name="T0" fmla="*/ 2782 w 3036"/>
                <a:gd name="T1" fmla="*/ 329 h 5897"/>
                <a:gd name="T2" fmla="*/ 1726 w 3036"/>
                <a:gd name="T3" fmla="*/ 47 h 5897"/>
                <a:gd name="T4" fmla="*/ 1325 w 3036"/>
                <a:gd name="T5" fmla="*/ 279 h 5897"/>
                <a:gd name="T6" fmla="*/ 22 w 3036"/>
                <a:gd name="T7" fmla="*/ 5135 h 5897"/>
                <a:gd name="T8" fmla="*/ 254 w 3036"/>
                <a:gd name="T9" fmla="*/ 5536 h 5897"/>
                <a:gd name="T10" fmla="*/ 1310 w 3036"/>
                <a:gd name="T11" fmla="*/ 5819 h 5897"/>
                <a:gd name="T12" fmla="*/ 1712 w 3036"/>
                <a:gd name="T13" fmla="*/ 5587 h 5897"/>
                <a:gd name="T14" fmla="*/ 3013 w 3036"/>
                <a:gd name="T15" fmla="*/ 729 h 5897"/>
                <a:gd name="T16" fmla="*/ 2782 w 3036"/>
                <a:gd name="T17" fmla="*/ 329 h 5897"/>
                <a:gd name="T18" fmla="*/ 2802 w 3036"/>
                <a:gd name="T19" fmla="*/ 673 h 5897"/>
                <a:gd name="T20" fmla="*/ 1501 w 3036"/>
                <a:gd name="T21" fmla="*/ 5531 h 5897"/>
                <a:gd name="T22" fmla="*/ 1368 w 3036"/>
                <a:gd name="T23" fmla="*/ 5608 h 5897"/>
                <a:gd name="T24" fmla="*/ 312 w 3036"/>
                <a:gd name="T25" fmla="*/ 5325 h 5897"/>
                <a:gd name="T26" fmla="*/ 234 w 3036"/>
                <a:gd name="T27" fmla="*/ 5192 h 5897"/>
                <a:gd name="T28" fmla="*/ 1536 w 3036"/>
                <a:gd name="T29" fmla="*/ 335 h 5897"/>
                <a:gd name="T30" fmla="*/ 1669 w 3036"/>
                <a:gd name="T31" fmla="*/ 257 h 5897"/>
                <a:gd name="T32" fmla="*/ 2725 w 3036"/>
                <a:gd name="T33" fmla="*/ 540 h 5897"/>
                <a:gd name="T34" fmla="*/ 2802 w 3036"/>
                <a:gd name="T35" fmla="*/ 673 h 5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36" h="5897">
                  <a:moveTo>
                    <a:pt x="2782" y="329"/>
                  </a:moveTo>
                  <a:lnTo>
                    <a:pt x="1726" y="47"/>
                  </a:lnTo>
                  <a:cubicBezTo>
                    <a:pt x="1554" y="0"/>
                    <a:pt x="1370" y="108"/>
                    <a:pt x="1325" y="279"/>
                  </a:cubicBezTo>
                  <a:lnTo>
                    <a:pt x="22" y="5135"/>
                  </a:lnTo>
                  <a:cubicBezTo>
                    <a:pt x="0" y="5219"/>
                    <a:pt x="20" y="5476"/>
                    <a:pt x="254" y="5536"/>
                  </a:cubicBezTo>
                  <a:lnTo>
                    <a:pt x="1310" y="5819"/>
                  </a:lnTo>
                  <a:cubicBezTo>
                    <a:pt x="1338" y="5827"/>
                    <a:pt x="1606" y="5897"/>
                    <a:pt x="1712" y="5587"/>
                  </a:cubicBezTo>
                  <a:lnTo>
                    <a:pt x="3013" y="729"/>
                  </a:lnTo>
                  <a:cubicBezTo>
                    <a:pt x="3036" y="645"/>
                    <a:pt x="3033" y="403"/>
                    <a:pt x="2782" y="329"/>
                  </a:cubicBezTo>
                  <a:close/>
                  <a:moveTo>
                    <a:pt x="2802" y="673"/>
                  </a:moveTo>
                  <a:lnTo>
                    <a:pt x="1501" y="5531"/>
                  </a:lnTo>
                  <a:cubicBezTo>
                    <a:pt x="1486" y="5588"/>
                    <a:pt x="1425" y="5624"/>
                    <a:pt x="1368" y="5608"/>
                  </a:cubicBezTo>
                  <a:lnTo>
                    <a:pt x="312" y="5325"/>
                  </a:lnTo>
                  <a:cubicBezTo>
                    <a:pt x="233" y="5297"/>
                    <a:pt x="226" y="5220"/>
                    <a:pt x="234" y="5192"/>
                  </a:cubicBezTo>
                  <a:lnTo>
                    <a:pt x="1536" y="335"/>
                  </a:lnTo>
                  <a:cubicBezTo>
                    <a:pt x="1554" y="228"/>
                    <a:pt x="1660" y="255"/>
                    <a:pt x="1669" y="257"/>
                  </a:cubicBezTo>
                  <a:lnTo>
                    <a:pt x="2725" y="540"/>
                  </a:lnTo>
                  <a:cubicBezTo>
                    <a:pt x="2825" y="559"/>
                    <a:pt x="2810" y="645"/>
                    <a:pt x="2802" y="67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3" name="Freeform 26"/>
            <p:cNvSpPr>
              <a:spLocks noEditPoints="1"/>
            </p:cNvSpPr>
            <p:nvPr/>
          </p:nvSpPr>
          <p:spPr bwMode="auto">
            <a:xfrm>
              <a:off x="1741" y="678"/>
              <a:ext cx="704" cy="1224"/>
            </a:xfrm>
            <a:custGeom>
              <a:avLst/>
              <a:gdLst>
                <a:gd name="T0" fmla="*/ 0 w 1468"/>
                <a:gd name="T1" fmla="*/ 2323 h 2549"/>
                <a:gd name="T2" fmla="*/ 845 w 1468"/>
                <a:gd name="T3" fmla="*/ 2549 h 2549"/>
                <a:gd name="T4" fmla="*/ 1468 w 1468"/>
                <a:gd name="T5" fmla="*/ 227 h 2549"/>
                <a:gd name="T6" fmla="*/ 622 w 1468"/>
                <a:gd name="T7" fmla="*/ 0 h 2549"/>
                <a:gd name="T8" fmla="*/ 0 w 1468"/>
                <a:gd name="T9" fmla="*/ 2323 h 2549"/>
                <a:gd name="T10" fmla="*/ 1198 w 1468"/>
                <a:gd name="T11" fmla="*/ 380 h 2549"/>
                <a:gd name="T12" fmla="*/ 689 w 1468"/>
                <a:gd name="T13" fmla="*/ 2280 h 2549"/>
                <a:gd name="T14" fmla="*/ 266 w 1468"/>
                <a:gd name="T15" fmla="*/ 2167 h 2549"/>
                <a:gd name="T16" fmla="*/ 776 w 1468"/>
                <a:gd name="T17" fmla="*/ 268 h 2549"/>
                <a:gd name="T18" fmla="*/ 1198 w 1468"/>
                <a:gd name="T19" fmla="*/ 380 h 2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8" h="2549">
                  <a:moveTo>
                    <a:pt x="0" y="2323"/>
                  </a:moveTo>
                  <a:lnTo>
                    <a:pt x="845" y="2549"/>
                  </a:lnTo>
                  <a:lnTo>
                    <a:pt x="1468" y="227"/>
                  </a:lnTo>
                  <a:lnTo>
                    <a:pt x="622" y="0"/>
                  </a:lnTo>
                  <a:lnTo>
                    <a:pt x="0" y="2323"/>
                  </a:lnTo>
                  <a:close/>
                  <a:moveTo>
                    <a:pt x="1198" y="380"/>
                  </a:moveTo>
                  <a:lnTo>
                    <a:pt x="689" y="2280"/>
                  </a:lnTo>
                  <a:lnTo>
                    <a:pt x="266" y="2167"/>
                  </a:lnTo>
                  <a:lnTo>
                    <a:pt x="776" y="268"/>
                  </a:lnTo>
                  <a:lnTo>
                    <a:pt x="1198" y="38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2716" y="409"/>
              <a:ext cx="839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2926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9"/>
            <p:cNvSpPr>
              <a:spLocks noEditPoints="1"/>
            </p:cNvSpPr>
            <p:nvPr/>
          </p:nvSpPr>
          <p:spPr bwMode="auto">
            <a:xfrm>
              <a:off x="2926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7" name="Freeform 30"/>
            <p:cNvSpPr>
              <a:spLocks noEditPoints="1"/>
            </p:cNvSpPr>
            <p:nvPr/>
          </p:nvSpPr>
          <p:spPr bwMode="auto">
            <a:xfrm>
              <a:off x="1557" y="2296"/>
              <a:ext cx="420" cy="420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7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7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3660" y="409"/>
              <a:ext cx="840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9" name="Freeform 32"/>
            <p:cNvSpPr>
              <a:spLocks noEditPoints="1"/>
            </p:cNvSpPr>
            <p:nvPr/>
          </p:nvSpPr>
          <p:spPr bwMode="auto">
            <a:xfrm>
              <a:off x="3870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30" name="Freeform 33"/>
            <p:cNvSpPr>
              <a:spLocks noEditPoints="1"/>
            </p:cNvSpPr>
            <p:nvPr/>
          </p:nvSpPr>
          <p:spPr bwMode="auto">
            <a:xfrm>
              <a:off x="3870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</p:grpSp>
      <p:sp>
        <p:nvSpPr>
          <p:cNvPr id="1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Workforce Demographics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36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4"/>
          <p:cNvGrpSpPr>
            <a:grpSpLocks noChangeAspect="1"/>
          </p:cNvGrpSpPr>
          <p:nvPr/>
        </p:nvGrpSpPr>
        <p:grpSpPr bwMode="auto">
          <a:xfrm>
            <a:off x="5061924" y="5789892"/>
            <a:ext cx="436163" cy="378881"/>
            <a:chOff x="1241" y="338"/>
            <a:chExt cx="3259" cy="2831"/>
          </a:xfrm>
          <a:solidFill>
            <a:schemeClr val="bg1"/>
          </a:solidFill>
        </p:grpSpPr>
        <p:sp>
          <p:nvSpPr>
            <p:cNvPr id="22" name="Freeform 25"/>
            <p:cNvSpPr>
              <a:spLocks noEditPoints="1"/>
            </p:cNvSpPr>
            <p:nvPr/>
          </p:nvSpPr>
          <p:spPr bwMode="auto">
            <a:xfrm>
              <a:off x="1241" y="338"/>
              <a:ext cx="1458" cy="2831"/>
            </a:xfrm>
            <a:custGeom>
              <a:avLst/>
              <a:gdLst>
                <a:gd name="T0" fmla="*/ 2782 w 3036"/>
                <a:gd name="T1" fmla="*/ 329 h 5897"/>
                <a:gd name="T2" fmla="*/ 1726 w 3036"/>
                <a:gd name="T3" fmla="*/ 47 h 5897"/>
                <a:gd name="T4" fmla="*/ 1325 w 3036"/>
                <a:gd name="T5" fmla="*/ 279 h 5897"/>
                <a:gd name="T6" fmla="*/ 22 w 3036"/>
                <a:gd name="T7" fmla="*/ 5135 h 5897"/>
                <a:gd name="T8" fmla="*/ 254 w 3036"/>
                <a:gd name="T9" fmla="*/ 5536 h 5897"/>
                <a:gd name="T10" fmla="*/ 1310 w 3036"/>
                <a:gd name="T11" fmla="*/ 5819 h 5897"/>
                <a:gd name="T12" fmla="*/ 1712 w 3036"/>
                <a:gd name="T13" fmla="*/ 5587 h 5897"/>
                <a:gd name="T14" fmla="*/ 3013 w 3036"/>
                <a:gd name="T15" fmla="*/ 729 h 5897"/>
                <a:gd name="T16" fmla="*/ 2782 w 3036"/>
                <a:gd name="T17" fmla="*/ 329 h 5897"/>
                <a:gd name="T18" fmla="*/ 2802 w 3036"/>
                <a:gd name="T19" fmla="*/ 673 h 5897"/>
                <a:gd name="T20" fmla="*/ 1501 w 3036"/>
                <a:gd name="T21" fmla="*/ 5531 h 5897"/>
                <a:gd name="T22" fmla="*/ 1368 w 3036"/>
                <a:gd name="T23" fmla="*/ 5608 h 5897"/>
                <a:gd name="T24" fmla="*/ 312 w 3036"/>
                <a:gd name="T25" fmla="*/ 5325 h 5897"/>
                <a:gd name="T26" fmla="*/ 234 w 3036"/>
                <a:gd name="T27" fmla="*/ 5192 h 5897"/>
                <a:gd name="T28" fmla="*/ 1536 w 3036"/>
                <a:gd name="T29" fmla="*/ 335 h 5897"/>
                <a:gd name="T30" fmla="*/ 1669 w 3036"/>
                <a:gd name="T31" fmla="*/ 257 h 5897"/>
                <a:gd name="T32" fmla="*/ 2725 w 3036"/>
                <a:gd name="T33" fmla="*/ 540 h 5897"/>
                <a:gd name="T34" fmla="*/ 2802 w 3036"/>
                <a:gd name="T35" fmla="*/ 673 h 5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36" h="5897">
                  <a:moveTo>
                    <a:pt x="2782" y="329"/>
                  </a:moveTo>
                  <a:lnTo>
                    <a:pt x="1726" y="47"/>
                  </a:lnTo>
                  <a:cubicBezTo>
                    <a:pt x="1554" y="0"/>
                    <a:pt x="1370" y="108"/>
                    <a:pt x="1325" y="279"/>
                  </a:cubicBezTo>
                  <a:lnTo>
                    <a:pt x="22" y="5135"/>
                  </a:lnTo>
                  <a:cubicBezTo>
                    <a:pt x="0" y="5219"/>
                    <a:pt x="20" y="5476"/>
                    <a:pt x="254" y="5536"/>
                  </a:cubicBezTo>
                  <a:lnTo>
                    <a:pt x="1310" y="5819"/>
                  </a:lnTo>
                  <a:cubicBezTo>
                    <a:pt x="1338" y="5827"/>
                    <a:pt x="1606" y="5897"/>
                    <a:pt x="1712" y="5587"/>
                  </a:cubicBezTo>
                  <a:lnTo>
                    <a:pt x="3013" y="729"/>
                  </a:lnTo>
                  <a:cubicBezTo>
                    <a:pt x="3036" y="645"/>
                    <a:pt x="3033" y="403"/>
                    <a:pt x="2782" y="329"/>
                  </a:cubicBezTo>
                  <a:close/>
                  <a:moveTo>
                    <a:pt x="2802" y="673"/>
                  </a:moveTo>
                  <a:lnTo>
                    <a:pt x="1501" y="5531"/>
                  </a:lnTo>
                  <a:cubicBezTo>
                    <a:pt x="1486" y="5588"/>
                    <a:pt x="1425" y="5624"/>
                    <a:pt x="1368" y="5608"/>
                  </a:cubicBezTo>
                  <a:lnTo>
                    <a:pt x="312" y="5325"/>
                  </a:lnTo>
                  <a:cubicBezTo>
                    <a:pt x="233" y="5297"/>
                    <a:pt x="226" y="5220"/>
                    <a:pt x="234" y="5192"/>
                  </a:cubicBezTo>
                  <a:lnTo>
                    <a:pt x="1536" y="335"/>
                  </a:lnTo>
                  <a:cubicBezTo>
                    <a:pt x="1554" y="228"/>
                    <a:pt x="1660" y="255"/>
                    <a:pt x="1669" y="257"/>
                  </a:cubicBezTo>
                  <a:lnTo>
                    <a:pt x="2725" y="540"/>
                  </a:lnTo>
                  <a:cubicBezTo>
                    <a:pt x="2825" y="559"/>
                    <a:pt x="2810" y="645"/>
                    <a:pt x="2802" y="67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3" name="Freeform 26"/>
            <p:cNvSpPr>
              <a:spLocks noEditPoints="1"/>
            </p:cNvSpPr>
            <p:nvPr/>
          </p:nvSpPr>
          <p:spPr bwMode="auto">
            <a:xfrm>
              <a:off x="1741" y="678"/>
              <a:ext cx="704" cy="1224"/>
            </a:xfrm>
            <a:custGeom>
              <a:avLst/>
              <a:gdLst>
                <a:gd name="T0" fmla="*/ 0 w 1468"/>
                <a:gd name="T1" fmla="*/ 2323 h 2549"/>
                <a:gd name="T2" fmla="*/ 845 w 1468"/>
                <a:gd name="T3" fmla="*/ 2549 h 2549"/>
                <a:gd name="T4" fmla="*/ 1468 w 1468"/>
                <a:gd name="T5" fmla="*/ 227 h 2549"/>
                <a:gd name="T6" fmla="*/ 622 w 1468"/>
                <a:gd name="T7" fmla="*/ 0 h 2549"/>
                <a:gd name="T8" fmla="*/ 0 w 1468"/>
                <a:gd name="T9" fmla="*/ 2323 h 2549"/>
                <a:gd name="T10" fmla="*/ 1198 w 1468"/>
                <a:gd name="T11" fmla="*/ 380 h 2549"/>
                <a:gd name="T12" fmla="*/ 689 w 1468"/>
                <a:gd name="T13" fmla="*/ 2280 h 2549"/>
                <a:gd name="T14" fmla="*/ 266 w 1468"/>
                <a:gd name="T15" fmla="*/ 2167 h 2549"/>
                <a:gd name="T16" fmla="*/ 776 w 1468"/>
                <a:gd name="T17" fmla="*/ 268 h 2549"/>
                <a:gd name="T18" fmla="*/ 1198 w 1468"/>
                <a:gd name="T19" fmla="*/ 380 h 2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8" h="2549">
                  <a:moveTo>
                    <a:pt x="0" y="2323"/>
                  </a:moveTo>
                  <a:lnTo>
                    <a:pt x="845" y="2549"/>
                  </a:lnTo>
                  <a:lnTo>
                    <a:pt x="1468" y="227"/>
                  </a:lnTo>
                  <a:lnTo>
                    <a:pt x="622" y="0"/>
                  </a:lnTo>
                  <a:lnTo>
                    <a:pt x="0" y="2323"/>
                  </a:lnTo>
                  <a:close/>
                  <a:moveTo>
                    <a:pt x="1198" y="380"/>
                  </a:moveTo>
                  <a:lnTo>
                    <a:pt x="689" y="2280"/>
                  </a:lnTo>
                  <a:lnTo>
                    <a:pt x="266" y="2167"/>
                  </a:lnTo>
                  <a:lnTo>
                    <a:pt x="776" y="268"/>
                  </a:lnTo>
                  <a:lnTo>
                    <a:pt x="1198" y="38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2716" y="409"/>
              <a:ext cx="839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2926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9"/>
            <p:cNvSpPr>
              <a:spLocks noEditPoints="1"/>
            </p:cNvSpPr>
            <p:nvPr/>
          </p:nvSpPr>
          <p:spPr bwMode="auto">
            <a:xfrm>
              <a:off x="2926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7" name="Freeform 30"/>
            <p:cNvSpPr>
              <a:spLocks noEditPoints="1"/>
            </p:cNvSpPr>
            <p:nvPr/>
          </p:nvSpPr>
          <p:spPr bwMode="auto">
            <a:xfrm>
              <a:off x="1557" y="2296"/>
              <a:ext cx="420" cy="420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7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7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3660" y="409"/>
              <a:ext cx="840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9" name="Freeform 32"/>
            <p:cNvSpPr>
              <a:spLocks noEditPoints="1"/>
            </p:cNvSpPr>
            <p:nvPr/>
          </p:nvSpPr>
          <p:spPr bwMode="auto">
            <a:xfrm>
              <a:off x="3870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30" name="Freeform 33"/>
            <p:cNvSpPr>
              <a:spLocks noEditPoints="1"/>
            </p:cNvSpPr>
            <p:nvPr/>
          </p:nvSpPr>
          <p:spPr bwMode="auto">
            <a:xfrm>
              <a:off x="3870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</p:grpSp>
      <p:sp>
        <p:nvSpPr>
          <p:cNvPr id="1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Workforce Demographics Study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6" y="1313107"/>
            <a:ext cx="7767201" cy="50130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53" y="1608656"/>
            <a:ext cx="8799466" cy="45558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6" y="1305825"/>
            <a:ext cx="7668695" cy="50203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26"/>
          <a:stretch/>
        </p:blipFill>
        <p:spPr>
          <a:xfrm>
            <a:off x="1926771" y="955040"/>
            <a:ext cx="5290457" cy="590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1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4"/>
          <p:cNvGrpSpPr>
            <a:grpSpLocks noChangeAspect="1"/>
          </p:cNvGrpSpPr>
          <p:nvPr/>
        </p:nvGrpSpPr>
        <p:grpSpPr bwMode="auto">
          <a:xfrm>
            <a:off x="5061924" y="5789892"/>
            <a:ext cx="436163" cy="378881"/>
            <a:chOff x="1241" y="338"/>
            <a:chExt cx="3259" cy="2831"/>
          </a:xfrm>
          <a:solidFill>
            <a:schemeClr val="bg1"/>
          </a:solidFill>
        </p:grpSpPr>
        <p:sp>
          <p:nvSpPr>
            <p:cNvPr id="22" name="Freeform 25"/>
            <p:cNvSpPr>
              <a:spLocks noEditPoints="1"/>
            </p:cNvSpPr>
            <p:nvPr/>
          </p:nvSpPr>
          <p:spPr bwMode="auto">
            <a:xfrm>
              <a:off x="1241" y="338"/>
              <a:ext cx="1458" cy="2831"/>
            </a:xfrm>
            <a:custGeom>
              <a:avLst/>
              <a:gdLst>
                <a:gd name="T0" fmla="*/ 2782 w 3036"/>
                <a:gd name="T1" fmla="*/ 329 h 5897"/>
                <a:gd name="T2" fmla="*/ 1726 w 3036"/>
                <a:gd name="T3" fmla="*/ 47 h 5897"/>
                <a:gd name="T4" fmla="*/ 1325 w 3036"/>
                <a:gd name="T5" fmla="*/ 279 h 5897"/>
                <a:gd name="T6" fmla="*/ 22 w 3036"/>
                <a:gd name="T7" fmla="*/ 5135 h 5897"/>
                <a:gd name="T8" fmla="*/ 254 w 3036"/>
                <a:gd name="T9" fmla="*/ 5536 h 5897"/>
                <a:gd name="T10" fmla="*/ 1310 w 3036"/>
                <a:gd name="T11" fmla="*/ 5819 h 5897"/>
                <a:gd name="T12" fmla="*/ 1712 w 3036"/>
                <a:gd name="T13" fmla="*/ 5587 h 5897"/>
                <a:gd name="T14" fmla="*/ 3013 w 3036"/>
                <a:gd name="T15" fmla="*/ 729 h 5897"/>
                <a:gd name="T16" fmla="*/ 2782 w 3036"/>
                <a:gd name="T17" fmla="*/ 329 h 5897"/>
                <a:gd name="T18" fmla="*/ 2802 w 3036"/>
                <a:gd name="T19" fmla="*/ 673 h 5897"/>
                <a:gd name="T20" fmla="*/ 1501 w 3036"/>
                <a:gd name="T21" fmla="*/ 5531 h 5897"/>
                <a:gd name="T22" fmla="*/ 1368 w 3036"/>
                <a:gd name="T23" fmla="*/ 5608 h 5897"/>
                <a:gd name="T24" fmla="*/ 312 w 3036"/>
                <a:gd name="T25" fmla="*/ 5325 h 5897"/>
                <a:gd name="T26" fmla="*/ 234 w 3036"/>
                <a:gd name="T27" fmla="*/ 5192 h 5897"/>
                <a:gd name="T28" fmla="*/ 1536 w 3036"/>
                <a:gd name="T29" fmla="*/ 335 h 5897"/>
                <a:gd name="T30" fmla="*/ 1669 w 3036"/>
                <a:gd name="T31" fmla="*/ 257 h 5897"/>
                <a:gd name="T32" fmla="*/ 2725 w 3036"/>
                <a:gd name="T33" fmla="*/ 540 h 5897"/>
                <a:gd name="T34" fmla="*/ 2802 w 3036"/>
                <a:gd name="T35" fmla="*/ 673 h 5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36" h="5897">
                  <a:moveTo>
                    <a:pt x="2782" y="329"/>
                  </a:moveTo>
                  <a:lnTo>
                    <a:pt x="1726" y="47"/>
                  </a:lnTo>
                  <a:cubicBezTo>
                    <a:pt x="1554" y="0"/>
                    <a:pt x="1370" y="108"/>
                    <a:pt x="1325" y="279"/>
                  </a:cubicBezTo>
                  <a:lnTo>
                    <a:pt x="22" y="5135"/>
                  </a:lnTo>
                  <a:cubicBezTo>
                    <a:pt x="0" y="5219"/>
                    <a:pt x="20" y="5476"/>
                    <a:pt x="254" y="5536"/>
                  </a:cubicBezTo>
                  <a:lnTo>
                    <a:pt x="1310" y="5819"/>
                  </a:lnTo>
                  <a:cubicBezTo>
                    <a:pt x="1338" y="5827"/>
                    <a:pt x="1606" y="5897"/>
                    <a:pt x="1712" y="5587"/>
                  </a:cubicBezTo>
                  <a:lnTo>
                    <a:pt x="3013" y="729"/>
                  </a:lnTo>
                  <a:cubicBezTo>
                    <a:pt x="3036" y="645"/>
                    <a:pt x="3033" y="403"/>
                    <a:pt x="2782" y="329"/>
                  </a:cubicBezTo>
                  <a:close/>
                  <a:moveTo>
                    <a:pt x="2802" y="673"/>
                  </a:moveTo>
                  <a:lnTo>
                    <a:pt x="1501" y="5531"/>
                  </a:lnTo>
                  <a:cubicBezTo>
                    <a:pt x="1486" y="5588"/>
                    <a:pt x="1425" y="5624"/>
                    <a:pt x="1368" y="5608"/>
                  </a:cubicBezTo>
                  <a:lnTo>
                    <a:pt x="312" y="5325"/>
                  </a:lnTo>
                  <a:cubicBezTo>
                    <a:pt x="233" y="5297"/>
                    <a:pt x="226" y="5220"/>
                    <a:pt x="234" y="5192"/>
                  </a:cubicBezTo>
                  <a:lnTo>
                    <a:pt x="1536" y="335"/>
                  </a:lnTo>
                  <a:cubicBezTo>
                    <a:pt x="1554" y="228"/>
                    <a:pt x="1660" y="255"/>
                    <a:pt x="1669" y="257"/>
                  </a:cubicBezTo>
                  <a:lnTo>
                    <a:pt x="2725" y="540"/>
                  </a:lnTo>
                  <a:cubicBezTo>
                    <a:pt x="2825" y="559"/>
                    <a:pt x="2810" y="645"/>
                    <a:pt x="2802" y="67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3" name="Freeform 26"/>
            <p:cNvSpPr>
              <a:spLocks noEditPoints="1"/>
            </p:cNvSpPr>
            <p:nvPr/>
          </p:nvSpPr>
          <p:spPr bwMode="auto">
            <a:xfrm>
              <a:off x="1741" y="678"/>
              <a:ext cx="704" cy="1224"/>
            </a:xfrm>
            <a:custGeom>
              <a:avLst/>
              <a:gdLst>
                <a:gd name="T0" fmla="*/ 0 w 1468"/>
                <a:gd name="T1" fmla="*/ 2323 h 2549"/>
                <a:gd name="T2" fmla="*/ 845 w 1468"/>
                <a:gd name="T3" fmla="*/ 2549 h 2549"/>
                <a:gd name="T4" fmla="*/ 1468 w 1468"/>
                <a:gd name="T5" fmla="*/ 227 h 2549"/>
                <a:gd name="T6" fmla="*/ 622 w 1468"/>
                <a:gd name="T7" fmla="*/ 0 h 2549"/>
                <a:gd name="T8" fmla="*/ 0 w 1468"/>
                <a:gd name="T9" fmla="*/ 2323 h 2549"/>
                <a:gd name="T10" fmla="*/ 1198 w 1468"/>
                <a:gd name="T11" fmla="*/ 380 h 2549"/>
                <a:gd name="T12" fmla="*/ 689 w 1468"/>
                <a:gd name="T13" fmla="*/ 2280 h 2549"/>
                <a:gd name="T14" fmla="*/ 266 w 1468"/>
                <a:gd name="T15" fmla="*/ 2167 h 2549"/>
                <a:gd name="T16" fmla="*/ 776 w 1468"/>
                <a:gd name="T17" fmla="*/ 268 h 2549"/>
                <a:gd name="T18" fmla="*/ 1198 w 1468"/>
                <a:gd name="T19" fmla="*/ 380 h 2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8" h="2549">
                  <a:moveTo>
                    <a:pt x="0" y="2323"/>
                  </a:moveTo>
                  <a:lnTo>
                    <a:pt x="845" y="2549"/>
                  </a:lnTo>
                  <a:lnTo>
                    <a:pt x="1468" y="227"/>
                  </a:lnTo>
                  <a:lnTo>
                    <a:pt x="622" y="0"/>
                  </a:lnTo>
                  <a:lnTo>
                    <a:pt x="0" y="2323"/>
                  </a:lnTo>
                  <a:close/>
                  <a:moveTo>
                    <a:pt x="1198" y="380"/>
                  </a:moveTo>
                  <a:lnTo>
                    <a:pt x="689" y="2280"/>
                  </a:lnTo>
                  <a:lnTo>
                    <a:pt x="266" y="2167"/>
                  </a:lnTo>
                  <a:lnTo>
                    <a:pt x="776" y="268"/>
                  </a:lnTo>
                  <a:lnTo>
                    <a:pt x="1198" y="38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2716" y="409"/>
              <a:ext cx="839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2926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9"/>
            <p:cNvSpPr>
              <a:spLocks noEditPoints="1"/>
            </p:cNvSpPr>
            <p:nvPr/>
          </p:nvSpPr>
          <p:spPr bwMode="auto">
            <a:xfrm>
              <a:off x="2926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7" name="Freeform 30"/>
            <p:cNvSpPr>
              <a:spLocks noEditPoints="1"/>
            </p:cNvSpPr>
            <p:nvPr/>
          </p:nvSpPr>
          <p:spPr bwMode="auto">
            <a:xfrm>
              <a:off x="1557" y="2296"/>
              <a:ext cx="420" cy="420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7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7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3660" y="409"/>
              <a:ext cx="840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9" name="Freeform 32"/>
            <p:cNvSpPr>
              <a:spLocks noEditPoints="1"/>
            </p:cNvSpPr>
            <p:nvPr/>
          </p:nvSpPr>
          <p:spPr bwMode="auto">
            <a:xfrm>
              <a:off x="3870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30" name="Freeform 33"/>
            <p:cNvSpPr>
              <a:spLocks noEditPoints="1"/>
            </p:cNvSpPr>
            <p:nvPr/>
          </p:nvSpPr>
          <p:spPr bwMode="auto">
            <a:xfrm>
              <a:off x="3870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</p:grpSp>
      <p:sp>
        <p:nvSpPr>
          <p:cNvPr id="1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Workforce Demographics Study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0" y="1126274"/>
            <a:ext cx="6223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901" y="1480865"/>
            <a:ext cx="7011378" cy="38962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330" y="1736539"/>
            <a:ext cx="6849431" cy="329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0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4"/>
          <p:cNvGrpSpPr>
            <a:grpSpLocks noChangeAspect="1"/>
          </p:cNvGrpSpPr>
          <p:nvPr/>
        </p:nvGrpSpPr>
        <p:grpSpPr bwMode="auto">
          <a:xfrm>
            <a:off x="5061924" y="5789892"/>
            <a:ext cx="436163" cy="378881"/>
            <a:chOff x="1241" y="338"/>
            <a:chExt cx="3259" cy="2831"/>
          </a:xfrm>
          <a:solidFill>
            <a:schemeClr val="bg1"/>
          </a:solidFill>
        </p:grpSpPr>
        <p:sp>
          <p:nvSpPr>
            <p:cNvPr id="22" name="Freeform 25"/>
            <p:cNvSpPr>
              <a:spLocks noEditPoints="1"/>
            </p:cNvSpPr>
            <p:nvPr/>
          </p:nvSpPr>
          <p:spPr bwMode="auto">
            <a:xfrm>
              <a:off x="1241" y="338"/>
              <a:ext cx="1458" cy="2831"/>
            </a:xfrm>
            <a:custGeom>
              <a:avLst/>
              <a:gdLst>
                <a:gd name="T0" fmla="*/ 2782 w 3036"/>
                <a:gd name="T1" fmla="*/ 329 h 5897"/>
                <a:gd name="T2" fmla="*/ 1726 w 3036"/>
                <a:gd name="T3" fmla="*/ 47 h 5897"/>
                <a:gd name="T4" fmla="*/ 1325 w 3036"/>
                <a:gd name="T5" fmla="*/ 279 h 5897"/>
                <a:gd name="T6" fmla="*/ 22 w 3036"/>
                <a:gd name="T7" fmla="*/ 5135 h 5897"/>
                <a:gd name="T8" fmla="*/ 254 w 3036"/>
                <a:gd name="T9" fmla="*/ 5536 h 5897"/>
                <a:gd name="T10" fmla="*/ 1310 w 3036"/>
                <a:gd name="T11" fmla="*/ 5819 h 5897"/>
                <a:gd name="T12" fmla="*/ 1712 w 3036"/>
                <a:gd name="T13" fmla="*/ 5587 h 5897"/>
                <a:gd name="T14" fmla="*/ 3013 w 3036"/>
                <a:gd name="T15" fmla="*/ 729 h 5897"/>
                <a:gd name="T16" fmla="*/ 2782 w 3036"/>
                <a:gd name="T17" fmla="*/ 329 h 5897"/>
                <a:gd name="T18" fmla="*/ 2802 w 3036"/>
                <a:gd name="T19" fmla="*/ 673 h 5897"/>
                <a:gd name="T20" fmla="*/ 1501 w 3036"/>
                <a:gd name="T21" fmla="*/ 5531 h 5897"/>
                <a:gd name="T22" fmla="*/ 1368 w 3036"/>
                <a:gd name="T23" fmla="*/ 5608 h 5897"/>
                <a:gd name="T24" fmla="*/ 312 w 3036"/>
                <a:gd name="T25" fmla="*/ 5325 h 5897"/>
                <a:gd name="T26" fmla="*/ 234 w 3036"/>
                <a:gd name="T27" fmla="*/ 5192 h 5897"/>
                <a:gd name="T28" fmla="*/ 1536 w 3036"/>
                <a:gd name="T29" fmla="*/ 335 h 5897"/>
                <a:gd name="T30" fmla="*/ 1669 w 3036"/>
                <a:gd name="T31" fmla="*/ 257 h 5897"/>
                <a:gd name="T32" fmla="*/ 2725 w 3036"/>
                <a:gd name="T33" fmla="*/ 540 h 5897"/>
                <a:gd name="T34" fmla="*/ 2802 w 3036"/>
                <a:gd name="T35" fmla="*/ 673 h 5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36" h="5897">
                  <a:moveTo>
                    <a:pt x="2782" y="329"/>
                  </a:moveTo>
                  <a:lnTo>
                    <a:pt x="1726" y="47"/>
                  </a:lnTo>
                  <a:cubicBezTo>
                    <a:pt x="1554" y="0"/>
                    <a:pt x="1370" y="108"/>
                    <a:pt x="1325" y="279"/>
                  </a:cubicBezTo>
                  <a:lnTo>
                    <a:pt x="22" y="5135"/>
                  </a:lnTo>
                  <a:cubicBezTo>
                    <a:pt x="0" y="5219"/>
                    <a:pt x="20" y="5476"/>
                    <a:pt x="254" y="5536"/>
                  </a:cubicBezTo>
                  <a:lnTo>
                    <a:pt x="1310" y="5819"/>
                  </a:lnTo>
                  <a:cubicBezTo>
                    <a:pt x="1338" y="5827"/>
                    <a:pt x="1606" y="5897"/>
                    <a:pt x="1712" y="5587"/>
                  </a:cubicBezTo>
                  <a:lnTo>
                    <a:pt x="3013" y="729"/>
                  </a:lnTo>
                  <a:cubicBezTo>
                    <a:pt x="3036" y="645"/>
                    <a:pt x="3033" y="403"/>
                    <a:pt x="2782" y="329"/>
                  </a:cubicBezTo>
                  <a:close/>
                  <a:moveTo>
                    <a:pt x="2802" y="673"/>
                  </a:moveTo>
                  <a:lnTo>
                    <a:pt x="1501" y="5531"/>
                  </a:lnTo>
                  <a:cubicBezTo>
                    <a:pt x="1486" y="5588"/>
                    <a:pt x="1425" y="5624"/>
                    <a:pt x="1368" y="5608"/>
                  </a:cubicBezTo>
                  <a:lnTo>
                    <a:pt x="312" y="5325"/>
                  </a:lnTo>
                  <a:cubicBezTo>
                    <a:pt x="233" y="5297"/>
                    <a:pt x="226" y="5220"/>
                    <a:pt x="234" y="5192"/>
                  </a:cubicBezTo>
                  <a:lnTo>
                    <a:pt x="1536" y="335"/>
                  </a:lnTo>
                  <a:cubicBezTo>
                    <a:pt x="1554" y="228"/>
                    <a:pt x="1660" y="255"/>
                    <a:pt x="1669" y="257"/>
                  </a:cubicBezTo>
                  <a:lnTo>
                    <a:pt x="2725" y="540"/>
                  </a:lnTo>
                  <a:cubicBezTo>
                    <a:pt x="2825" y="559"/>
                    <a:pt x="2810" y="645"/>
                    <a:pt x="2802" y="67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3" name="Freeform 26"/>
            <p:cNvSpPr>
              <a:spLocks noEditPoints="1"/>
            </p:cNvSpPr>
            <p:nvPr/>
          </p:nvSpPr>
          <p:spPr bwMode="auto">
            <a:xfrm>
              <a:off x="1741" y="678"/>
              <a:ext cx="704" cy="1224"/>
            </a:xfrm>
            <a:custGeom>
              <a:avLst/>
              <a:gdLst>
                <a:gd name="T0" fmla="*/ 0 w 1468"/>
                <a:gd name="T1" fmla="*/ 2323 h 2549"/>
                <a:gd name="T2" fmla="*/ 845 w 1468"/>
                <a:gd name="T3" fmla="*/ 2549 h 2549"/>
                <a:gd name="T4" fmla="*/ 1468 w 1468"/>
                <a:gd name="T5" fmla="*/ 227 h 2549"/>
                <a:gd name="T6" fmla="*/ 622 w 1468"/>
                <a:gd name="T7" fmla="*/ 0 h 2549"/>
                <a:gd name="T8" fmla="*/ 0 w 1468"/>
                <a:gd name="T9" fmla="*/ 2323 h 2549"/>
                <a:gd name="T10" fmla="*/ 1198 w 1468"/>
                <a:gd name="T11" fmla="*/ 380 h 2549"/>
                <a:gd name="T12" fmla="*/ 689 w 1468"/>
                <a:gd name="T13" fmla="*/ 2280 h 2549"/>
                <a:gd name="T14" fmla="*/ 266 w 1468"/>
                <a:gd name="T15" fmla="*/ 2167 h 2549"/>
                <a:gd name="T16" fmla="*/ 776 w 1468"/>
                <a:gd name="T17" fmla="*/ 268 h 2549"/>
                <a:gd name="T18" fmla="*/ 1198 w 1468"/>
                <a:gd name="T19" fmla="*/ 380 h 2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8" h="2549">
                  <a:moveTo>
                    <a:pt x="0" y="2323"/>
                  </a:moveTo>
                  <a:lnTo>
                    <a:pt x="845" y="2549"/>
                  </a:lnTo>
                  <a:lnTo>
                    <a:pt x="1468" y="227"/>
                  </a:lnTo>
                  <a:lnTo>
                    <a:pt x="622" y="0"/>
                  </a:lnTo>
                  <a:lnTo>
                    <a:pt x="0" y="2323"/>
                  </a:lnTo>
                  <a:close/>
                  <a:moveTo>
                    <a:pt x="1198" y="380"/>
                  </a:moveTo>
                  <a:lnTo>
                    <a:pt x="689" y="2280"/>
                  </a:lnTo>
                  <a:lnTo>
                    <a:pt x="266" y="2167"/>
                  </a:lnTo>
                  <a:lnTo>
                    <a:pt x="776" y="268"/>
                  </a:lnTo>
                  <a:lnTo>
                    <a:pt x="1198" y="38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2716" y="409"/>
              <a:ext cx="839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2926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9"/>
            <p:cNvSpPr>
              <a:spLocks noEditPoints="1"/>
            </p:cNvSpPr>
            <p:nvPr/>
          </p:nvSpPr>
          <p:spPr bwMode="auto">
            <a:xfrm>
              <a:off x="2926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7" name="Freeform 30"/>
            <p:cNvSpPr>
              <a:spLocks noEditPoints="1"/>
            </p:cNvSpPr>
            <p:nvPr/>
          </p:nvSpPr>
          <p:spPr bwMode="auto">
            <a:xfrm>
              <a:off x="1557" y="2296"/>
              <a:ext cx="420" cy="420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7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7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3660" y="409"/>
              <a:ext cx="840" cy="2728"/>
            </a:xfrm>
            <a:custGeom>
              <a:avLst/>
              <a:gdLst>
                <a:gd name="T0" fmla="*/ 1421 w 1749"/>
                <a:gd name="T1" fmla="*/ 0 h 5684"/>
                <a:gd name="T2" fmla="*/ 328 w 1749"/>
                <a:gd name="T3" fmla="*/ 0 h 5684"/>
                <a:gd name="T4" fmla="*/ 0 w 1749"/>
                <a:gd name="T5" fmla="*/ 328 h 5684"/>
                <a:gd name="T6" fmla="*/ 0 w 1749"/>
                <a:gd name="T7" fmla="*/ 5356 h 5684"/>
                <a:gd name="T8" fmla="*/ 328 w 1749"/>
                <a:gd name="T9" fmla="*/ 5684 h 5684"/>
                <a:gd name="T10" fmla="*/ 1421 w 1749"/>
                <a:gd name="T11" fmla="*/ 5684 h 5684"/>
                <a:gd name="T12" fmla="*/ 1749 w 1749"/>
                <a:gd name="T13" fmla="*/ 5356 h 5684"/>
                <a:gd name="T14" fmla="*/ 1749 w 1749"/>
                <a:gd name="T15" fmla="*/ 328 h 5684"/>
                <a:gd name="T16" fmla="*/ 1421 w 1749"/>
                <a:gd name="T17" fmla="*/ 0 h 5684"/>
                <a:gd name="T18" fmla="*/ 1530 w 1749"/>
                <a:gd name="T19" fmla="*/ 5356 h 5684"/>
                <a:gd name="T20" fmla="*/ 1421 w 1749"/>
                <a:gd name="T21" fmla="*/ 5465 h 5684"/>
                <a:gd name="T22" fmla="*/ 328 w 1749"/>
                <a:gd name="T23" fmla="*/ 5465 h 5684"/>
                <a:gd name="T24" fmla="*/ 218 w 1749"/>
                <a:gd name="T25" fmla="*/ 5356 h 5684"/>
                <a:gd name="T26" fmla="*/ 218 w 1749"/>
                <a:gd name="T27" fmla="*/ 328 h 5684"/>
                <a:gd name="T28" fmla="*/ 328 w 1749"/>
                <a:gd name="T29" fmla="*/ 218 h 5684"/>
                <a:gd name="T30" fmla="*/ 1421 w 1749"/>
                <a:gd name="T31" fmla="*/ 218 h 5684"/>
                <a:gd name="T32" fmla="*/ 1530 w 1749"/>
                <a:gd name="T33" fmla="*/ 328 h 5684"/>
                <a:gd name="T34" fmla="*/ 1530 w 1749"/>
                <a:gd name="T35" fmla="*/ 5356 h 5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9" h="5684">
                  <a:moveTo>
                    <a:pt x="1421" y="0"/>
                  </a:moveTo>
                  <a:lnTo>
                    <a:pt x="328" y="0"/>
                  </a:lnTo>
                  <a:cubicBezTo>
                    <a:pt x="146" y="0"/>
                    <a:pt x="0" y="146"/>
                    <a:pt x="0" y="328"/>
                  </a:cubicBezTo>
                  <a:lnTo>
                    <a:pt x="0" y="5356"/>
                  </a:lnTo>
                  <a:cubicBezTo>
                    <a:pt x="0" y="5537"/>
                    <a:pt x="146" y="5684"/>
                    <a:pt x="328" y="5684"/>
                  </a:cubicBezTo>
                  <a:lnTo>
                    <a:pt x="1421" y="5684"/>
                  </a:lnTo>
                  <a:cubicBezTo>
                    <a:pt x="1602" y="5684"/>
                    <a:pt x="1749" y="5537"/>
                    <a:pt x="1749" y="5356"/>
                  </a:cubicBezTo>
                  <a:lnTo>
                    <a:pt x="1749" y="328"/>
                  </a:lnTo>
                  <a:cubicBezTo>
                    <a:pt x="1749" y="146"/>
                    <a:pt x="1602" y="0"/>
                    <a:pt x="1421" y="0"/>
                  </a:cubicBezTo>
                  <a:close/>
                  <a:moveTo>
                    <a:pt x="1530" y="5356"/>
                  </a:moveTo>
                  <a:cubicBezTo>
                    <a:pt x="1530" y="5416"/>
                    <a:pt x="1481" y="5465"/>
                    <a:pt x="1421" y="5465"/>
                  </a:cubicBezTo>
                  <a:lnTo>
                    <a:pt x="328" y="5465"/>
                  </a:lnTo>
                  <a:cubicBezTo>
                    <a:pt x="268" y="5465"/>
                    <a:pt x="218" y="5416"/>
                    <a:pt x="218" y="5356"/>
                  </a:cubicBezTo>
                  <a:lnTo>
                    <a:pt x="218" y="328"/>
                  </a:lnTo>
                  <a:cubicBezTo>
                    <a:pt x="218" y="268"/>
                    <a:pt x="268" y="218"/>
                    <a:pt x="328" y="218"/>
                  </a:cubicBezTo>
                  <a:lnTo>
                    <a:pt x="1421" y="218"/>
                  </a:lnTo>
                  <a:cubicBezTo>
                    <a:pt x="1481" y="218"/>
                    <a:pt x="1530" y="268"/>
                    <a:pt x="1530" y="328"/>
                  </a:cubicBezTo>
                  <a:lnTo>
                    <a:pt x="1530" y="535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29" name="Freeform 32"/>
            <p:cNvSpPr>
              <a:spLocks noEditPoints="1"/>
            </p:cNvSpPr>
            <p:nvPr/>
          </p:nvSpPr>
          <p:spPr bwMode="auto">
            <a:xfrm>
              <a:off x="3870" y="724"/>
              <a:ext cx="420" cy="1154"/>
            </a:xfrm>
            <a:custGeom>
              <a:avLst/>
              <a:gdLst>
                <a:gd name="T0" fmla="*/ 0 w 875"/>
                <a:gd name="T1" fmla="*/ 2404 h 2404"/>
                <a:gd name="T2" fmla="*/ 875 w 875"/>
                <a:gd name="T3" fmla="*/ 2404 h 2404"/>
                <a:gd name="T4" fmla="*/ 875 w 875"/>
                <a:gd name="T5" fmla="*/ 0 h 2404"/>
                <a:gd name="T6" fmla="*/ 0 w 875"/>
                <a:gd name="T7" fmla="*/ 0 h 2404"/>
                <a:gd name="T8" fmla="*/ 0 w 875"/>
                <a:gd name="T9" fmla="*/ 2404 h 2404"/>
                <a:gd name="T10" fmla="*/ 219 w 875"/>
                <a:gd name="T11" fmla="*/ 218 h 2404"/>
                <a:gd name="T12" fmla="*/ 656 w 875"/>
                <a:gd name="T13" fmla="*/ 218 h 2404"/>
                <a:gd name="T14" fmla="*/ 656 w 875"/>
                <a:gd name="T15" fmla="*/ 2186 h 2404"/>
                <a:gd name="T16" fmla="*/ 219 w 875"/>
                <a:gd name="T17" fmla="*/ 2186 h 2404"/>
                <a:gd name="T18" fmla="*/ 219 w 875"/>
                <a:gd name="T19" fmla="*/ 218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2404">
                  <a:moveTo>
                    <a:pt x="0" y="2404"/>
                  </a:moveTo>
                  <a:lnTo>
                    <a:pt x="875" y="2404"/>
                  </a:lnTo>
                  <a:lnTo>
                    <a:pt x="875" y="0"/>
                  </a:lnTo>
                  <a:lnTo>
                    <a:pt x="0" y="0"/>
                  </a:lnTo>
                  <a:lnTo>
                    <a:pt x="0" y="2404"/>
                  </a:lnTo>
                  <a:close/>
                  <a:moveTo>
                    <a:pt x="219" y="218"/>
                  </a:moveTo>
                  <a:lnTo>
                    <a:pt x="656" y="218"/>
                  </a:lnTo>
                  <a:lnTo>
                    <a:pt x="656" y="2186"/>
                  </a:lnTo>
                  <a:lnTo>
                    <a:pt x="219" y="2186"/>
                  </a:lnTo>
                  <a:lnTo>
                    <a:pt x="219" y="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  <p:sp>
          <p:nvSpPr>
            <p:cNvPr id="30" name="Freeform 33"/>
            <p:cNvSpPr>
              <a:spLocks noEditPoints="1"/>
            </p:cNvSpPr>
            <p:nvPr/>
          </p:nvSpPr>
          <p:spPr bwMode="auto">
            <a:xfrm>
              <a:off x="3870" y="2350"/>
              <a:ext cx="420" cy="419"/>
            </a:xfrm>
            <a:custGeom>
              <a:avLst/>
              <a:gdLst>
                <a:gd name="T0" fmla="*/ 437 w 875"/>
                <a:gd name="T1" fmla="*/ 0 h 874"/>
                <a:gd name="T2" fmla="*/ 0 w 875"/>
                <a:gd name="T3" fmla="*/ 437 h 874"/>
                <a:gd name="T4" fmla="*/ 437 w 875"/>
                <a:gd name="T5" fmla="*/ 874 h 874"/>
                <a:gd name="T6" fmla="*/ 875 w 875"/>
                <a:gd name="T7" fmla="*/ 437 h 874"/>
                <a:gd name="T8" fmla="*/ 437 w 875"/>
                <a:gd name="T9" fmla="*/ 0 h 874"/>
                <a:gd name="T10" fmla="*/ 437 w 875"/>
                <a:gd name="T11" fmla="*/ 656 h 874"/>
                <a:gd name="T12" fmla="*/ 219 w 875"/>
                <a:gd name="T13" fmla="*/ 437 h 874"/>
                <a:gd name="T14" fmla="*/ 437 w 875"/>
                <a:gd name="T15" fmla="*/ 218 h 874"/>
                <a:gd name="T16" fmla="*/ 656 w 875"/>
                <a:gd name="T17" fmla="*/ 437 h 874"/>
                <a:gd name="T18" fmla="*/ 437 w 875"/>
                <a:gd name="T19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5" h="874">
                  <a:moveTo>
                    <a:pt x="437" y="0"/>
                  </a:moveTo>
                  <a:cubicBezTo>
                    <a:pt x="196" y="0"/>
                    <a:pt x="0" y="196"/>
                    <a:pt x="0" y="437"/>
                  </a:cubicBezTo>
                  <a:cubicBezTo>
                    <a:pt x="0" y="678"/>
                    <a:pt x="196" y="874"/>
                    <a:pt x="437" y="874"/>
                  </a:cubicBezTo>
                  <a:cubicBezTo>
                    <a:pt x="679" y="874"/>
                    <a:pt x="875" y="678"/>
                    <a:pt x="875" y="437"/>
                  </a:cubicBezTo>
                  <a:cubicBezTo>
                    <a:pt x="875" y="196"/>
                    <a:pt x="679" y="0"/>
                    <a:pt x="437" y="0"/>
                  </a:cubicBezTo>
                  <a:close/>
                  <a:moveTo>
                    <a:pt x="437" y="656"/>
                  </a:moveTo>
                  <a:cubicBezTo>
                    <a:pt x="317" y="656"/>
                    <a:pt x="219" y="557"/>
                    <a:pt x="219" y="437"/>
                  </a:cubicBezTo>
                  <a:cubicBezTo>
                    <a:pt x="219" y="317"/>
                    <a:pt x="317" y="218"/>
                    <a:pt x="437" y="218"/>
                  </a:cubicBezTo>
                  <a:cubicBezTo>
                    <a:pt x="557" y="218"/>
                    <a:pt x="656" y="317"/>
                    <a:pt x="656" y="437"/>
                  </a:cubicBezTo>
                  <a:cubicBezTo>
                    <a:pt x="656" y="557"/>
                    <a:pt x="559" y="656"/>
                    <a:pt x="437" y="6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solidFill>
                  <a:prstClr val="black"/>
                </a:solidFill>
              </a:endParaRPr>
            </a:p>
          </p:txBody>
        </p:sp>
      </p:grpSp>
      <p:sp>
        <p:nvSpPr>
          <p:cNvPr id="1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Workforce Demographics Study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23896" y="1490430"/>
            <a:ext cx="738262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 topics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Changes in methodology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What motivates organizations to participate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Reporting for participating organizations 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Other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14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70629" y="3002219"/>
            <a:ext cx="3802742" cy="846386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6000" dirty="0">
                <a:latin typeface="Times New Roman"/>
                <a:cs typeface="Times New Roman"/>
              </a:rPr>
              <a:t>Questions?</a:t>
            </a:r>
          </a:p>
        </p:txBody>
      </p:sp>
      <p:sp>
        <p:nvSpPr>
          <p:cNvPr id="4" name="Rectangle 3"/>
          <p:cNvSpPr/>
          <p:nvPr/>
        </p:nvSpPr>
        <p:spPr>
          <a:xfrm>
            <a:off x="209550" y="505889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>
                <a:solidFill>
                  <a:srgbClr val="245E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kingersoll@smu.edu</a:t>
            </a:r>
            <a:endParaRPr lang="en-US" sz="2400" dirty="0">
              <a:solidFill>
                <a:srgbClr val="245E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solidFill>
                  <a:srgbClr val="245E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dfonner@smu.edu</a:t>
            </a:r>
            <a:endParaRPr lang="en-US" sz="2400" dirty="0">
              <a:solidFill>
                <a:srgbClr val="245E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00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Template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5A5A"/>
      </a:accent1>
      <a:accent2>
        <a:srgbClr val="A0DDCF"/>
      </a:accent2>
      <a:accent3>
        <a:srgbClr val="A5A5A5"/>
      </a:accent3>
      <a:accent4>
        <a:srgbClr val="7F7F7F"/>
      </a:accent4>
      <a:accent5>
        <a:srgbClr val="595959"/>
      </a:accent5>
      <a:accent6>
        <a:srgbClr val="3F3F3F"/>
      </a:accent6>
      <a:hlink>
        <a:srgbClr val="0563C1"/>
      </a:hlink>
      <a:folHlink>
        <a:srgbClr val="954F72"/>
      </a:folHlink>
    </a:clrScheme>
    <a:fontScheme name="Template - 5">
      <a:majorFont>
        <a:latin typeface="BodoniXT"/>
        <a:ea typeface=""/>
        <a:cs typeface="Angsana New"/>
      </a:majorFont>
      <a:minorFont>
        <a:latin typeface="Montserrat Light"/>
        <a:ea typeface=""/>
        <a:cs typeface="Cordia New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698</TotalTime>
  <Words>614</Words>
  <Application>Microsoft Office PowerPoint</Application>
  <PresentationFormat>On-screen Show (4:3)</PresentationFormat>
  <Paragraphs>163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Angsana New</vt:lpstr>
      <vt:lpstr>Arial</vt:lpstr>
      <vt:lpstr>BodoniXT</vt:lpstr>
      <vt:lpstr>Calibri</vt:lpstr>
      <vt:lpstr>Cordia New</vt:lpstr>
      <vt:lpstr>ModernTwoSxtnMdITCTT</vt:lpstr>
      <vt:lpstr>Montserrat Light</vt:lpstr>
      <vt:lpstr>Proxima Nova Light</vt:lpstr>
      <vt:lpstr>Times New Roman</vt:lpstr>
      <vt:lpstr>1_Office Theme</vt:lpstr>
      <vt:lpstr>PowerPoint Presentation</vt:lpstr>
      <vt:lpstr>Workforce Demographics APASO Conference</vt:lpstr>
      <vt:lpstr>PowerPoint Presentation</vt:lpstr>
      <vt:lpstr>PowerPoint Presentation</vt:lpstr>
      <vt:lpstr>Workforce Demographics Study</vt:lpstr>
      <vt:lpstr>Workforce Demographics Study</vt:lpstr>
      <vt:lpstr>Workforce Demographics Study</vt:lpstr>
      <vt:lpstr>PowerPoint Presentation</vt:lpstr>
      <vt:lpstr>Workforce Demographics Studies</vt:lpstr>
      <vt:lpstr>PowerPoint Presentation</vt:lpstr>
      <vt:lpstr>Workforce Demographics Study</vt:lpstr>
      <vt:lpstr>Workforce Demographics Study</vt:lpstr>
      <vt:lpstr>Workforce Demographics Study</vt:lpstr>
      <vt:lpstr>Workforce Demographics Study</vt:lpstr>
      <vt:lpstr>Workforce Demographics Study</vt:lpstr>
      <vt:lpstr>Workforce Demographics Study</vt:lpstr>
      <vt:lpstr>Workforce Demographics Study</vt:lpstr>
      <vt:lpstr>PowerPoint Presentation</vt:lpstr>
    </vt:vector>
  </TitlesOfParts>
  <Company>Cultural Data Project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Higgins</dc:creator>
  <cp:lastModifiedBy>CDP User</cp:lastModifiedBy>
  <cp:revision>37</cp:revision>
  <dcterms:created xsi:type="dcterms:W3CDTF">2019-04-24T13:43:13Z</dcterms:created>
  <dcterms:modified xsi:type="dcterms:W3CDTF">2019-04-30T14:00:01Z</dcterms:modified>
</cp:coreProperties>
</file>