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70" r:id="rId1"/>
    <p:sldMasterId id="2147483671" r:id="rId2"/>
  </p:sldMasterIdLst>
  <p:notesMasterIdLst>
    <p:notesMasterId r:id="rId30"/>
  </p:notesMasterIdLst>
  <p:sldIdLst>
    <p:sldId id="290" r:id="rId3"/>
    <p:sldId id="291" r:id="rId4"/>
    <p:sldId id="274" r:id="rId5"/>
    <p:sldId id="260" r:id="rId6"/>
    <p:sldId id="275" r:id="rId7"/>
    <p:sldId id="276" r:id="rId8"/>
    <p:sldId id="259" r:id="rId9"/>
    <p:sldId id="293" r:id="rId10"/>
    <p:sldId id="292" r:id="rId11"/>
    <p:sldId id="261" r:id="rId12"/>
    <p:sldId id="278" r:id="rId13"/>
    <p:sldId id="262" r:id="rId14"/>
    <p:sldId id="270" r:id="rId15"/>
    <p:sldId id="263" r:id="rId16"/>
    <p:sldId id="268" r:id="rId17"/>
    <p:sldId id="266" r:id="rId18"/>
    <p:sldId id="264" r:id="rId19"/>
    <p:sldId id="277" r:id="rId20"/>
    <p:sldId id="267" r:id="rId21"/>
    <p:sldId id="269" r:id="rId22"/>
    <p:sldId id="271" r:id="rId23"/>
    <p:sldId id="284" r:id="rId24"/>
    <p:sldId id="294" r:id="rId25"/>
    <p:sldId id="295" r:id="rId26"/>
    <p:sldId id="285" r:id="rId27"/>
    <p:sldId id="296" r:id="rId28"/>
    <p:sldId id="256" r:id="rId29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384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312"/>
    <p:restoredTop sz="82037" autoAdjust="0"/>
  </p:normalViewPr>
  <p:slideViewPr>
    <p:cSldViewPr snapToGrid="0">
      <p:cViewPr varScale="1">
        <p:scale>
          <a:sx n="74" d="100"/>
          <a:sy n="74" d="100"/>
        </p:scale>
        <p:origin x="1048" y="17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8462737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1" name="Google Shape;10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" name="Google Shape;10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100546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" name="Google Shape;10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200" b="0" i="0" u="none" strike="noStrike" cap="none" dirty="0" err="1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adrienne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maree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brown speaks to how we grow as a collective in her book </a:t>
            </a:r>
            <a:r>
              <a:rPr lang="en-US" sz="1200" b="0" i="1" u="none" strike="noStrike" cap="none" dirty="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Emergent Strategy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….At</a:t>
            </a:r>
            <a:r>
              <a:rPr lang="en-US" sz="1200" b="0" i="0" u="none" strike="noStrike" cap="none" baseline="0" dirty="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CW, w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e hope</a:t>
            </a:r>
            <a:r>
              <a:rPr lang="en-US" sz="1200" b="0" i="0" u="none" strike="noStrike" cap="none" baseline="0" dirty="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we can create a commons (a </a:t>
            </a:r>
            <a:r>
              <a:rPr lang="en-US" sz="1200" b="0" i="0" u="none" strike="noStrike" cap="none" baseline="0" dirty="0" err="1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homebase</a:t>
            </a:r>
            <a:r>
              <a:rPr lang="en-US" sz="1200" b="0" i="0" u="none" strike="noStrike" cap="none" baseline="0" dirty="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) for </a:t>
            </a:r>
            <a:r>
              <a:rPr lang="en-US" sz="1200" b="0" i="0" u="none" strike="noStrike" cap="none" baseline="0" dirty="0" err="1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creatives</a:t>
            </a:r>
            <a:r>
              <a:rPr lang="en-US" sz="1200" b="0" i="0" u="none" strike="noStrike" cap="none" baseline="0" dirty="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to share services, resources, ideas, inspiration, collaboration, community, and more with one another.</a:t>
            </a:r>
            <a:br>
              <a:rPr lang="en-US" sz="1200" b="0" i="0" u="none" strike="noStrike" cap="none" baseline="0" dirty="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</a:br>
            <a:endParaRPr lang="en-US" sz="1200" b="0" i="0" u="none" strike="noStrike" cap="none" baseline="0" dirty="0">
              <a:solidFill>
                <a:schemeClr val="dk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200" b="0" i="0" u="none" strike="noStrike" cap="none" baseline="0" dirty="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Essentially, we’ve all got our own practices (and creative + intellectual property), yet we’re aligned enough as a flock to do our work equitably and charitably in communities - </a:t>
            </a:r>
            <a:endParaRPr sz="1600" b="0" i="0" u="none" strike="noStrike" cap="none" dirty="0">
              <a:solidFill>
                <a:srgbClr val="00000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5" name="Google Shape;145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8" name="Google Shape;11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WE BELIEVE:</a:t>
            </a:r>
            <a:endParaRPr/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 every creative should have access to the resources they need to do what they love to do. </a:t>
            </a:r>
            <a:endParaRPr/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 sharing these resources is the solution. </a:t>
            </a:r>
            <a:endParaRPr/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 independence of vision does not need to equal independence of infrastructure. AKA you don’t have to be an island to be a legitimate artist!!!!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600" b="0" i="0" u="none" strike="noStrike" cap="none">
              <a:solidFill>
                <a:srgbClr val="00000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9" name="Google Shape;129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2286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You know how artists are really passionate about doing their work – but </a:t>
            </a:r>
            <a:r>
              <a:rPr lang="en-US" sz="1200" b="0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way less passionate 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about the administrative work to make their art happen? We take care of the back office with you. We co-manage! </a:t>
            </a:r>
          </a:p>
          <a:p>
            <a:pPr marL="2286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en-US" sz="1200" b="0" i="0" u="none" strike="noStrike" cap="none" baseline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1" i="0" u="none" strike="noStrike" cap="none" dirty="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By taking on the critical-but-time-consuming operations tasks, we help partner organizations focus on the urgent and vital work that only they can do. </a:t>
            </a:r>
          </a:p>
          <a:p>
            <a:pPr marL="2286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en-US" sz="1200" b="0" i="0" u="none" strike="noStrike" cap="none" dirty="0">
              <a:solidFill>
                <a:schemeClr val="dk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marL="2286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This way,</a:t>
            </a:r>
            <a:r>
              <a:rPr lang="en-US" sz="1200" b="0" i="0" u="none" strike="noStrike" cap="none" baseline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they can focus less of the admin + more on the engagement + development of their work.</a:t>
            </a:r>
          </a:p>
          <a:p>
            <a:pPr marL="2286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 dirty="0">
              <a:solidFill>
                <a:schemeClr val="dk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200" b="0" i="0" u="none" strike="noStrike" cap="none" dirty="0">
              <a:solidFill>
                <a:schemeClr val="dk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600" b="0" i="0" u="none" strike="noStrike" cap="none" dirty="0">
              <a:solidFill>
                <a:srgbClr val="00000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CultureWorks is a management commons for creative and cultural practitioners — and we share 3 things: </a:t>
            </a:r>
            <a:endParaRPr dirty="0"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Space</a:t>
            </a:r>
            <a:endParaRPr dirty="0"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Management Services (delivered through fiscal sponsorship)</a:t>
            </a:r>
            <a:endParaRPr dirty="0"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Skills &amp; Expertise </a:t>
            </a:r>
            <a:endParaRPr dirty="0"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" name="Google Shape;10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Highlight :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lang="en-US"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Bookkeeping/Payroll – you have a whole support system and team (keeping record of finances and a team of folks with eyes for accuracy – less worry, more time to focus on actualizing mission and work).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lang="en-US"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Insurances – general liability policy, low coast b/c entire trust shares it.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lang="en-US"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Legal – access to counsel – we do contract review (may need to be kicked up to legal, which is covered by allocation). Advanced legal situations may require additional costs. If there are additional costs associated, it is a case by case situation. Review – we’ll cover. Negotiation or litigation is advanced costs incurred by the projects.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lang="en-US"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Compliance – tax compliance, audit for the trust and each project so funders can see the whole and the specific; Board Oversight (our board acts as a fiduciary – projects can keep their own boards as well, but not required. Sole governance not their responsibility.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603326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" name="Google Shape;10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230559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8" name="Google Shape;158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>
                <a:solidFill>
                  <a:schemeClr val="dk1"/>
                </a:solidFill>
              </a:rPr>
              <a:t>•</a:t>
            </a: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Philadelphia Jazz Project -  which is all about preserving and expanding on the legacy of jazz in Philly.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>
                <a:solidFill>
                  <a:schemeClr val="dk1"/>
                </a:solidFill>
              </a:rPr>
              <a:t>•</a:t>
            </a: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This photo is from their jazz series focused on celebrating the 100</a:t>
            </a:r>
            <a:r>
              <a:rPr lang="en-US" sz="1200" baseline="30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</a:t>
            </a: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anniversary of the Great Migration (Dizzy Gillespie / Coltrane / Simone)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3" name="Google Shape;253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9" name="Google Shape;169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>
                <a:solidFill>
                  <a:schemeClr val="dk1"/>
                </a:solidFill>
              </a:rPr>
              <a:t>•</a:t>
            </a: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Philadelphia Latino Film Festival (c. 2012)</a:t>
            </a:r>
            <a:b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>
                <a:solidFill>
                  <a:schemeClr val="dk1"/>
                </a:solidFill>
              </a:rPr>
              <a:t>•</a:t>
            </a: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PHLAFF’S is about showcasing established and emerging  Latina filmmakers; promoting + celebrating the richness and diversity of Latina experience; and fostering cross-cultural understanding and dialogue.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6" name="Google Shape;236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7" name="Google Shape;177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0" name="Google Shape;220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5" name="Google Shape;205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5" name="Google Shape;18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6" name="Google Shape;196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3" name="Google Shape;213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9" name="Google Shape;229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3" name="Google Shape;243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" name="Google Shape;10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" name="Google Shape;10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3145985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" name="Google Shape;10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0345439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" name="Google Shape;10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" name="Google Shape;10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3722742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1" name="Google Shape;10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"/>
          <p:cNvSpPr txBox="1">
            <a:spLocks noGrp="1"/>
          </p:cNvSpPr>
          <p:nvPr>
            <p:ph type="title"/>
          </p:nvPr>
        </p:nvSpPr>
        <p:spPr>
          <a:xfrm>
            <a:off x="415603" y="593369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t" anchorCtr="0"/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body" idx="1"/>
          </p:nvPr>
        </p:nvSpPr>
        <p:spPr>
          <a:xfrm>
            <a:off x="415603" y="1536634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t" anchorCtr="0"/>
          <a:lstStyle>
            <a:lvl1pPr marL="457200" marR="0" lvl="0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●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○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■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●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○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■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●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○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925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dk2"/>
              </a:buClr>
              <a:buSzPts val="1900"/>
              <a:buFont typeface="Arial"/>
              <a:buChar char="■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11296614" y="6217624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121875" rIns="121875" bIns="1218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ctrTitle"/>
          </p:nvPr>
        </p:nvSpPr>
        <p:spPr>
          <a:xfrm>
            <a:off x="415614" y="992767"/>
            <a:ext cx="11360700" cy="27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b" anchorCtr="0"/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900"/>
              <a:buFont typeface="Arial"/>
              <a:buNone/>
              <a:defRPr sz="6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900"/>
              <a:buFont typeface="Arial"/>
              <a:buNone/>
              <a:defRPr sz="6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900"/>
              <a:buFont typeface="Arial"/>
              <a:buNone/>
              <a:defRPr sz="6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900"/>
              <a:buFont typeface="Arial"/>
              <a:buNone/>
              <a:defRPr sz="6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900"/>
              <a:buFont typeface="Arial"/>
              <a:buNone/>
              <a:defRPr sz="6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900"/>
              <a:buFont typeface="Arial"/>
              <a:buNone/>
              <a:defRPr sz="6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900"/>
              <a:buFont typeface="Arial"/>
              <a:buNone/>
              <a:defRPr sz="6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900"/>
              <a:buFont typeface="Arial"/>
              <a:buNone/>
              <a:defRPr sz="6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900"/>
              <a:buFont typeface="Arial"/>
              <a:buNone/>
              <a:defRPr sz="6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subTitle" idx="1"/>
          </p:nvPr>
        </p:nvSpPr>
        <p:spPr>
          <a:xfrm>
            <a:off x="415603" y="3778834"/>
            <a:ext cx="11360700" cy="10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t" anchorCtr="0"/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11296614" y="6217624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121875" rIns="121875" bIns="1218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415603" y="2867801"/>
            <a:ext cx="11360700" cy="112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ctr" anchorCtr="0"/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sz="4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sz="4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sz="4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sz="4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sz="4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sz="4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sz="4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sz="4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sz="4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sldNum" idx="12"/>
          </p:nvPr>
        </p:nvSpPr>
        <p:spPr>
          <a:xfrm>
            <a:off x="11296614" y="6217624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121875" rIns="121875" bIns="1218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>
            <a:spLocks noGrp="1"/>
          </p:cNvSpPr>
          <p:nvPr>
            <p:ph type="title"/>
          </p:nvPr>
        </p:nvSpPr>
        <p:spPr>
          <a:xfrm>
            <a:off x="415603" y="593369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t" anchorCtr="0"/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body" idx="1"/>
          </p:nvPr>
        </p:nvSpPr>
        <p:spPr>
          <a:xfrm>
            <a:off x="415603" y="1536634"/>
            <a:ext cx="53331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t" anchorCtr="0"/>
          <a:lstStyle>
            <a:lvl1pPr marL="457200" marR="0" lvl="0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●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○"/>
              <a:defRPr sz="1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■"/>
              <a:defRPr sz="1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●"/>
              <a:defRPr sz="1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○"/>
              <a:defRPr sz="1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■"/>
              <a:defRPr sz="1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●"/>
              <a:defRPr sz="1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○"/>
              <a:defRPr sz="1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302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dk2"/>
              </a:buClr>
              <a:buSzPts val="1600"/>
              <a:buFont typeface="Arial"/>
              <a:buChar char="■"/>
              <a:defRPr sz="1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body" idx="2"/>
          </p:nvPr>
        </p:nvSpPr>
        <p:spPr>
          <a:xfrm>
            <a:off x="6443203" y="1536634"/>
            <a:ext cx="53331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t" anchorCtr="0"/>
          <a:lstStyle>
            <a:lvl1pPr marL="457200" marR="0" lvl="0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●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○"/>
              <a:defRPr sz="1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■"/>
              <a:defRPr sz="1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●"/>
              <a:defRPr sz="1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○"/>
              <a:defRPr sz="1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■"/>
              <a:defRPr sz="1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●"/>
              <a:defRPr sz="1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○"/>
              <a:defRPr sz="1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302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dk2"/>
              </a:buClr>
              <a:buSzPts val="1600"/>
              <a:buFont typeface="Arial"/>
              <a:buChar char="■"/>
              <a:defRPr sz="1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11296614" y="6217624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121875" rIns="121875" bIns="1218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415603" y="593369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t" anchorCtr="0"/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sldNum" idx="12"/>
          </p:nvPr>
        </p:nvSpPr>
        <p:spPr>
          <a:xfrm>
            <a:off x="11296614" y="6217624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121875" rIns="121875" bIns="1218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7"/>
          <p:cNvSpPr txBox="1">
            <a:spLocks noGrp="1"/>
          </p:cNvSpPr>
          <p:nvPr>
            <p:ph type="title"/>
          </p:nvPr>
        </p:nvSpPr>
        <p:spPr>
          <a:xfrm>
            <a:off x="415600" y="740801"/>
            <a:ext cx="3744000" cy="10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b" anchorCtr="0"/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body" idx="1"/>
          </p:nvPr>
        </p:nvSpPr>
        <p:spPr>
          <a:xfrm>
            <a:off x="415600" y="1852801"/>
            <a:ext cx="3744000" cy="423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t" anchorCtr="0"/>
          <a:lstStyle>
            <a:lvl1pPr marL="457200" marR="0" lvl="0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●"/>
              <a:defRPr sz="1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○"/>
              <a:defRPr sz="1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■"/>
              <a:defRPr sz="1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●"/>
              <a:defRPr sz="1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○"/>
              <a:defRPr sz="1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■"/>
              <a:defRPr sz="1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●"/>
              <a:defRPr sz="1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○"/>
              <a:defRPr sz="1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302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dk2"/>
              </a:buClr>
              <a:buSzPts val="1600"/>
              <a:buFont typeface="Arial"/>
              <a:buChar char="■"/>
              <a:defRPr sz="1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sldNum" idx="12"/>
          </p:nvPr>
        </p:nvSpPr>
        <p:spPr>
          <a:xfrm>
            <a:off x="11296614" y="6217624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121875" rIns="121875" bIns="1218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>
            <a:spLocks noGrp="1"/>
          </p:cNvSpPr>
          <p:nvPr>
            <p:ph type="title"/>
          </p:nvPr>
        </p:nvSpPr>
        <p:spPr>
          <a:xfrm>
            <a:off x="653670" y="600200"/>
            <a:ext cx="8490300" cy="54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ctr" anchorCtr="0"/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8" name="Google Shape;38;p8"/>
          <p:cNvSpPr txBox="1">
            <a:spLocks noGrp="1"/>
          </p:cNvSpPr>
          <p:nvPr>
            <p:ph type="sldNum" idx="12"/>
          </p:nvPr>
        </p:nvSpPr>
        <p:spPr>
          <a:xfrm>
            <a:off x="11296614" y="6217624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121875" rIns="121875" bIns="1218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9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875" tIns="121875" rIns="121875" bIns="1218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" name="Google Shape;41;p9"/>
          <p:cNvSpPr txBox="1">
            <a:spLocks noGrp="1"/>
          </p:cNvSpPr>
          <p:nvPr>
            <p:ph type="title"/>
          </p:nvPr>
        </p:nvSpPr>
        <p:spPr>
          <a:xfrm>
            <a:off x="354003" y="1644233"/>
            <a:ext cx="5393700" cy="19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b" anchorCtr="0"/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sz="5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sz="5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sz="5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sz="5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sz="5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sz="5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sz="5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sz="5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sz="5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subTitle" idx="1"/>
          </p:nvPr>
        </p:nvSpPr>
        <p:spPr>
          <a:xfrm>
            <a:off x="354003" y="3737434"/>
            <a:ext cx="5393700" cy="16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t" anchorCtr="0"/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body" idx="2"/>
          </p:nvPr>
        </p:nvSpPr>
        <p:spPr>
          <a:xfrm>
            <a:off x="6586003" y="965434"/>
            <a:ext cx="5115900" cy="492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ctr" anchorCtr="0"/>
          <a:lstStyle>
            <a:lvl1pPr marL="457200" marR="0" lvl="0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●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○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■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●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○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■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●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○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925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dk2"/>
              </a:buClr>
              <a:buSzPts val="1900"/>
              <a:buFont typeface="Arial"/>
              <a:buChar char="■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sldNum" idx="12"/>
          </p:nvPr>
        </p:nvSpPr>
        <p:spPr>
          <a:xfrm>
            <a:off x="11296614" y="6217624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121875" rIns="121875" bIns="1218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>
            <a:spLocks noGrp="1"/>
          </p:cNvSpPr>
          <p:nvPr>
            <p:ph type="body" idx="1"/>
          </p:nvPr>
        </p:nvSpPr>
        <p:spPr>
          <a:xfrm>
            <a:off x="415603" y="5640767"/>
            <a:ext cx="7998300" cy="80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ctr" anchorCtr="0"/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endParaRPr/>
          </a:p>
        </p:txBody>
      </p:sp>
      <p:sp>
        <p:nvSpPr>
          <p:cNvPr id="47" name="Google Shape;47;p10"/>
          <p:cNvSpPr txBox="1">
            <a:spLocks noGrp="1"/>
          </p:cNvSpPr>
          <p:nvPr>
            <p:ph type="sldNum" idx="12"/>
          </p:nvPr>
        </p:nvSpPr>
        <p:spPr>
          <a:xfrm>
            <a:off x="11296614" y="6217624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121875" rIns="121875" bIns="1218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 txBox="1">
            <a:spLocks noGrp="1"/>
          </p:cNvSpPr>
          <p:nvPr>
            <p:ph type="title"/>
          </p:nvPr>
        </p:nvSpPr>
        <p:spPr>
          <a:xfrm>
            <a:off x="415603" y="1474834"/>
            <a:ext cx="11360700" cy="26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b" anchorCtr="0"/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0"/>
              <a:buFont typeface="Arial"/>
              <a:buNone/>
              <a:defRPr sz="16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0"/>
              <a:buFont typeface="Arial"/>
              <a:buNone/>
              <a:defRPr sz="16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0"/>
              <a:buFont typeface="Arial"/>
              <a:buNone/>
              <a:defRPr sz="16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0"/>
              <a:buFont typeface="Arial"/>
              <a:buNone/>
              <a:defRPr sz="16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0"/>
              <a:buFont typeface="Arial"/>
              <a:buNone/>
              <a:defRPr sz="16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0"/>
              <a:buFont typeface="Arial"/>
              <a:buNone/>
              <a:defRPr sz="16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0"/>
              <a:buFont typeface="Arial"/>
              <a:buNone/>
              <a:defRPr sz="16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0"/>
              <a:buFont typeface="Arial"/>
              <a:buNone/>
              <a:defRPr sz="16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0"/>
              <a:buFont typeface="Arial"/>
              <a:buNone/>
              <a:defRPr sz="16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0" name="Google Shape;50;p11"/>
          <p:cNvSpPr txBox="1">
            <a:spLocks noGrp="1"/>
          </p:cNvSpPr>
          <p:nvPr>
            <p:ph type="body" idx="1"/>
          </p:nvPr>
        </p:nvSpPr>
        <p:spPr>
          <a:xfrm>
            <a:off x="415603" y="4202969"/>
            <a:ext cx="11360700" cy="1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t" anchorCtr="0"/>
          <a:lstStyle>
            <a:lvl1pPr marL="457200" marR="0" lvl="0" indent="-381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●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9250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○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9250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■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9250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●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9250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○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9250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■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9250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●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9250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○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9250" algn="ctr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dk2"/>
              </a:buClr>
              <a:buSzPts val="1900"/>
              <a:buFont typeface="Arial"/>
              <a:buChar char="■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1" name="Google Shape;51;p11"/>
          <p:cNvSpPr txBox="1">
            <a:spLocks noGrp="1"/>
          </p:cNvSpPr>
          <p:nvPr>
            <p:ph type="sldNum" idx="12"/>
          </p:nvPr>
        </p:nvSpPr>
        <p:spPr>
          <a:xfrm>
            <a:off x="11296614" y="6217624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121875" rIns="121875" bIns="1218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>
            <a:spLocks noGrp="1"/>
          </p:cNvSpPr>
          <p:nvPr>
            <p:ph type="sldNum" idx="12"/>
          </p:nvPr>
        </p:nvSpPr>
        <p:spPr>
          <a:xfrm>
            <a:off x="11296614" y="6217624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121875" rIns="121875" bIns="1218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>
            <a:spLocks noGrp="1"/>
          </p:cNvSpPr>
          <p:nvPr>
            <p:ph type="title"/>
          </p:nvPr>
        </p:nvSpPr>
        <p:spPr>
          <a:xfrm>
            <a:off x="415603" y="593369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121875" rIns="121875" bIns="121875" anchor="t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body" idx="1"/>
          </p:nvPr>
        </p:nvSpPr>
        <p:spPr>
          <a:xfrm>
            <a:off x="415603" y="1536634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121875" rIns="121875" bIns="121875" anchor="t" anchorCtr="0"/>
          <a:lstStyle>
            <a:lvl1pPr marL="457200" lvl="0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ldNum" idx="12"/>
          </p:nvPr>
        </p:nvSpPr>
        <p:spPr>
          <a:xfrm>
            <a:off x="11296614" y="6217624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121875" rIns="121875" bIns="1218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5"/>
          <p:cNvSpPr txBox="1">
            <a:spLocks noGrp="1"/>
          </p:cNvSpPr>
          <p:nvPr>
            <p:ph type="ctrTitle"/>
          </p:nvPr>
        </p:nvSpPr>
        <p:spPr>
          <a:xfrm>
            <a:off x="415614" y="992767"/>
            <a:ext cx="11360700" cy="27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121875" rIns="121875" bIns="121875" anchor="b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9pPr>
          </a:lstStyle>
          <a:p>
            <a:endParaRPr/>
          </a:p>
        </p:txBody>
      </p:sp>
      <p:sp>
        <p:nvSpPr>
          <p:cNvPr id="64" name="Google Shape;64;p15"/>
          <p:cNvSpPr txBox="1">
            <a:spLocks noGrp="1"/>
          </p:cNvSpPr>
          <p:nvPr>
            <p:ph type="subTitle" idx="1"/>
          </p:nvPr>
        </p:nvSpPr>
        <p:spPr>
          <a:xfrm>
            <a:off x="415603" y="3778834"/>
            <a:ext cx="11360700" cy="10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121875" rIns="121875" bIns="12187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sldNum" idx="12"/>
          </p:nvPr>
        </p:nvSpPr>
        <p:spPr>
          <a:xfrm>
            <a:off x="11296614" y="6217624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121875" rIns="121875" bIns="1218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>
            <a:spLocks noGrp="1"/>
          </p:cNvSpPr>
          <p:nvPr>
            <p:ph type="title"/>
          </p:nvPr>
        </p:nvSpPr>
        <p:spPr>
          <a:xfrm>
            <a:off x="415603" y="2867801"/>
            <a:ext cx="11360700" cy="112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121875" rIns="121875" bIns="121875" anchor="ctr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700"/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sldNum" idx="12"/>
          </p:nvPr>
        </p:nvSpPr>
        <p:spPr>
          <a:xfrm>
            <a:off x="11296614" y="6217624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121875" rIns="121875" bIns="1218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7"/>
          <p:cNvSpPr txBox="1">
            <a:spLocks noGrp="1"/>
          </p:cNvSpPr>
          <p:nvPr>
            <p:ph type="title"/>
          </p:nvPr>
        </p:nvSpPr>
        <p:spPr>
          <a:xfrm>
            <a:off x="415603" y="593369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121875" rIns="121875" bIns="121875" anchor="t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7"/>
          <p:cNvSpPr txBox="1">
            <a:spLocks noGrp="1"/>
          </p:cNvSpPr>
          <p:nvPr>
            <p:ph type="body" idx="1"/>
          </p:nvPr>
        </p:nvSpPr>
        <p:spPr>
          <a:xfrm>
            <a:off x="415603" y="1536634"/>
            <a:ext cx="53331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121875" rIns="121875" bIns="121875" anchor="t" anchorCtr="0"/>
          <a:lstStyle>
            <a:lvl1pPr marL="457200" lvl="0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marL="914400" lvl="1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500"/>
            </a:lvl2pPr>
            <a:lvl3pPr marL="1371600" lvl="2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500"/>
            </a:lvl3pPr>
            <a:lvl4pPr marL="1828800" lvl="3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500"/>
            </a:lvl4pPr>
            <a:lvl5pPr marL="2286000" lvl="4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500"/>
            </a:lvl5pPr>
            <a:lvl6pPr marL="2743200" lvl="5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500"/>
            </a:lvl6pPr>
            <a:lvl7pPr marL="3200400" lvl="6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500"/>
            </a:lvl7pPr>
            <a:lvl8pPr marL="3657600" lvl="7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500"/>
            </a:lvl8pPr>
            <a:lvl9pPr marL="4114800" lvl="8" indent="-3302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500"/>
            </a:lvl9pPr>
          </a:lstStyle>
          <a:p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body" idx="2"/>
          </p:nvPr>
        </p:nvSpPr>
        <p:spPr>
          <a:xfrm>
            <a:off x="6443203" y="1536634"/>
            <a:ext cx="53331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121875" rIns="121875" bIns="121875" anchor="t" anchorCtr="0"/>
          <a:lstStyle>
            <a:lvl1pPr marL="457200" lvl="0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marL="914400" lvl="1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500"/>
            </a:lvl2pPr>
            <a:lvl3pPr marL="1371600" lvl="2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500"/>
            </a:lvl3pPr>
            <a:lvl4pPr marL="1828800" lvl="3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500"/>
            </a:lvl4pPr>
            <a:lvl5pPr marL="2286000" lvl="4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500"/>
            </a:lvl5pPr>
            <a:lvl6pPr marL="2743200" lvl="5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500"/>
            </a:lvl6pPr>
            <a:lvl7pPr marL="3200400" lvl="6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500"/>
            </a:lvl7pPr>
            <a:lvl8pPr marL="3657600" lvl="7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500"/>
            </a:lvl8pPr>
            <a:lvl9pPr marL="4114800" lvl="8" indent="-3302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500"/>
            </a:lvl9pPr>
          </a:lstStyle>
          <a:p>
            <a:endParaRPr/>
          </a:p>
        </p:txBody>
      </p:sp>
      <p:sp>
        <p:nvSpPr>
          <p:cNvPr id="73" name="Google Shape;73;p17"/>
          <p:cNvSpPr txBox="1">
            <a:spLocks noGrp="1"/>
          </p:cNvSpPr>
          <p:nvPr>
            <p:ph type="sldNum" idx="12"/>
          </p:nvPr>
        </p:nvSpPr>
        <p:spPr>
          <a:xfrm>
            <a:off x="11296614" y="6217624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121875" rIns="121875" bIns="1218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8"/>
          <p:cNvSpPr txBox="1">
            <a:spLocks noGrp="1"/>
          </p:cNvSpPr>
          <p:nvPr>
            <p:ph type="title"/>
          </p:nvPr>
        </p:nvSpPr>
        <p:spPr>
          <a:xfrm>
            <a:off x="415603" y="593369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121875" rIns="121875" bIns="121875" anchor="t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8"/>
          <p:cNvSpPr txBox="1">
            <a:spLocks noGrp="1"/>
          </p:cNvSpPr>
          <p:nvPr>
            <p:ph type="sldNum" idx="12"/>
          </p:nvPr>
        </p:nvSpPr>
        <p:spPr>
          <a:xfrm>
            <a:off x="11296614" y="6217624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121875" rIns="121875" bIns="1218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9"/>
          <p:cNvSpPr txBox="1">
            <a:spLocks noGrp="1"/>
          </p:cNvSpPr>
          <p:nvPr>
            <p:ph type="title"/>
          </p:nvPr>
        </p:nvSpPr>
        <p:spPr>
          <a:xfrm>
            <a:off x="415600" y="740801"/>
            <a:ext cx="3744000" cy="10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121875" rIns="121875" bIns="121875" anchor="b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endParaRPr/>
          </a:p>
        </p:txBody>
      </p:sp>
      <p:sp>
        <p:nvSpPr>
          <p:cNvPr id="79" name="Google Shape;79;p19"/>
          <p:cNvSpPr txBox="1">
            <a:spLocks noGrp="1"/>
          </p:cNvSpPr>
          <p:nvPr>
            <p:ph type="body" idx="1"/>
          </p:nvPr>
        </p:nvSpPr>
        <p:spPr>
          <a:xfrm>
            <a:off x="415600" y="1852801"/>
            <a:ext cx="3744000" cy="423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121875" rIns="121875" bIns="121875" anchor="t" anchorCtr="0"/>
          <a:lstStyle>
            <a:lvl1pPr marL="457200" lvl="0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500"/>
            </a:lvl1pPr>
            <a:lvl2pPr marL="914400" lvl="1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500"/>
            </a:lvl2pPr>
            <a:lvl3pPr marL="1371600" lvl="2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500"/>
            </a:lvl3pPr>
            <a:lvl4pPr marL="1828800" lvl="3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500"/>
            </a:lvl4pPr>
            <a:lvl5pPr marL="2286000" lvl="4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500"/>
            </a:lvl5pPr>
            <a:lvl6pPr marL="2743200" lvl="5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500"/>
            </a:lvl6pPr>
            <a:lvl7pPr marL="3200400" lvl="6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500"/>
            </a:lvl7pPr>
            <a:lvl8pPr marL="3657600" lvl="7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500"/>
            </a:lvl8pPr>
            <a:lvl9pPr marL="4114800" lvl="8" indent="-3302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500"/>
            </a:lvl9pPr>
          </a:lstStyle>
          <a:p>
            <a:endParaRPr/>
          </a:p>
        </p:txBody>
      </p:sp>
      <p:sp>
        <p:nvSpPr>
          <p:cNvPr id="80" name="Google Shape;80;p19"/>
          <p:cNvSpPr txBox="1">
            <a:spLocks noGrp="1"/>
          </p:cNvSpPr>
          <p:nvPr>
            <p:ph type="sldNum" idx="12"/>
          </p:nvPr>
        </p:nvSpPr>
        <p:spPr>
          <a:xfrm>
            <a:off x="11296614" y="6217624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121875" rIns="121875" bIns="1218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20"/>
          <p:cNvSpPr txBox="1">
            <a:spLocks noGrp="1"/>
          </p:cNvSpPr>
          <p:nvPr>
            <p:ph type="title"/>
          </p:nvPr>
        </p:nvSpPr>
        <p:spPr>
          <a:xfrm>
            <a:off x="653670" y="600200"/>
            <a:ext cx="8490300" cy="54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121875" rIns="121875" bIns="121875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>
            <a:endParaRPr/>
          </a:p>
        </p:txBody>
      </p:sp>
      <p:sp>
        <p:nvSpPr>
          <p:cNvPr id="83" name="Google Shape;83;p20"/>
          <p:cNvSpPr txBox="1">
            <a:spLocks noGrp="1"/>
          </p:cNvSpPr>
          <p:nvPr>
            <p:ph type="sldNum" idx="12"/>
          </p:nvPr>
        </p:nvSpPr>
        <p:spPr>
          <a:xfrm>
            <a:off x="11296614" y="6217624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121875" rIns="121875" bIns="1218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1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875" tIns="121875" rIns="121875" bIns="1218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21"/>
          <p:cNvSpPr txBox="1">
            <a:spLocks noGrp="1"/>
          </p:cNvSpPr>
          <p:nvPr>
            <p:ph type="title"/>
          </p:nvPr>
        </p:nvSpPr>
        <p:spPr>
          <a:xfrm>
            <a:off x="354003" y="1644233"/>
            <a:ext cx="5393700" cy="19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121875" rIns="121875" bIns="121875" anchor="b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>
            <a:endParaRPr/>
          </a:p>
        </p:txBody>
      </p:sp>
      <p:sp>
        <p:nvSpPr>
          <p:cNvPr id="87" name="Google Shape;87;p21"/>
          <p:cNvSpPr txBox="1">
            <a:spLocks noGrp="1"/>
          </p:cNvSpPr>
          <p:nvPr>
            <p:ph type="subTitle" idx="1"/>
          </p:nvPr>
        </p:nvSpPr>
        <p:spPr>
          <a:xfrm>
            <a:off x="354003" y="3737434"/>
            <a:ext cx="5393700" cy="16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121875" rIns="121875" bIns="12187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88" name="Google Shape;88;p21"/>
          <p:cNvSpPr txBox="1">
            <a:spLocks noGrp="1"/>
          </p:cNvSpPr>
          <p:nvPr>
            <p:ph type="body" idx="2"/>
          </p:nvPr>
        </p:nvSpPr>
        <p:spPr>
          <a:xfrm>
            <a:off x="6586003" y="965434"/>
            <a:ext cx="5115900" cy="492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121875" rIns="121875" bIns="121875" anchor="ctr" anchorCtr="0"/>
          <a:lstStyle>
            <a:lvl1pPr marL="457200" lvl="0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89" name="Google Shape;89;p21"/>
          <p:cNvSpPr txBox="1">
            <a:spLocks noGrp="1"/>
          </p:cNvSpPr>
          <p:nvPr>
            <p:ph type="sldNum" idx="12"/>
          </p:nvPr>
        </p:nvSpPr>
        <p:spPr>
          <a:xfrm>
            <a:off x="11296614" y="6217624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121875" rIns="121875" bIns="1218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2"/>
          <p:cNvSpPr txBox="1">
            <a:spLocks noGrp="1"/>
          </p:cNvSpPr>
          <p:nvPr>
            <p:ph type="body" idx="1"/>
          </p:nvPr>
        </p:nvSpPr>
        <p:spPr>
          <a:xfrm>
            <a:off x="415603" y="5640767"/>
            <a:ext cx="7998300" cy="80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121875" rIns="121875" bIns="121875" anchor="ctr" anchorCtr="0"/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</a:lstStyle>
          <a:p>
            <a:endParaRPr/>
          </a:p>
        </p:txBody>
      </p:sp>
      <p:sp>
        <p:nvSpPr>
          <p:cNvPr id="92" name="Google Shape;92;p22"/>
          <p:cNvSpPr txBox="1">
            <a:spLocks noGrp="1"/>
          </p:cNvSpPr>
          <p:nvPr>
            <p:ph type="sldNum" idx="12"/>
          </p:nvPr>
        </p:nvSpPr>
        <p:spPr>
          <a:xfrm>
            <a:off x="11296614" y="6217624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121875" rIns="121875" bIns="1218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3"/>
          <p:cNvSpPr txBox="1">
            <a:spLocks noGrp="1"/>
          </p:cNvSpPr>
          <p:nvPr>
            <p:ph type="title" hasCustomPrompt="1"/>
          </p:nvPr>
        </p:nvSpPr>
        <p:spPr>
          <a:xfrm>
            <a:off x="415603" y="1474834"/>
            <a:ext cx="11360700" cy="26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121875" rIns="121875" bIns="121875" anchor="b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95" name="Google Shape;95;p23"/>
          <p:cNvSpPr txBox="1">
            <a:spLocks noGrp="1"/>
          </p:cNvSpPr>
          <p:nvPr>
            <p:ph type="body" idx="1"/>
          </p:nvPr>
        </p:nvSpPr>
        <p:spPr>
          <a:xfrm>
            <a:off x="415603" y="4202969"/>
            <a:ext cx="11360700" cy="1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121875" rIns="121875" bIns="121875" anchor="t" anchorCtr="0"/>
          <a:lstStyle>
            <a:lvl1pPr marL="457200" lvl="0" indent="-381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49250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ctr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96" name="Google Shape;96;p23"/>
          <p:cNvSpPr txBox="1">
            <a:spLocks noGrp="1"/>
          </p:cNvSpPr>
          <p:nvPr>
            <p:ph type="sldNum" idx="12"/>
          </p:nvPr>
        </p:nvSpPr>
        <p:spPr>
          <a:xfrm>
            <a:off x="11296614" y="6217624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121875" rIns="121875" bIns="1218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4"/>
          <p:cNvSpPr txBox="1">
            <a:spLocks noGrp="1"/>
          </p:cNvSpPr>
          <p:nvPr>
            <p:ph type="sldNum" idx="12"/>
          </p:nvPr>
        </p:nvSpPr>
        <p:spPr>
          <a:xfrm>
            <a:off x="11296614" y="6217624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121875" rIns="121875" bIns="1218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415603" y="593369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415603" y="1536634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t" anchorCtr="0"/>
          <a:lstStyle>
            <a:lvl1pPr marL="457200" marR="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●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○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■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●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○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■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●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○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9250" algn="l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dk2"/>
              </a:buClr>
              <a:buSzPts val="1900"/>
              <a:buFont typeface="Arial"/>
              <a:buChar char="■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sldNum" idx="12"/>
          </p:nvPr>
        </p:nvSpPr>
        <p:spPr>
          <a:xfrm>
            <a:off x="11296614" y="6217624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121875" rIns="121875" bIns="1218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>
            <a:spLocks noGrp="1"/>
          </p:cNvSpPr>
          <p:nvPr>
            <p:ph type="title"/>
          </p:nvPr>
        </p:nvSpPr>
        <p:spPr>
          <a:xfrm>
            <a:off x="415603" y="593369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121875" rIns="121875" bIns="121875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6" name="Google Shape;56;p13"/>
          <p:cNvSpPr txBox="1">
            <a:spLocks noGrp="1"/>
          </p:cNvSpPr>
          <p:nvPr>
            <p:ph type="body" idx="1"/>
          </p:nvPr>
        </p:nvSpPr>
        <p:spPr>
          <a:xfrm>
            <a:off x="415603" y="1536634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121875" rIns="121875" bIns="121875" anchor="t" anchorCtr="0"/>
          <a:lstStyle>
            <a:lvl1pPr marL="457200" marR="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●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○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■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●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○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■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●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○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9250" algn="l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dk2"/>
              </a:buClr>
              <a:buSzPts val="1900"/>
              <a:buFont typeface="Arial"/>
              <a:buChar char="■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7" name="Google Shape;57;p13"/>
          <p:cNvSpPr txBox="1">
            <a:spLocks noGrp="1"/>
          </p:cNvSpPr>
          <p:nvPr>
            <p:ph type="sldNum" idx="12"/>
          </p:nvPr>
        </p:nvSpPr>
        <p:spPr>
          <a:xfrm>
            <a:off x="11296614" y="6217624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121875" rIns="121875" bIns="1218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tif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image" Target="../media/image23.tif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5"/>
          <p:cNvSpPr txBox="1"/>
          <p:nvPr/>
        </p:nvSpPr>
        <p:spPr>
          <a:xfrm>
            <a:off x="6510750" y="4703999"/>
            <a:ext cx="3853503" cy="21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121875" rIns="121875" bIns="1218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" name="Picture 2" descr="Together, (1)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8524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6"/>
          <p:cNvSpPr txBox="1"/>
          <p:nvPr/>
        </p:nvSpPr>
        <p:spPr>
          <a:xfrm>
            <a:off x="771094" y="1771366"/>
            <a:ext cx="5743358" cy="40646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121875" rIns="121875" bIns="121875" anchor="t" anchorCtr="0">
            <a:noAutofit/>
          </a:bodyPr>
          <a:lstStyle/>
          <a:p>
            <a:pPr lvl="0">
              <a:buSzPts val="1900"/>
            </a:pPr>
            <a:r>
              <a:rPr lang="en-US" sz="2000" b="1" dirty="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Greetings from Philly!</a:t>
            </a:r>
          </a:p>
          <a:p>
            <a:pPr lvl="0">
              <a:buSzPts val="1900"/>
            </a:pPr>
            <a:endParaRPr lang="en-US" sz="2000" b="0" i="0" u="none" strike="noStrike" cap="none" dirty="0">
              <a:solidFill>
                <a:schemeClr val="dk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lvl="0">
              <a:buSzPts val="1900"/>
            </a:pPr>
            <a:r>
              <a:rPr lang="en-US" sz="2000" dirty="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Thanks for sharing time today to learn about </a:t>
            </a:r>
          </a:p>
          <a:p>
            <a:pPr lvl="0">
              <a:buSzPts val="1900"/>
            </a:pPr>
            <a:r>
              <a:rPr lang="en-US" sz="2000" dirty="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our work and our model for serving artists. </a:t>
            </a:r>
          </a:p>
          <a:p>
            <a:pPr lvl="0">
              <a:buSzPts val="1900"/>
            </a:pPr>
            <a:endParaRPr lang="en-US" sz="2000" b="0" i="0" u="none" strike="noStrike" cap="none" dirty="0">
              <a:solidFill>
                <a:schemeClr val="dk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lvl="0">
              <a:buSzPts val="1900"/>
            </a:pPr>
            <a:r>
              <a:rPr lang="en-US" sz="2000" b="0" i="0" u="none" strike="noStrike" cap="none" dirty="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We all strive, ever</a:t>
            </a:r>
            <a:r>
              <a:rPr lang="en-US" sz="2000" dirty="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y hour of every day, to remain </a:t>
            </a:r>
            <a:r>
              <a:rPr lang="en-US" sz="2000" b="1" dirty="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in service</a:t>
            </a:r>
            <a:r>
              <a:rPr lang="en-US" sz="2000" dirty="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to our community of over 200 artists, creatives and cultural workers. </a:t>
            </a:r>
          </a:p>
          <a:p>
            <a:pPr lvl="0">
              <a:buSzPts val="1900"/>
            </a:pPr>
            <a:endParaRPr lang="en-US" sz="2000" b="0" i="0" u="none" strike="noStrike" cap="none" dirty="0">
              <a:solidFill>
                <a:schemeClr val="dk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lvl="0">
              <a:buSzPts val="1900"/>
            </a:pPr>
            <a:r>
              <a:rPr lang="en-US" sz="2000" dirty="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I’m excited to share and learn with you APASO.</a:t>
            </a:r>
          </a:p>
          <a:p>
            <a:pPr lvl="0">
              <a:buSzPts val="1900"/>
            </a:pPr>
            <a:endParaRPr lang="en-US" sz="2000" dirty="0">
              <a:solidFill>
                <a:schemeClr val="dk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lvl="0">
              <a:buSzPts val="1900"/>
            </a:pPr>
            <a:r>
              <a:rPr lang="en-US" sz="2000" dirty="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Let’s engage!  </a:t>
            </a:r>
          </a:p>
          <a:p>
            <a:pPr lvl="0">
              <a:buSzPts val="1900"/>
            </a:pPr>
            <a:endParaRPr lang="en-US" sz="2000" b="0" i="0" u="none" strike="noStrike" cap="none" dirty="0">
              <a:solidFill>
                <a:schemeClr val="dk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lvl="0">
              <a:buSzPts val="1900"/>
            </a:pPr>
            <a:r>
              <a:rPr lang="en-US" sz="2000" b="1" dirty="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Wilfredo Hernandez</a:t>
            </a:r>
          </a:p>
          <a:p>
            <a:pPr lvl="0">
              <a:buSzPts val="1900"/>
            </a:pPr>
            <a:r>
              <a:rPr lang="en-US" sz="1600" dirty="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h</a:t>
            </a:r>
            <a:r>
              <a:rPr lang="en-US" sz="1600" b="0" u="none" strike="noStrike" cap="none" dirty="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e//him//his  |  </a:t>
            </a:r>
            <a:r>
              <a:rPr lang="en-US" sz="1600" dirty="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Consulting + Community Director</a:t>
            </a:r>
            <a:endParaRPr sz="1600" b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6"/>
          <p:cNvSpPr/>
          <p:nvPr/>
        </p:nvSpPr>
        <p:spPr>
          <a:xfrm>
            <a:off x="0" y="0"/>
            <a:ext cx="12192000" cy="16891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00" tIns="45675" rIns="91400" bIns="456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EEC2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12" name="Google Shape;112;p26"/>
          <p:cNvCxnSpPr/>
          <p:nvPr/>
        </p:nvCxnSpPr>
        <p:spPr>
          <a:xfrm>
            <a:off x="673201" y="1358369"/>
            <a:ext cx="0" cy="4966331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13" name="Google Shape;113;p26"/>
          <p:cNvSpPr txBox="1"/>
          <p:nvPr/>
        </p:nvSpPr>
        <p:spPr>
          <a:xfrm>
            <a:off x="-141102" y="511594"/>
            <a:ext cx="11640825" cy="15839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121875" rIns="121875" bIns="121875" anchor="t" anchorCtr="0">
            <a:noAutofit/>
          </a:bodyPr>
          <a:lstStyle/>
          <a:p>
            <a:pPr marL="72387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en-US" sz="4400" b="1" dirty="0">
                <a:solidFill>
                  <a:srgbClr val="54E5C5"/>
                </a:solidFill>
                <a:latin typeface="Open Sans"/>
                <a:ea typeface="Open Sans"/>
                <a:cs typeface="Open Sans"/>
                <a:sym typeface="Open Sans"/>
              </a:rPr>
              <a:t>Hi. Hello. Welcome.</a:t>
            </a:r>
            <a:endParaRPr sz="4800" b="0" i="0" u="none" strike="noStrike" cap="none" dirty="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14" name="Google Shape;114;p26"/>
          <p:cNvCxnSpPr/>
          <p:nvPr/>
        </p:nvCxnSpPr>
        <p:spPr>
          <a:xfrm>
            <a:off x="0" y="1682729"/>
            <a:ext cx="121920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15" name="Google Shape;115;p26" descr="CW-Phila-Stacked-FullColor@2x.png"/>
          <p:cNvPicPr preferRelativeResize="0"/>
          <p:nvPr/>
        </p:nvPicPr>
        <p:blipFill rotWithShape="1">
          <a:blip r:embed="rId3">
            <a:alphaModFix/>
          </a:blip>
          <a:srcRect l="35235" t="17416" r="26187" b="37052"/>
          <a:stretch/>
        </p:blipFill>
        <p:spPr>
          <a:xfrm>
            <a:off x="10303354" y="225538"/>
            <a:ext cx="1584397" cy="18699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0189BC5-309C-3244-ABEF-213CC9A8D8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2344" y="2192751"/>
            <a:ext cx="5403744" cy="4034699"/>
          </a:xfrm>
          <a:prstGeom prst="rect">
            <a:avLst/>
          </a:prstGeom>
          <a:ln w="44450" cmpd="sng">
            <a:solidFill>
              <a:schemeClr val="tx1"/>
            </a:solidFill>
          </a:ln>
        </p:spPr>
      </p:pic>
      <p:sp>
        <p:nvSpPr>
          <p:cNvPr id="10" name="Google Shape;109;p26">
            <a:extLst>
              <a:ext uri="{FF2B5EF4-FFF2-40B4-BE49-F238E27FC236}">
                <a16:creationId xmlns:a16="http://schemas.microsoft.com/office/drawing/2014/main" id="{41FE8BC5-23D3-1E4A-8668-585908075241}"/>
              </a:ext>
            </a:extLst>
          </p:cNvPr>
          <p:cNvSpPr txBox="1"/>
          <p:nvPr/>
        </p:nvSpPr>
        <p:spPr>
          <a:xfrm>
            <a:off x="6612344" y="6247276"/>
            <a:ext cx="5579656" cy="471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121875" rIns="121875" bIns="121875" anchor="t" anchorCtr="0">
            <a:noAutofit/>
          </a:bodyPr>
          <a:lstStyle/>
          <a:p>
            <a:pPr lvl="0">
              <a:buSzPts val="1900"/>
            </a:pPr>
            <a:r>
              <a:rPr lang="en-US" sz="1600" i="1" dirty="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L-R: Wilfredo, Ellen, Beth, Jamaine, Alexa, Rashanda + Melissa.</a:t>
            </a:r>
            <a:endParaRPr sz="1600" i="1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430260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6"/>
          <p:cNvSpPr txBox="1"/>
          <p:nvPr/>
        </p:nvSpPr>
        <p:spPr>
          <a:xfrm>
            <a:off x="2286003" y="2095501"/>
            <a:ext cx="4013100" cy="132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121875" rIns="121875" bIns="1218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6"/>
          <p:cNvSpPr txBox="1"/>
          <p:nvPr/>
        </p:nvSpPr>
        <p:spPr>
          <a:xfrm>
            <a:off x="5292241" y="1693007"/>
            <a:ext cx="6899760" cy="4885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121875" rIns="121875" bIns="121875" anchor="t" anchorCtr="0">
            <a:noAutofit/>
          </a:bodyPr>
          <a:lstStyle/>
          <a:p>
            <a:pPr marL="723871">
              <a:buSzPts val="2500"/>
            </a:pPr>
            <a:br>
              <a:rPr lang="en-US" sz="3200" dirty="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</a:br>
            <a:r>
              <a:rPr lang="en-US" sz="3200" dirty="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“There is an art to flocking: staying separate enough not </a:t>
            </a:r>
            <a:br>
              <a:rPr lang="en-US" sz="3200" dirty="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</a:br>
            <a:r>
              <a:rPr lang="en-US" sz="3200" dirty="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to crowd each other, aligned enough to maintain a shared direction, and cohesive enough to always move towards each other.”</a:t>
            </a:r>
            <a:endParaRPr sz="2300" b="0" i="0" u="none" strike="noStrike" cap="none" dirty="0">
              <a:solidFill>
                <a:srgbClr val="00000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 dirty="0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         	        	      - </a:t>
            </a:r>
            <a:r>
              <a:rPr lang="en-US" sz="2400" dirty="0" err="1">
                <a:latin typeface="Open Sans Light"/>
                <a:ea typeface="Open Sans Light"/>
                <a:cs typeface="Open Sans Light"/>
                <a:sym typeface="Open Sans Light"/>
              </a:rPr>
              <a:t>adrienne</a:t>
            </a:r>
            <a:r>
              <a:rPr lang="en-US" sz="2400" dirty="0">
                <a:latin typeface="Open Sans Light"/>
                <a:ea typeface="Open Sans Light"/>
                <a:cs typeface="Open Sans Light"/>
                <a:sym typeface="Open Sans Light"/>
              </a:rPr>
              <a:t> </a:t>
            </a:r>
            <a:r>
              <a:rPr lang="en-US" sz="2400" dirty="0" err="1">
                <a:latin typeface="Open Sans Light"/>
                <a:ea typeface="Open Sans Light"/>
                <a:cs typeface="Open Sans Light"/>
                <a:sym typeface="Open Sans Light"/>
              </a:rPr>
              <a:t>maree</a:t>
            </a:r>
            <a:r>
              <a:rPr lang="en-US" sz="2400" dirty="0">
                <a:latin typeface="Open Sans Light"/>
                <a:ea typeface="Open Sans Light"/>
                <a:cs typeface="Open Sans Light"/>
                <a:sym typeface="Open Sans Light"/>
              </a:rPr>
              <a:t> brown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, </a:t>
            </a:r>
            <a:br>
              <a:rPr lang="en-US" sz="2400" b="0" i="0" u="none" strike="noStrike" cap="none" dirty="0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rPr>
            </a:br>
            <a:r>
              <a:rPr lang="en-US" sz="2400" b="0" i="0" u="none" strike="noStrike" cap="none" dirty="0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	       	        </a:t>
            </a:r>
            <a:r>
              <a:rPr lang="en-US" sz="2400" b="0" i="1" u="none" strike="noStrike" cap="none" dirty="0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Emergent Strategy</a:t>
            </a:r>
            <a:endParaRPr sz="2400" b="0" i="1" u="none" strike="noStrike" cap="none" dirty="0">
              <a:solidFill>
                <a:srgbClr val="00000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marL="72387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endParaRPr sz="3000" b="0" i="0" u="none" strike="noStrike" cap="none" dirty="0">
              <a:solidFill>
                <a:schemeClr val="dk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11" name="Google Shape;111;p26"/>
          <p:cNvSpPr/>
          <p:nvPr/>
        </p:nvSpPr>
        <p:spPr>
          <a:xfrm>
            <a:off x="0" y="0"/>
            <a:ext cx="12192000" cy="16891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00" tIns="45675" rIns="91400" bIns="456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EEC2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12" name="Google Shape;112;p26"/>
          <p:cNvCxnSpPr/>
          <p:nvPr/>
        </p:nvCxnSpPr>
        <p:spPr>
          <a:xfrm>
            <a:off x="673201" y="1358369"/>
            <a:ext cx="0" cy="4966331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13" name="Google Shape;113;p26"/>
          <p:cNvSpPr txBox="1"/>
          <p:nvPr/>
        </p:nvSpPr>
        <p:spPr>
          <a:xfrm>
            <a:off x="-141102" y="511594"/>
            <a:ext cx="11640825" cy="15839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121875" rIns="121875" bIns="121875" anchor="t" anchorCtr="0">
            <a:noAutofit/>
          </a:bodyPr>
          <a:lstStyle/>
          <a:p>
            <a:pPr marL="72387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en-US" sz="4400" b="1" i="0" u="none" strike="noStrike" cap="none" dirty="0">
                <a:solidFill>
                  <a:srgbClr val="54E5C5"/>
                </a:solidFill>
                <a:latin typeface="Open Sans"/>
                <a:ea typeface="Open Sans"/>
                <a:cs typeface="Open Sans"/>
                <a:sym typeface="Open Sans"/>
              </a:rPr>
              <a:t>An Art </a:t>
            </a:r>
            <a:r>
              <a:rPr lang="en-US" sz="4400" b="1" dirty="0">
                <a:solidFill>
                  <a:srgbClr val="54E5C5"/>
                </a:solidFill>
                <a:latin typeface="Open Sans"/>
                <a:ea typeface="Open Sans"/>
                <a:cs typeface="Open Sans"/>
                <a:sym typeface="Open Sans"/>
              </a:rPr>
              <a:t>T</a:t>
            </a:r>
            <a:r>
              <a:rPr lang="en-US" sz="4400" b="1" i="0" u="none" strike="noStrike" cap="none" dirty="0">
                <a:solidFill>
                  <a:srgbClr val="54E5C5"/>
                </a:solidFill>
                <a:latin typeface="Open Sans"/>
                <a:ea typeface="Open Sans"/>
                <a:cs typeface="Open Sans"/>
                <a:sym typeface="Open Sans"/>
              </a:rPr>
              <a:t>o Flocking</a:t>
            </a:r>
            <a:endParaRPr sz="4400" b="0" i="0" u="none" strike="noStrike" cap="none" dirty="0">
              <a:solidFill>
                <a:srgbClr val="54E5C5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72387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en-US" sz="4800" b="1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sz="4800" b="0" i="0" u="none" strike="noStrike" cap="none" dirty="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14" name="Google Shape;114;p26"/>
          <p:cNvCxnSpPr/>
          <p:nvPr/>
        </p:nvCxnSpPr>
        <p:spPr>
          <a:xfrm>
            <a:off x="0" y="1682729"/>
            <a:ext cx="121920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15" name="Google Shape;115;p26" descr="CW-Phila-Stacked-FullColor@2x.png"/>
          <p:cNvPicPr preferRelativeResize="0"/>
          <p:nvPr/>
        </p:nvPicPr>
        <p:blipFill rotWithShape="1">
          <a:blip r:embed="rId3">
            <a:alphaModFix/>
          </a:blip>
          <a:srcRect l="35235" t="17416" r="26187" b="37052"/>
          <a:stretch/>
        </p:blipFill>
        <p:spPr>
          <a:xfrm>
            <a:off x="10303354" y="225538"/>
            <a:ext cx="1584397" cy="18699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 descr="image007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7215" y="2137328"/>
            <a:ext cx="4286716" cy="4286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9635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9"/>
          <p:cNvSpPr txBox="1"/>
          <p:nvPr/>
        </p:nvSpPr>
        <p:spPr>
          <a:xfrm>
            <a:off x="2286003" y="2095501"/>
            <a:ext cx="4013100" cy="132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121875" rIns="121875" bIns="1218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48" name="Google Shape;148;p29"/>
          <p:cNvCxnSpPr/>
          <p:nvPr/>
        </p:nvCxnSpPr>
        <p:spPr>
          <a:xfrm>
            <a:off x="673201" y="1358369"/>
            <a:ext cx="0" cy="4966331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49" name="Google Shape;149;p29"/>
          <p:cNvSpPr txBox="1"/>
          <p:nvPr/>
        </p:nvSpPr>
        <p:spPr>
          <a:xfrm>
            <a:off x="-141101" y="366012"/>
            <a:ext cx="9383210" cy="1252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121875" rIns="121875" bIns="121875" anchor="t" anchorCtr="0">
            <a:noAutofit/>
          </a:bodyPr>
          <a:lstStyle/>
          <a:p>
            <a:pPr marL="72387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en-US" sz="4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fdfd.</a:t>
            </a:r>
            <a:endParaRPr sz="4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0" name="Google Shape;150;p29" descr="CW-Phila-Stacked-White@2x.png"/>
          <p:cNvPicPr preferRelativeResize="0"/>
          <p:nvPr/>
        </p:nvPicPr>
        <p:blipFill rotWithShape="1">
          <a:blip r:embed="rId3">
            <a:alphaModFix/>
          </a:blip>
          <a:srcRect l="26855" r="24094" b="35878"/>
          <a:stretch/>
        </p:blipFill>
        <p:spPr>
          <a:xfrm>
            <a:off x="10229815" y="-456623"/>
            <a:ext cx="1587386" cy="20751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29" descr="CW Workshop 1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1" y="-55944"/>
            <a:ext cx="12192001" cy="6913944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29"/>
          <p:cNvSpPr txBox="1"/>
          <p:nvPr/>
        </p:nvSpPr>
        <p:spPr>
          <a:xfrm>
            <a:off x="2469267" y="4480855"/>
            <a:ext cx="9347936" cy="2099298"/>
          </a:xfrm>
          <a:prstGeom prst="rect">
            <a:avLst/>
          </a:prstGeom>
          <a:solidFill>
            <a:srgbClr val="44F0B8"/>
          </a:solidFill>
          <a:ln>
            <a:noFill/>
          </a:ln>
        </p:spPr>
        <p:txBody>
          <a:bodyPr spcFirstLastPara="1" wrap="square" lIns="121875" tIns="121875" rIns="121875" bIns="121875" anchor="t" anchorCtr="0">
            <a:noAutofit/>
          </a:bodyPr>
          <a:lstStyle/>
          <a:p>
            <a:pPr marL="457181" marR="0" lvl="0" indent="-38098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CultureWorks was founded in 2010.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181" marR="0" lvl="0" indent="-38098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Over 230 members, 100+ fiscally-sponsored projects, ranging in discipline + budget size, $500 to </a:t>
            </a:r>
            <a:r>
              <a:rPr lang="en-US" sz="2400" dirty="0"/>
              <a:t>over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1 million. </a:t>
            </a:r>
            <a:endParaRPr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181" marR="0" lvl="0" indent="-38098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Those 100+ projects do nearly $4 million dollars in activity.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181" marR="0" lvl="0" indent="-38098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Over 50% operate with budgets under $25k.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29"/>
          <p:cNvSpPr/>
          <p:nvPr/>
        </p:nvSpPr>
        <p:spPr>
          <a:xfrm>
            <a:off x="390999" y="366012"/>
            <a:ext cx="4829734" cy="1323088"/>
          </a:xfrm>
          <a:prstGeom prst="rect">
            <a:avLst/>
          </a:prstGeom>
          <a:solidFill>
            <a:srgbClr val="44F0B8"/>
          </a:solidFill>
          <a:ln>
            <a:noFill/>
          </a:ln>
        </p:spPr>
        <p:txBody>
          <a:bodyPr spcFirstLastPara="1" wrap="square" lIns="91400" tIns="45675" rIns="91400" bIns="456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EEC2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29"/>
          <p:cNvSpPr txBox="1"/>
          <p:nvPr/>
        </p:nvSpPr>
        <p:spPr>
          <a:xfrm>
            <a:off x="-141101" y="518412"/>
            <a:ext cx="5229553" cy="1252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121875" rIns="121875" bIns="121875" anchor="t" anchorCtr="0">
            <a:noAutofit/>
          </a:bodyPr>
          <a:lstStyle/>
          <a:p>
            <a:pPr marL="72387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en-US" sz="48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At A Glance</a:t>
            </a:r>
            <a:endParaRPr sz="4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5" name="Google Shape;155;p29" descr="CW-Phila-Stacked-Black@2x.png"/>
          <p:cNvPicPr preferRelativeResize="0"/>
          <p:nvPr/>
        </p:nvPicPr>
        <p:blipFill rotWithShape="1">
          <a:blip r:embed="rId5">
            <a:alphaModFix/>
          </a:blip>
          <a:srcRect l="33026" t="16978" r="27882" b="36462"/>
          <a:stretch/>
        </p:blipFill>
        <p:spPr>
          <a:xfrm>
            <a:off x="4184939" y="518412"/>
            <a:ext cx="903513" cy="10761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7"/>
          <p:cNvSpPr txBox="1"/>
          <p:nvPr/>
        </p:nvSpPr>
        <p:spPr>
          <a:xfrm>
            <a:off x="2286003" y="2095501"/>
            <a:ext cx="4013100" cy="132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121875" rIns="121875" bIns="1218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27"/>
          <p:cNvSpPr txBox="1"/>
          <p:nvPr/>
        </p:nvSpPr>
        <p:spPr>
          <a:xfrm>
            <a:off x="141100" y="1678354"/>
            <a:ext cx="11676101" cy="4919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121875" rIns="121875" bIns="121875" anchor="t" anchorCtr="0">
            <a:noAutofit/>
          </a:bodyPr>
          <a:lstStyle/>
          <a:p>
            <a:pPr marL="72387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endParaRPr sz="3000" b="0" i="0" u="none" strike="noStrike" cap="none" dirty="0">
              <a:solidFill>
                <a:schemeClr val="dk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marL="1181071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•"/>
            </a:pPr>
            <a:r>
              <a:rPr lang="en-US" sz="3000" b="0" i="0" u="none" strike="noStrike" cap="none" dirty="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every creative should have access to the resources they need to do what they love and to personally and professionally flourish.</a:t>
            </a:r>
            <a:br>
              <a:rPr lang="en-US" sz="3000" b="0" i="0" u="none" strike="noStrike" cap="none" dirty="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</a:br>
            <a:endParaRPr sz="3000" b="0" i="0" u="none" strike="noStrike" cap="none" dirty="0">
              <a:solidFill>
                <a:schemeClr val="dk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marL="1181071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•"/>
            </a:pPr>
            <a:r>
              <a:rPr lang="en-US" sz="3000" b="0" i="1" u="none" strike="noStrike" cap="none" dirty="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sharing</a:t>
            </a:r>
            <a:r>
              <a:rPr lang="en-US" sz="3000" b="0" i="0" u="none" strike="noStrike" cap="none" dirty="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these resources is the solution.</a:t>
            </a:r>
            <a:br>
              <a:rPr lang="en-US" sz="3000" b="0" i="0" u="none" strike="noStrike" cap="none" dirty="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</a:br>
            <a:endParaRPr sz="3000" b="0" i="0" u="none" strike="noStrike" cap="none" dirty="0">
              <a:solidFill>
                <a:schemeClr val="dk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marL="1181071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•"/>
            </a:pPr>
            <a:r>
              <a:rPr lang="en-US" sz="3000" b="0" i="0" u="none" strike="noStrike" cap="none" dirty="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independence of vision does not need to equal independence of infrastructure.</a:t>
            </a:r>
            <a:endParaRPr sz="3000" b="0" i="0" u="none" strike="noStrike" cap="none" dirty="0">
              <a:solidFill>
                <a:schemeClr val="dk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marL="1181071" marR="0" lvl="0" indent="-266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endParaRPr sz="3000" b="0" i="0" u="none" strike="noStrike" cap="none" dirty="0">
              <a:solidFill>
                <a:srgbClr val="FF000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22" name="Google Shape;122;p27"/>
          <p:cNvSpPr/>
          <p:nvPr/>
        </p:nvSpPr>
        <p:spPr>
          <a:xfrm>
            <a:off x="0" y="0"/>
            <a:ext cx="12192000" cy="16891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00" tIns="45675" rIns="91400" bIns="456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EEC2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23" name="Google Shape;123;p27"/>
          <p:cNvCxnSpPr/>
          <p:nvPr/>
        </p:nvCxnSpPr>
        <p:spPr>
          <a:xfrm>
            <a:off x="673201" y="1358369"/>
            <a:ext cx="0" cy="4966331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24" name="Google Shape;124;p27"/>
          <p:cNvSpPr txBox="1"/>
          <p:nvPr/>
        </p:nvSpPr>
        <p:spPr>
          <a:xfrm>
            <a:off x="-141102" y="511594"/>
            <a:ext cx="11640825" cy="15839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121875" rIns="121875" bIns="121875" anchor="t" anchorCtr="0">
            <a:noAutofit/>
          </a:bodyPr>
          <a:lstStyle/>
          <a:p>
            <a:pPr marL="72387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en-US" sz="4400" b="1" i="0" u="none" strike="noStrike" cap="none">
                <a:solidFill>
                  <a:srgbClr val="54E5C5"/>
                </a:solidFill>
                <a:latin typeface="Open Sans"/>
                <a:ea typeface="Open Sans"/>
                <a:cs typeface="Open Sans"/>
                <a:sym typeface="Open Sans"/>
              </a:rPr>
              <a:t>We Believe…</a:t>
            </a:r>
            <a:endParaRPr sz="4400" b="0" i="0" u="none" strike="noStrike" cap="none">
              <a:solidFill>
                <a:srgbClr val="54E5C5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72387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en-US" sz="4800" b="1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sz="4800" b="0" i="0" u="none" strike="noStrike" cap="non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25" name="Google Shape;125;p27"/>
          <p:cNvCxnSpPr/>
          <p:nvPr/>
        </p:nvCxnSpPr>
        <p:spPr>
          <a:xfrm>
            <a:off x="0" y="1682729"/>
            <a:ext cx="121920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26" name="Google Shape;126;p27" descr="CW-Phila-Stacked-FullColor@2x.png"/>
          <p:cNvPicPr preferRelativeResize="0"/>
          <p:nvPr/>
        </p:nvPicPr>
        <p:blipFill rotWithShape="1">
          <a:blip r:embed="rId3">
            <a:alphaModFix/>
          </a:blip>
          <a:srcRect l="35235" t="17416" r="26187" b="37052"/>
          <a:stretch/>
        </p:blipFill>
        <p:spPr>
          <a:xfrm>
            <a:off x="10303354" y="225538"/>
            <a:ext cx="1584397" cy="18699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76789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8"/>
          <p:cNvSpPr txBox="1"/>
          <p:nvPr/>
        </p:nvSpPr>
        <p:spPr>
          <a:xfrm>
            <a:off x="2286003" y="2095501"/>
            <a:ext cx="4013100" cy="132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121875" rIns="121875" bIns="1218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28"/>
          <p:cNvSpPr txBox="1"/>
          <p:nvPr/>
        </p:nvSpPr>
        <p:spPr>
          <a:xfrm>
            <a:off x="0" y="1689100"/>
            <a:ext cx="10739390" cy="47118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121875" rIns="121875" bIns="121875" anchor="t" anchorCtr="0">
            <a:noAutofit/>
          </a:bodyPr>
          <a:lstStyle/>
          <a:p>
            <a:pPr marL="72387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-US" sz="2400" b="0" i="0" u="none" strike="noStrike" cap="none" dirty="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CultureWorks is a management commons for creative and cultural practitioners — an intentional community of over 230 members (100+ fiscally-sponsored), committed to sharing:</a:t>
            </a:r>
          </a:p>
          <a:p>
            <a:pPr marL="72387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endParaRPr sz="2400" b="0" i="0" u="none" strike="noStrike" cap="none" dirty="0">
              <a:solidFill>
                <a:schemeClr val="dk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marL="1181071" marR="0" lvl="7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•"/>
            </a:pPr>
            <a:r>
              <a:rPr lang="en-US" sz="2400" b="0" i="0" u="none" strike="noStrike" cap="none" dirty="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Space</a:t>
            </a:r>
            <a:endParaRPr sz="11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181071" marR="0" lvl="7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•"/>
            </a:pPr>
            <a:r>
              <a:rPr lang="en-US" sz="2400" b="0" i="0" u="none" strike="noStrike" cap="none" dirty="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Consulting</a:t>
            </a:r>
          </a:p>
          <a:p>
            <a:pPr marL="1181071" marR="0" lvl="7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•"/>
            </a:pPr>
            <a:r>
              <a:rPr lang="en-US" sz="2400" dirty="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Technology</a:t>
            </a:r>
          </a:p>
          <a:p>
            <a:pPr marL="1181071" marR="0" lvl="7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•"/>
            </a:pPr>
            <a:r>
              <a:rPr lang="en-US" sz="2400" b="0" i="0" u="none" strike="noStrike" cap="none" dirty="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Management Services</a:t>
            </a:r>
            <a:endParaRPr sz="11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181071" marR="0" lvl="7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•"/>
            </a:pPr>
            <a:r>
              <a:rPr lang="en-US" sz="2400" b="0" i="0" u="none" strike="noStrike" cap="none" dirty="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Skills &amp; Expertise</a:t>
            </a:r>
            <a:endParaRPr sz="11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181071" marR="0" lvl="7" indent="-266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endParaRPr sz="2400" b="0" i="0" u="none" strike="noStrike" cap="none" dirty="0">
              <a:solidFill>
                <a:schemeClr val="dk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marL="72387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-US" sz="2400" b="0" i="0" u="none" strike="noStrike" cap="none" dirty="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Our community helps Creatives not only survive, but flourish.</a:t>
            </a:r>
          </a:p>
          <a:p>
            <a:pPr marL="72387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endParaRPr lang="en-US" sz="2400" dirty="0">
              <a:solidFill>
                <a:schemeClr val="dk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marL="72387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-US" sz="2400" dirty="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We work </a:t>
            </a:r>
            <a:r>
              <a:rPr lang="en-US" sz="2400" b="1" dirty="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with</a:t>
            </a:r>
            <a:r>
              <a:rPr lang="en-US" sz="2400" dirty="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, not </a:t>
            </a:r>
            <a:r>
              <a:rPr lang="en-US" sz="2400" b="1" dirty="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for</a:t>
            </a:r>
            <a:r>
              <a:rPr lang="en-US" sz="2400" dirty="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. </a:t>
            </a:r>
            <a:endParaRPr sz="11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72387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endParaRPr sz="2400" b="0" i="0" u="none" strike="noStrike" cap="none" dirty="0">
              <a:solidFill>
                <a:schemeClr val="dk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33" name="Google Shape;133;p28"/>
          <p:cNvSpPr/>
          <p:nvPr/>
        </p:nvSpPr>
        <p:spPr>
          <a:xfrm>
            <a:off x="0" y="0"/>
            <a:ext cx="12192000" cy="16891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00" tIns="45675" rIns="91400" bIns="456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EEC2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34" name="Google Shape;134;p28"/>
          <p:cNvCxnSpPr>
            <a:cxnSpLocks/>
          </p:cNvCxnSpPr>
          <p:nvPr/>
        </p:nvCxnSpPr>
        <p:spPr>
          <a:xfrm>
            <a:off x="673201" y="1358369"/>
            <a:ext cx="0" cy="5299105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5" name="Google Shape;135;p28"/>
          <p:cNvSpPr txBox="1"/>
          <p:nvPr/>
        </p:nvSpPr>
        <p:spPr>
          <a:xfrm>
            <a:off x="-141102" y="511594"/>
            <a:ext cx="11640825" cy="15839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121875" rIns="121875" bIns="121875" anchor="t" anchorCtr="0">
            <a:noAutofit/>
          </a:bodyPr>
          <a:lstStyle/>
          <a:p>
            <a:pPr marL="72387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en-US" sz="4400" b="1" i="0" u="none" strike="noStrike" cap="none" dirty="0">
                <a:solidFill>
                  <a:srgbClr val="54E5C5"/>
                </a:solidFill>
                <a:latin typeface="Open Sans"/>
                <a:ea typeface="Open Sans"/>
                <a:cs typeface="Open Sans"/>
                <a:sym typeface="Open Sans"/>
              </a:rPr>
              <a:t>Our Commons.</a:t>
            </a:r>
            <a:endParaRPr sz="4400" b="0" i="0" u="none" strike="noStrike" cap="none" dirty="0">
              <a:solidFill>
                <a:srgbClr val="54E5C5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72387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en-US" sz="4800" b="1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sz="4800" b="0" i="0" u="none" strike="noStrike" cap="none" dirty="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36" name="Google Shape;136;p28"/>
          <p:cNvCxnSpPr/>
          <p:nvPr/>
        </p:nvCxnSpPr>
        <p:spPr>
          <a:xfrm>
            <a:off x="0" y="1682729"/>
            <a:ext cx="121920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37" name="Google Shape;137;p28" descr="CW-Phila-Stacked-FullColor@2x.png"/>
          <p:cNvPicPr preferRelativeResize="0"/>
          <p:nvPr/>
        </p:nvPicPr>
        <p:blipFill rotWithShape="1">
          <a:blip r:embed="rId3">
            <a:alphaModFix/>
          </a:blip>
          <a:srcRect l="35235" t="17416" r="26187" b="37052"/>
          <a:stretch/>
        </p:blipFill>
        <p:spPr>
          <a:xfrm>
            <a:off x="10303354" y="225538"/>
            <a:ext cx="1584397" cy="18699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963802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8"/>
          <p:cNvSpPr txBox="1"/>
          <p:nvPr/>
        </p:nvSpPr>
        <p:spPr>
          <a:xfrm>
            <a:off x="589233" y="5153333"/>
            <a:ext cx="11492100" cy="83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endParaRPr sz="2300" b="1" i="0" u="none" strike="noStrike" cap="none">
              <a:solidFill>
                <a:srgbClr val="52525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endParaRPr sz="27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endParaRPr sz="27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endParaRPr sz="27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endParaRPr sz="27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28"/>
          <p:cNvSpPr txBox="1"/>
          <p:nvPr/>
        </p:nvSpPr>
        <p:spPr>
          <a:xfrm>
            <a:off x="717700" y="637933"/>
            <a:ext cx="5192400" cy="106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lang="en-US"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Our Services.</a:t>
            </a:r>
            <a:endParaRPr sz="37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28"/>
          <p:cNvSpPr/>
          <p:nvPr/>
        </p:nvSpPr>
        <p:spPr>
          <a:xfrm>
            <a:off x="542473" y="2285366"/>
            <a:ext cx="3284888" cy="1825023"/>
          </a:xfrm>
          <a:prstGeom prst="downArrowCallout">
            <a:avLst>
              <a:gd name="adj1" fmla="val 25000"/>
              <a:gd name="adj2" fmla="val 25000"/>
              <a:gd name="adj3" fmla="val 26527"/>
              <a:gd name="adj4" fmla="val 64977"/>
            </a:avLst>
          </a:prstGeom>
          <a:solidFill>
            <a:srgbClr val="FDE80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lang="en-US" sz="2900" b="1" i="0" u="none" strike="noStrike" cap="none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/>
              </a:rPr>
              <a:t>Track 1</a:t>
            </a:r>
            <a:br>
              <a:rPr lang="en-US" sz="2900" b="1" i="0" u="none" strike="noStrike" cap="none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/>
              </a:rPr>
            </a:br>
            <a:r>
              <a:rPr lang="en-US" sz="2000" b="1" i="0" u="none" strike="noStrike" cap="none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/>
              </a:rPr>
              <a:t>General Membership</a:t>
            </a:r>
            <a:endParaRPr sz="2000" b="1" i="0" u="none" strike="noStrike" cap="none" dirty="0">
              <a:solidFill>
                <a:srgbClr val="0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Arial"/>
            </a:endParaRPr>
          </a:p>
        </p:txBody>
      </p:sp>
      <p:sp>
        <p:nvSpPr>
          <p:cNvPr id="135" name="Google Shape;135;p28"/>
          <p:cNvSpPr/>
          <p:nvPr/>
        </p:nvSpPr>
        <p:spPr>
          <a:xfrm>
            <a:off x="589232" y="3778675"/>
            <a:ext cx="3238129" cy="1637160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64977"/>
            </a:avLst>
          </a:prstGeom>
          <a:solidFill>
            <a:srgbClr val="44F0B8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lang="en-US" sz="2900" b="1" i="0" u="none" strike="noStrike" cap="none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/>
              </a:rPr>
              <a:t>Track 2</a:t>
            </a:r>
            <a:br>
              <a:rPr lang="en-US" sz="2900" b="1" i="0" u="none" strike="noStrike" cap="none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/>
              </a:rPr>
            </a:br>
            <a:r>
              <a:rPr lang="en-US" sz="2000" b="1" i="0" u="none" strike="noStrike" cap="none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/>
              </a:rPr>
              <a:t>Fiscal Sponsorship</a:t>
            </a:r>
            <a:endParaRPr sz="2000" b="1" i="0" u="none" strike="noStrike" cap="none" dirty="0">
              <a:solidFill>
                <a:srgbClr val="0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Arial"/>
            </a:endParaRPr>
          </a:p>
        </p:txBody>
      </p:sp>
      <p:sp>
        <p:nvSpPr>
          <p:cNvPr id="136" name="Google Shape;136;p28"/>
          <p:cNvSpPr txBox="1"/>
          <p:nvPr/>
        </p:nvSpPr>
        <p:spPr>
          <a:xfrm>
            <a:off x="4109564" y="2285367"/>
            <a:ext cx="7971769" cy="115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en-US" sz="2000" b="0" i="0" u="none" strike="noStrike" cap="none" dirty="0">
                <a:solidFill>
                  <a:schemeClr val="dk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/>
              </a:rPr>
              <a:t>Base membership, workspace, access to consulting services, free/sliding scale workshops</a:t>
            </a:r>
            <a:r>
              <a:rPr lang="en-US" sz="2000" dirty="0">
                <a:solidFill>
                  <a:schemeClr val="dk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(for members + public)</a:t>
            </a:r>
            <a:endParaRPr sz="2000" b="0" i="0" u="none" strike="noStrike" cap="none" dirty="0">
              <a:solidFill>
                <a:schemeClr val="dk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Arial"/>
            </a:endParaRPr>
          </a:p>
        </p:txBody>
      </p:sp>
      <p:sp>
        <p:nvSpPr>
          <p:cNvPr id="137" name="Google Shape;137;p28"/>
          <p:cNvSpPr txBox="1"/>
          <p:nvPr/>
        </p:nvSpPr>
        <p:spPr>
          <a:xfrm>
            <a:off x="4109564" y="3444858"/>
            <a:ext cx="8041409" cy="170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en-US" sz="2000" b="0" i="0" u="none" strike="noStrike" cap="none" dirty="0">
                <a:solidFill>
                  <a:schemeClr val="dk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/>
              </a:rPr>
              <a:t>501(c)3 tax-exempt status, Finance, HR, legal, compliance, Data Arts, basic insurances, strategic coaching support, etc.</a:t>
            </a:r>
            <a:endParaRPr sz="2000" b="0" i="0" u="none" strike="noStrike" cap="none" dirty="0">
              <a:solidFill>
                <a:schemeClr val="dk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Arial"/>
            </a:endParaRPr>
          </a:p>
        </p:txBody>
      </p:sp>
      <p:sp>
        <p:nvSpPr>
          <p:cNvPr id="138" name="Google Shape;138;p28"/>
          <p:cNvSpPr txBox="1"/>
          <p:nvPr/>
        </p:nvSpPr>
        <p:spPr>
          <a:xfrm>
            <a:off x="4109564" y="4763113"/>
            <a:ext cx="7971769" cy="1766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en-US" sz="2000" b="0" i="0" u="none" strike="noStrike" cap="none" dirty="0">
                <a:solidFill>
                  <a:schemeClr val="dk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/>
              </a:rPr>
              <a:t>Shared fundraising, marketing, data management/analysis, research support (In development)</a:t>
            </a:r>
            <a:endParaRPr sz="2000" b="0" i="0" u="none" strike="noStrike" cap="none" dirty="0">
              <a:solidFill>
                <a:schemeClr val="dk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Arial"/>
            </a:endParaRPr>
          </a:p>
        </p:txBody>
      </p:sp>
      <p:sp>
        <p:nvSpPr>
          <p:cNvPr id="139" name="Google Shape;139;p28"/>
          <p:cNvSpPr txBox="1"/>
          <p:nvPr/>
        </p:nvSpPr>
        <p:spPr>
          <a:xfrm>
            <a:off x="7637086" y="6145549"/>
            <a:ext cx="4250665" cy="572400"/>
          </a:xfrm>
          <a:prstGeom prst="rect">
            <a:avLst/>
          </a:prstGeom>
          <a:solidFill>
            <a:srgbClr val="D8D8D8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en-US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More info</a:t>
            </a:r>
            <a: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www.cultureworksphila.org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p28"/>
          <p:cNvSpPr/>
          <p:nvPr/>
        </p:nvSpPr>
        <p:spPr>
          <a:xfrm>
            <a:off x="0" y="0"/>
            <a:ext cx="12192000" cy="16891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00" tIns="45675" rIns="91400" bIns="45675" anchor="ctr" anchorCtr="0">
            <a:noAutofit/>
          </a:bodyPr>
          <a:lstStyle/>
          <a:p>
            <a:pPr marL="723871" lvl="0">
              <a:buSzPts val="4800"/>
            </a:pPr>
            <a:r>
              <a:rPr lang="en-US" sz="4800" b="1" dirty="0">
                <a:solidFill>
                  <a:srgbClr val="54E5C5"/>
                </a:solidFill>
                <a:latin typeface="Open Sans"/>
                <a:ea typeface="Open Sans"/>
                <a:cs typeface="Open Sans"/>
                <a:sym typeface="Open Sans"/>
              </a:rPr>
              <a:t>What We Share.</a:t>
            </a:r>
            <a:endParaRPr sz="4800" b="0" i="0" u="none" strike="noStrike" cap="none" dirty="0">
              <a:solidFill>
                <a:srgbClr val="FDE80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1" name="Google Shape;141;p28" descr="CW-Phila-Stacked-FullColor@2x.png"/>
          <p:cNvPicPr preferRelativeResize="0"/>
          <p:nvPr/>
        </p:nvPicPr>
        <p:blipFill rotWithShape="1">
          <a:blip r:embed="rId3">
            <a:alphaModFix/>
          </a:blip>
          <a:srcRect l="35235" t="17416" r="26187" b="37052"/>
          <a:stretch/>
        </p:blipFill>
        <p:spPr>
          <a:xfrm>
            <a:off x="10303354" y="225538"/>
            <a:ext cx="1584397" cy="1869963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28"/>
          <p:cNvSpPr/>
          <p:nvPr/>
        </p:nvSpPr>
        <p:spPr>
          <a:xfrm>
            <a:off x="589233" y="5164477"/>
            <a:ext cx="3238128" cy="1294302"/>
          </a:xfrm>
          <a:prstGeom prst="rect">
            <a:avLst/>
          </a:prstGeom>
          <a:solidFill>
            <a:srgbClr val="3A7FEE"/>
          </a:solidFill>
          <a:ln>
            <a:noFill/>
          </a:ln>
          <a:effectLst>
            <a:outerShdw blurRad="40000" dist="23000" dir="5400000" rotWithShape="0">
              <a:srgbClr val="000000">
                <a:alpha val="34509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lang="en-US" sz="2900" b="1" i="0" u="none" strike="noStrike" cap="none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/>
              </a:rPr>
              <a:t>Track 3</a:t>
            </a:r>
            <a:br>
              <a:rPr lang="en-US" sz="2900" b="1" i="0" u="none" strike="noStrike" cap="none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/>
              </a:rPr>
            </a:br>
            <a:r>
              <a:rPr lang="en-US" sz="2000" b="1" i="0" u="none" strike="noStrike" cap="none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/>
              </a:rPr>
              <a:t>Marketing/Fundraising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(IN DEVELOPMENT)</a:t>
            </a:r>
            <a:endParaRPr sz="2000" b="1" i="0" u="none" strike="noStrike" cap="none" dirty="0">
              <a:solidFill>
                <a:srgbClr val="0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chemeClr val="lt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32FF533-F05F-1743-9B00-4BCD64DDC723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harpenSoften amount="50000"/>
                    </a14:imgEffect>
                    <a14:imgEffect>
                      <a14:colorTemperature colorTemp="72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46403" y="1764200"/>
            <a:ext cx="9928805" cy="4958499"/>
          </a:xfrm>
          <a:prstGeom prst="rect">
            <a:avLst/>
          </a:prstGeom>
        </p:spPr>
      </p:pic>
      <p:sp>
        <p:nvSpPr>
          <p:cNvPr id="109" name="Google Shape;109;p26"/>
          <p:cNvSpPr txBox="1"/>
          <p:nvPr/>
        </p:nvSpPr>
        <p:spPr>
          <a:xfrm>
            <a:off x="673201" y="5187294"/>
            <a:ext cx="6408818" cy="18060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121875" rIns="121875" bIns="1218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n-US" sz="1600" b="1" i="0" u="sng" strike="noStrike" cap="none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/>
              </a:rPr>
              <a:t>Highlights: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Bookkeeping/Payroll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n-US" sz="1600" b="0" i="0" u="none" strike="noStrike" cap="none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/>
              </a:rPr>
              <a:t>Insurances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Legal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n-US" sz="1600" b="0" i="0" u="none" strike="noStrike" cap="none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/>
              </a:rPr>
              <a:t>Compliance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6"/>
          <p:cNvSpPr/>
          <p:nvPr/>
        </p:nvSpPr>
        <p:spPr>
          <a:xfrm>
            <a:off x="0" y="0"/>
            <a:ext cx="12192000" cy="16891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00" tIns="45675" rIns="91400" bIns="456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EEC2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12" name="Google Shape;112;p26"/>
          <p:cNvCxnSpPr>
            <a:cxnSpLocks/>
          </p:cNvCxnSpPr>
          <p:nvPr/>
        </p:nvCxnSpPr>
        <p:spPr>
          <a:xfrm>
            <a:off x="673201" y="1358369"/>
            <a:ext cx="0" cy="5315147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13" name="Google Shape;113;p26"/>
          <p:cNvSpPr txBox="1"/>
          <p:nvPr/>
        </p:nvSpPr>
        <p:spPr>
          <a:xfrm>
            <a:off x="-141102" y="511594"/>
            <a:ext cx="11640825" cy="15839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121875" rIns="121875" bIns="121875" anchor="t" anchorCtr="0">
            <a:noAutofit/>
          </a:bodyPr>
          <a:lstStyle/>
          <a:p>
            <a:pPr marL="72387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en-US" sz="4400" b="1" dirty="0">
                <a:solidFill>
                  <a:srgbClr val="54E5C5"/>
                </a:solidFill>
                <a:latin typeface="Open Sans"/>
                <a:ea typeface="Open Sans"/>
                <a:cs typeface="Open Sans"/>
                <a:sym typeface="Open Sans"/>
              </a:rPr>
              <a:t>Shared Services &amp; Resources</a:t>
            </a:r>
            <a:endParaRPr sz="4800" b="0" i="0" u="none" strike="noStrike" cap="none" dirty="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14" name="Google Shape;114;p26"/>
          <p:cNvCxnSpPr/>
          <p:nvPr/>
        </p:nvCxnSpPr>
        <p:spPr>
          <a:xfrm>
            <a:off x="0" y="1682729"/>
            <a:ext cx="121920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15" name="Google Shape;115;p26" descr="CW-Phila-Stacked-FullColor@2x.png"/>
          <p:cNvPicPr preferRelativeResize="0"/>
          <p:nvPr/>
        </p:nvPicPr>
        <p:blipFill rotWithShape="1">
          <a:blip r:embed="rId4">
            <a:alphaModFix/>
          </a:blip>
          <a:srcRect l="35235" t="17416" r="26187" b="37052"/>
          <a:stretch/>
        </p:blipFill>
        <p:spPr>
          <a:xfrm>
            <a:off x="10303354" y="225538"/>
            <a:ext cx="1584397" cy="18699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778239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6"/>
          <p:cNvSpPr txBox="1"/>
          <p:nvPr/>
        </p:nvSpPr>
        <p:spPr>
          <a:xfrm>
            <a:off x="930442" y="2095500"/>
            <a:ext cx="9593179" cy="4229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121875" rIns="121875" bIns="121875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 panose="020B0604020202020204" pitchFamily="34" charset="0"/>
              <a:buChar char="•"/>
            </a:pPr>
            <a:r>
              <a:rPr lang="en-US" sz="1900" b="0" i="0" u="none" strike="noStrike" cap="none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/>
              </a:rPr>
              <a:t>Clear and front-facing values system – the basis of our community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</a:pPr>
            <a:endParaRPr lang="en-US" sz="1900" b="0" i="0" u="none" strike="noStrike" cap="none" dirty="0">
              <a:solidFill>
                <a:srgbClr val="0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 panose="020B0604020202020204" pitchFamily="34" charset="0"/>
              <a:buChar char="•"/>
            </a:pPr>
            <a:r>
              <a:rPr lang="en-US" sz="19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Transparent application, review and onboarding process (remove as many barriers to entry as possible)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 panose="020B0604020202020204" pitchFamily="34" charset="0"/>
              <a:buChar char="•"/>
            </a:pPr>
            <a:endParaRPr lang="en-US" sz="19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 panose="020B0604020202020204" pitchFamily="34" charset="0"/>
              <a:buChar char="•"/>
            </a:pPr>
            <a:r>
              <a:rPr lang="en-US" sz="19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We are advocates for our projects and their visions (aiding with the lift, supporting when called upon)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</a:pPr>
            <a:endParaRPr lang="en-US" sz="19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 panose="020B0604020202020204" pitchFamily="34" charset="0"/>
              <a:buChar char="•"/>
            </a:pPr>
            <a:r>
              <a:rPr lang="en-US" sz="19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Members have representation in executive leadership of the organization through the member-elected Member Committee, which also has two representatives in voting positions on our Board of Directors to ensure their connection to governance and policy. 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 panose="020B0604020202020204" pitchFamily="34" charset="0"/>
              <a:buChar char="•"/>
            </a:pPr>
            <a:endParaRPr lang="en-US" sz="1900" dirty="0"/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 panose="020B0604020202020204" pitchFamily="34" charset="0"/>
              <a:buChar char="•"/>
            </a:pPr>
            <a:endParaRPr lang="en-US" sz="19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6"/>
          <p:cNvSpPr/>
          <p:nvPr/>
        </p:nvSpPr>
        <p:spPr>
          <a:xfrm>
            <a:off x="0" y="0"/>
            <a:ext cx="12192000" cy="16891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00" tIns="45675" rIns="91400" bIns="456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EEC2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12" name="Google Shape;112;p26"/>
          <p:cNvCxnSpPr/>
          <p:nvPr/>
        </p:nvCxnSpPr>
        <p:spPr>
          <a:xfrm>
            <a:off x="673201" y="1358369"/>
            <a:ext cx="0" cy="4966331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13" name="Google Shape;113;p26"/>
          <p:cNvSpPr txBox="1"/>
          <p:nvPr/>
        </p:nvSpPr>
        <p:spPr>
          <a:xfrm>
            <a:off x="-125060" y="98822"/>
            <a:ext cx="11640825" cy="15839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121875" rIns="121875" bIns="121875" anchor="t" anchorCtr="0">
            <a:noAutofit/>
          </a:bodyPr>
          <a:lstStyle/>
          <a:p>
            <a:pPr marL="72387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en-US" sz="4400" b="1" dirty="0">
                <a:solidFill>
                  <a:srgbClr val="54E5C5"/>
                </a:solidFill>
                <a:latin typeface="Open Sans"/>
                <a:ea typeface="Open Sans"/>
                <a:cs typeface="Open Sans"/>
                <a:sym typeface="Open Sans"/>
              </a:rPr>
              <a:t>Transparency, Process &amp; Representation</a:t>
            </a:r>
            <a:endParaRPr sz="4800" b="0" i="0" u="none" strike="noStrike" cap="none" dirty="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14" name="Google Shape;114;p26"/>
          <p:cNvCxnSpPr/>
          <p:nvPr/>
        </p:nvCxnSpPr>
        <p:spPr>
          <a:xfrm>
            <a:off x="0" y="1682729"/>
            <a:ext cx="121920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15" name="Google Shape;115;p26" descr="CW-Phila-Stacked-FullColor@2x.png"/>
          <p:cNvPicPr preferRelativeResize="0"/>
          <p:nvPr/>
        </p:nvPicPr>
        <p:blipFill rotWithShape="1">
          <a:blip r:embed="rId3">
            <a:alphaModFix/>
          </a:blip>
          <a:srcRect l="35235" t="17416" r="26187" b="37052"/>
          <a:stretch/>
        </p:blipFill>
        <p:spPr>
          <a:xfrm>
            <a:off x="10303354" y="225538"/>
            <a:ext cx="1584397" cy="18699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895398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Google Shape;160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01"/>
            <a:ext cx="1260508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30"/>
          <p:cNvSpPr txBox="1"/>
          <p:nvPr/>
        </p:nvSpPr>
        <p:spPr>
          <a:xfrm>
            <a:off x="273383" y="493951"/>
            <a:ext cx="3871455" cy="1587705"/>
          </a:xfrm>
          <a:prstGeom prst="rect">
            <a:avLst/>
          </a:prstGeom>
          <a:solidFill>
            <a:srgbClr val="3A7FEE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30"/>
          <p:cNvSpPr txBox="1"/>
          <p:nvPr/>
        </p:nvSpPr>
        <p:spPr>
          <a:xfrm>
            <a:off x="833237" y="5569601"/>
            <a:ext cx="9891900" cy="128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121875" rIns="121875" bIns="1218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p30"/>
          <p:cNvSpPr txBox="1"/>
          <p:nvPr/>
        </p:nvSpPr>
        <p:spPr>
          <a:xfrm>
            <a:off x="273383" y="5945071"/>
            <a:ext cx="4770973" cy="564517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rgbClr val="3A7FE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75" tIns="121875" rIns="121875" bIns="1218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CW Member</a:t>
            </a: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Philadelphia Jazz Project</a:t>
            </a: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p30"/>
          <p:cNvSpPr txBox="1"/>
          <p:nvPr/>
        </p:nvSpPr>
        <p:spPr>
          <a:xfrm>
            <a:off x="273384" y="1287804"/>
            <a:ext cx="4612235" cy="1023187"/>
          </a:xfrm>
          <a:prstGeom prst="rect">
            <a:avLst/>
          </a:prstGeom>
          <a:solidFill>
            <a:srgbClr val="3A7FEE"/>
          </a:solidFill>
          <a:ln>
            <a:noFill/>
          </a:ln>
        </p:spPr>
        <p:txBody>
          <a:bodyPr spcFirstLastPara="1" wrap="square" lIns="121875" tIns="121875" rIns="121875" bIns="121875" anchor="t" anchorCtr="0">
            <a:noAutofit/>
          </a:bodyPr>
          <a:lstStyle/>
          <a:p>
            <a:pPr marL="72387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endParaRPr sz="4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30"/>
          <p:cNvSpPr txBox="1"/>
          <p:nvPr/>
        </p:nvSpPr>
        <p:spPr>
          <a:xfrm>
            <a:off x="-264564" y="594386"/>
            <a:ext cx="5150183" cy="2008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121875" rIns="121875" bIns="121875" anchor="t" anchorCtr="0">
            <a:noAutofit/>
          </a:bodyPr>
          <a:lstStyle/>
          <a:p>
            <a:pPr marL="72387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en-US" sz="4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Meet Some CW Members</a:t>
            </a:r>
            <a:endParaRPr sz="4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30"/>
          <p:cNvSpPr txBox="1"/>
          <p:nvPr/>
        </p:nvSpPr>
        <p:spPr>
          <a:xfrm>
            <a:off x="273383" y="5421851"/>
            <a:ext cx="4153659" cy="523220"/>
          </a:xfrm>
          <a:prstGeom prst="rect">
            <a:avLst/>
          </a:prstGeom>
          <a:solidFill>
            <a:srgbClr val="3A7FEE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Music + Performance</a:t>
            </a:r>
            <a:endParaRPr sz="2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41"/>
          <p:cNvSpPr txBox="1"/>
          <p:nvPr/>
        </p:nvSpPr>
        <p:spPr>
          <a:xfrm>
            <a:off x="833237" y="5569601"/>
            <a:ext cx="9891900" cy="128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121875" rIns="121875" bIns="1218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rgbClr val="FF0000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rgbClr val="00000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pic>
        <p:nvPicPr>
          <p:cNvPr id="256" name="Google Shape;256;p41" descr="NFAORG 17-236-Power_Street_Theatre_Company-01-825x.jpg"/>
          <p:cNvPicPr preferRelativeResize="0"/>
          <p:nvPr/>
        </p:nvPicPr>
        <p:blipFill rotWithShape="1">
          <a:blip r:embed="rId3">
            <a:alphaModFix/>
          </a:blip>
          <a:srcRect b="15625"/>
          <a:stretch/>
        </p:blipFill>
        <p:spPr>
          <a:xfrm>
            <a:off x="0" y="1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226;p37"/>
          <p:cNvSpPr/>
          <p:nvPr/>
        </p:nvSpPr>
        <p:spPr>
          <a:xfrm>
            <a:off x="321859" y="5491568"/>
            <a:ext cx="4597544" cy="523220"/>
          </a:xfrm>
          <a:prstGeom prst="rect">
            <a:avLst/>
          </a:prstGeom>
          <a:solidFill>
            <a:srgbClr val="EEC200"/>
          </a:solidFill>
          <a:ln w="57150" cap="flat" cmpd="sng">
            <a:solidFill>
              <a:srgbClr val="EEC2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1" dirty="0"/>
              <a:t>Theater + Performing Arts</a:t>
            </a:r>
            <a:endParaRPr sz="2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225;p37"/>
          <p:cNvSpPr txBox="1"/>
          <p:nvPr/>
        </p:nvSpPr>
        <p:spPr>
          <a:xfrm>
            <a:off x="305781" y="6063013"/>
            <a:ext cx="4919075" cy="523800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rgbClr val="EEC2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75" tIns="121875" rIns="121875" bIns="1218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CW Member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1800" dirty="0">
                <a:solidFill>
                  <a:schemeClr val="dk1"/>
                </a:solidFill>
              </a:rPr>
              <a:t>Power Street Theatre Company</a:t>
            </a:r>
            <a:endParaRPr sz="1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556251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Google Shape;171;p31" descr="18955022_1359136710839631_1077716071619008455_o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31"/>
          <p:cNvSpPr txBox="1"/>
          <p:nvPr/>
        </p:nvSpPr>
        <p:spPr>
          <a:xfrm>
            <a:off x="833237" y="5569601"/>
            <a:ext cx="9891900" cy="128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121875" rIns="121875" bIns="1218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31"/>
          <p:cNvSpPr txBox="1"/>
          <p:nvPr/>
        </p:nvSpPr>
        <p:spPr>
          <a:xfrm>
            <a:off x="251195" y="6078365"/>
            <a:ext cx="5533941" cy="523800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rgbClr val="EEC2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75" tIns="121875" rIns="121875" bIns="1218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CW Member</a:t>
            </a: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Philadelphia Latino Film Festival</a:t>
            </a: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31"/>
          <p:cNvSpPr/>
          <p:nvPr/>
        </p:nvSpPr>
        <p:spPr>
          <a:xfrm>
            <a:off x="251196" y="5555145"/>
            <a:ext cx="2676648" cy="523220"/>
          </a:xfrm>
          <a:prstGeom prst="rect">
            <a:avLst/>
          </a:prstGeom>
          <a:solidFill>
            <a:srgbClr val="EEC200"/>
          </a:solidFill>
          <a:ln w="57150" cap="flat" cmpd="sng">
            <a:solidFill>
              <a:srgbClr val="EEC2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Film &amp; Media</a:t>
            </a:r>
            <a:endParaRPr sz="2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8" name="Google Shape;238;p39" descr="ucarecdn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p39"/>
          <p:cNvSpPr txBox="1"/>
          <p:nvPr/>
        </p:nvSpPr>
        <p:spPr>
          <a:xfrm>
            <a:off x="183870" y="5733376"/>
            <a:ext cx="5707094" cy="738664"/>
          </a:xfrm>
          <a:prstGeom prst="rect">
            <a:avLst/>
          </a:prstGeom>
          <a:solidFill>
            <a:srgbClr val="3A7FEE"/>
          </a:solidFill>
          <a:ln w="9525" cap="flat" cmpd="sng">
            <a:solidFill>
              <a:srgbClr val="3A7FE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Dance + Cultural Preservation</a:t>
            </a:r>
            <a:endParaRPr sz="2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p39"/>
          <p:cNvSpPr/>
          <p:nvPr/>
        </p:nvSpPr>
        <p:spPr>
          <a:xfrm>
            <a:off x="183869" y="6235065"/>
            <a:ext cx="6437003" cy="400110"/>
          </a:xfrm>
          <a:prstGeom prst="rect">
            <a:avLst/>
          </a:prstGeom>
          <a:solidFill>
            <a:srgbClr val="FFFFFF"/>
          </a:solidFill>
          <a:ln w="38100" cap="flat" cmpd="sng">
            <a:solidFill>
              <a:srgbClr val="3A7FE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CW Member</a:t>
            </a: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Cambodian American Girls Empowering</a:t>
            </a: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p32" descr="35329796_1465311766936931_6139407994443530240_o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" y="-1490470"/>
            <a:ext cx="12522704" cy="8348470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32"/>
          <p:cNvSpPr txBox="1"/>
          <p:nvPr/>
        </p:nvSpPr>
        <p:spPr>
          <a:xfrm>
            <a:off x="833237" y="5569601"/>
            <a:ext cx="9891900" cy="128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121875" rIns="121875" bIns="1218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32"/>
          <p:cNvSpPr txBox="1"/>
          <p:nvPr/>
        </p:nvSpPr>
        <p:spPr>
          <a:xfrm>
            <a:off x="211650" y="6034872"/>
            <a:ext cx="4444680" cy="523800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rgbClr val="44F0B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75" tIns="121875" rIns="121875" bIns="1218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CW Member</a:t>
            </a: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Small But Mighty Arts</a:t>
            </a: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p32"/>
          <p:cNvSpPr/>
          <p:nvPr/>
        </p:nvSpPr>
        <p:spPr>
          <a:xfrm>
            <a:off x="211650" y="5539793"/>
            <a:ext cx="5596227" cy="523220"/>
          </a:xfrm>
          <a:prstGeom prst="rect">
            <a:avLst/>
          </a:prstGeom>
          <a:solidFill>
            <a:srgbClr val="44F0B8"/>
          </a:solidFill>
          <a:ln w="57150" cap="flat" cmpd="sng">
            <a:solidFill>
              <a:srgbClr val="44F0B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Event Curation + Micro-Grants</a:t>
            </a:r>
            <a:endParaRPr sz="2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37"/>
          <p:cNvSpPr txBox="1"/>
          <p:nvPr/>
        </p:nvSpPr>
        <p:spPr>
          <a:xfrm>
            <a:off x="833237" y="5569601"/>
            <a:ext cx="9891900" cy="128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121875" rIns="121875" bIns="1218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37"/>
          <p:cNvSpPr txBox="1"/>
          <p:nvPr/>
        </p:nvSpPr>
        <p:spPr>
          <a:xfrm>
            <a:off x="153382" y="6063013"/>
            <a:ext cx="3374140" cy="5238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75" tIns="121875" rIns="121875" bIns="1218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CW Member</a:t>
            </a:r>
            <a:r>
              <a:rPr lang="en-US" sz="18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Drum Like A Lad</a:t>
            </a:r>
            <a:endParaRPr sz="1800" b="0" i="1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4" name="Google Shape;224;p37" descr="DB2A1271-1024x683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37"/>
          <p:cNvSpPr txBox="1"/>
          <p:nvPr/>
        </p:nvSpPr>
        <p:spPr>
          <a:xfrm>
            <a:off x="305781" y="6063013"/>
            <a:ext cx="3574493" cy="523800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rgbClr val="EEC2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75" tIns="121875" rIns="121875" bIns="1218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CW Member</a:t>
            </a:r>
            <a: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Drum Like A Lady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p37"/>
          <p:cNvSpPr/>
          <p:nvPr/>
        </p:nvSpPr>
        <p:spPr>
          <a:xfrm>
            <a:off x="305782" y="5539793"/>
            <a:ext cx="3950721" cy="523220"/>
          </a:xfrm>
          <a:prstGeom prst="rect">
            <a:avLst/>
          </a:prstGeom>
          <a:solidFill>
            <a:srgbClr val="EEC200"/>
          </a:solidFill>
          <a:ln w="57150" cap="flat" cmpd="sng">
            <a:solidFill>
              <a:srgbClr val="EEC2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Music + Performance</a:t>
            </a:r>
            <a:endParaRPr sz="2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" name="Google Shape;207;p35" descr="Together,.pd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35"/>
          <p:cNvSpPr txBox="1"/>
          <p:nvPr/>
        </p:nvSpPr>
        <p:spPr>
          <a:xfrm>
            <a:off x="833237" y="5569601"/>
            <a:ext cx="9891900" cy="128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121875" rIns="121875" bIns="1218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35"/>
          <p:cNvSpPr txBox="1"/>
          <p:nvPr/>
        </p:nvSpPr>
        <p:spPr>
          <a:xfrm>
            <a:off x="299840" y="6046378"/>
            <a:ext cx="3262958" cy="523800"/>
          </a:xfrm>
          <a:prstGeom prst="rect">
            <a:avLst/>
          </a:prstGeom>
          <a:solidFill>
            <a:schemeClr val="lt1"/>
          </a:solidFill>
          <a:ln w="76200" cap="flat" cmpd="sng">
            <a:solidFill>
              <a:srgbClr val="44F0B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75" tIns="121875" rIns="121875" bIns="1218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CW Member</a:t>
            </a: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Project 440</a:t>
            </a: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35"/>
          <p:cNvSpPr txBox="1"/>
          <p:nvPr/>
        </p:nvSpPr>
        <p:spPr>
          <a:xfrm>
            <a:off x="299840" y="5523158"/>
            <a:ext cx="5385813" cy="523220"/>
          </a:xfrm>
          <a:prstGeom prst="rect">
            <a:avLst/>
          </a:prstGeom>
          <a:solidFill>
            <a:srgbClr val="44F0B8"/>
          </a:solidFill>
          <a:ln w="57150" cap="flat" cmpd="sng">
            <a:solidFill>
              <a:srgbClr val="44F0B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Music Education + Readiness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33"/>
          <p:cNvSpPr txBox="1"/>
          <p:nvPr/>
        </p:nvSpPr>
        <p:spPr>
          <a:xfrm>
            <a:off x="833237" y="5569601"/>
            <a:ext cx="9891900" cy="128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121875" rIns="121875" bIns="1218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p33"/>
          <p:cNvSpPr txBox="1"/>
          <p:nvPr/>
        </p:nvSpPr>
        <p:spPr>
          <a:xfrm>
            <a:off x="8495973" y="6063013"/>
            <a:ext cx="3374140" cy="5238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75" tIns="121875" rIns="121875" bIns="1218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1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9" name="Google Shape;189;p33" descr="78119505620599426-dsc02102.0.193.6000.3614.full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33"/>
          <p:cNvSpPr txBox="1"/>
          <p:nvPr/>
        </p:nvSpPr>
        <p:spPr>
          <a:xfrm>
            <a:off x="235230" y="6063013"/>
            <a:ext cx="3980160" cy="523800"/>
          </a:xfrm>
          <a:prstGeom prst="rect">
            <a:avLst/>
          </a:prstGeom>
          <a:solidFill>
            <a:schemeClr val="lt1"/>
          </a:solidFill>
          <a:ln w="57150" cap="flat" cmpd="sng">
            <a:solidFill>
              <a:srgbClr val="3A7FE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75" tIns="121875" rIns="121875" bIns="1218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CW Member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Apiary Magazine</a:t>
            </a:r>
            <a:endParaRPr sz="20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33"/>
          <p:cNvSpPr/>
          <p:nvPr/>
        </p:nvSpPr>
        <p:spPr>
          <a:xfrm>
            <a:off x="221862" y="5545147"/>
            <a:ext cx="2544061" cy="523220"/>
          </a:xfrm>
          <a:prstGeom prst="rect">
            <a:avLst/>
          </a:prstGeom>
          <a:solidFill>
            <a:srgbClr val="3A7FEE"/>
          </a:solidFill>
          <a:ln w="57150" cap="flat" cmpd="sng">
            <a:solidFill>
              <a:srgbClr val="3A7FE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Literary</a:t>
            </a:r>
            <a:r>
              <a:rPr lang="en-US" sz="2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Arts</a:t>
            </a:r>
            <a:endParaRPr sz="2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" name="Google Shape;198;p34" descr="resized-43.jpg"/>
          <p:cNvPicPr preferRelativeResize="0"/>
          <p:nvPr/>
        </p:nvPicPr>
        <p:blipFill rotWithShape="1">
          <a:blip r:embed="rId3">
            <a:alphaModFix/>
          </a:blip>
          <a:srcRect l="31231" r="7476"/>
          <a:stretch/>
        </p:blipFill>
        <p:spPr>
          <a:xfrm>
            <a:off x="3626059" y="0"/>
            <a:ext cx="4311168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34" descr="2S9A8633.jpg"/>
          <p:cNvPicPr preferRelativeResize="0"/>
          <p:nvPr/>
        </p:nvPicPr>
        <p:blipFill rotWithShape="1">
          <a:blip r:embed="rId4">
            <a:alphaModFix/>
          </a:blip>
          <a:srcRect l="21433" r="10169"/>
          <a:stretch/>
        </p:blipFill>
        <p:spPr>
          <a:xfrm>
            <a:off x="0" y="0"/>
            <a:ext cx="362605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34"/>
          <p:cNvSpPr txBox="1"/>
          <p:nvPr/>
        </p:nvSpPr>
        <p:spPr>
          <a:xfrm>
            <a:off x="833237" y="5569601"/>
            <a:ext cx="9891900" cy="128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121875" rIns="121875" bIns="1218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rgbClr val="FF0000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rgbClr val="00000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01" name="Google Shape;201;p34"/>
          <p:cNvSpPr txBox="1"/>
          <p:nvPr/>
        </p:nvSpPr>
        <p:spPr>
          <a:xfrm>
            <a:off x="9101007" y="6063013"/>
            <a:ext cx="2762765" cy="5238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75" tIns="121875" rIns="121875" bIns="1218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1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CW Member</a:t>
            </a:r>
            <a:r>
              <a:rPr lang="en-US" sz="1800" b="0" i="1" u="none" strike="noStrike" cap="non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: Project 440</a:t>
            </a:r>
            <a:endParaRPr sz="1800" b="0" i="1" u="none" strike="noStrike" cap="none">
              <a:solidFill>
                <a:schemeClr val="dk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02" name="Google Shape;202;p34"/>
          <p:cNvSpPr txBox="1"/>
          <p:nvPr/>
        </p:nvSpPr>
        <p:spPr>
          <a:xfrm>
            <a:off x="370391" y="6004544"/>
            <a:ext cx="5990998" cy="523800"/>
          </a:xfrm>
          <a:prstGeom prst="rect">
            <a:avLst/>
          </a:prstGeom>
          <a:solidFill>
            <a:schemeClr val="lt1"/>
          </a:solidFill>
          <a:ln w="76200" cap="flat" cmpd="sng">
            <a:solidFill>
              <a:srgbClr val="EEC2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75" tIns="121875" rIns="121875" bIns="1218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i="0" u="none" strike="noStrike" cap="none" dirty="0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CW Member: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+mj-lt"/>
                <a:ea typeface="Open Sans Light"/>
                <a:cs typeface="Open Sans Light"/>
                <a:sym typeface="Open Sans Light"/>
              </a:rPr>
              <a:t>Sofiya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+mj-lt"/>
                <a:ea typeface="Open Sans Light"/>
                <a:cs typeface="Open Sans Light"/>
                <a:sym typeface="Open Sans Light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+mj-lt"/>
                <a:ea typeface="Open Sans Light"/>
                <a:cs typeface="Open Sans Light"/>
                <a:sym typeface="Open Sans Light"/>
              </a:rPr>
              <a:t>Ballin’s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+mj-lt"/>
                <a:ea typeface="Open Sans Light"/>
                <a:cs typeface="Open Sans Light"/>
                <a:sym typeface="Open Sans Light"/>
              </a:rPr>
              <a:t> “Black History Untold”</a:t>
            </a:r>
            <a:endParaRPr sz="2000" b="0" i="0" u="none" strike="noStrike" cap="none" dirty="0">
              <a:solidFill>
                <a:schemeClr val="dk1"/>
              </a:solidFill>
              <a:latin typeface="+mj-l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03" name="Google Shape;203;p34"/>
          <p:cNvSpPr txBox="1"/>
          <p:nvPr/>
        </p:nvSpPr>
        <p:spPr>
          <a:xfrm>
            <a:off x="370391" y="5481324"/>
            <a:ext cx="4885619" cy="523220"/>
          </a:xfrm>
          <a:prstGeom prst="rect">
            <a:avLst/>
          </a:prstGeom>
          <a:solidFill>
            <a:srgbClr val="EEC200"/>
          </a:solidFill>
          <a:ln w="76200" cap="flat" cmpd="sng">
            <a:solidFill>
              <a:srgbClr val="EEC2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1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Journalism + Photography  </a:t>
            </a:r>
            <a:endParaRPr sz="2800" b="1" i="0" u="none" strike="noStrike" cap="non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04" name="Google Shape;204;p34" descr="resized-16.jpg"/>
          <p:cNvPicPr preferRelativeResize="0"/>
          <p:nvPr/>
        </p:nvPicPr>
        <p:blipFill rotWithShape="1">
          <a:blip r:embed="rId5">
            <a:alphaModFix/>
          </a:blip>
          <a:srcRect l="14267" r="11181"/>
          <a:stretch/>
        </p:blipFill>
        <p:spPr>
          <a:xfrm>
            <a:off x="7903808" y="0"/>
            <a:ext cx="4288192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652643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" name="Google Shape;215;p36" descr="IMG_5400 2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"/>
            <a:ext cx="12192000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36"/>
          <p:cNvSpPr txBox="1"/>
          <p:nvPr/>
        </p:nvSpPr>
        <p:spPr>
          <a:xfrm>
            <a:off x="222250" y="5962712"/>
            <a:ext cx="4698644" cy="546876"/>
          </a:xfrm>
          <a:prstGeom prst="rect">
            <a:avLst/>
          </a:prstGeom>
          <a:solidFill>
            <a:schemeClr val="lt1"/>
          </a:solidFill>
          <a:ln w="76200" cap="flat" cmpd="sng">
            <a:solidFill>
              <a:srgbClr val="3A7FE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75" tIns="121875" rIns="121875" bIns="1218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CW Member</a:t>
            </a: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The Art Dept. Collective</a:t>
            </a: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p36"/>
          <p:cNvSpPr txBox="1"/>
          <p:nvPr/>
        </p:nvSpPr>
        <p:spPr>
          <a:xfrm>
            <a:off x="222249" y="5439492"/>
            <a:ext cx="6338943" cy="523220"/>
          </a:xfrm>
          <a:prstGeom prst="rect">
            <a:avLst/>
          </a:prstGeom>
          <a:solidFill>
            <a:srgbClr val="3A7FEE"/>
          </a:solidFill>
          <a:ln w="57150" cap="flat" cmpd="sng">
            <a:solidFill>
              <a:srgbClr val="3A7FE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Art Galleries + Community Spaces</a:t>
            </a:r>
            <a:endParaRPr sz="2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1" name="Google Shape;231;p3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2"/>
            <a:ext cx="12192000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p38"/>
          <p:cNvSpPr txBox="1"/>
          <p:nvPr/>
        </p:nvSpPr>
        <p:spPr>
          <a:xfrm>
            <a:off x="222250" y="5962712"/>
            <a:ext cx="5421786" cy="546876"/>
          </a:xfrm>
          <a:prstGeom prst="rect">
            <a:avLst/>
          </a:prstGeom>
          <a:solidFill>
            <a:schemeClr val="lt1"/>
          </a:solidFill>
          <a:ln w="76200" cap="flat" cmpd="sng">
            <a:solidFill>
              <a:srgbClr val="44F0B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75" tIns="121875" rIns="121875" bIns="1218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CW Member</a:t>
            </a: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North Philadelphia Peace Park</a:t>
            </a: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38"/>
          <p:cNvSpPr txBox="1"/>
          <p:nvPr/>
        </p:nvSpPr>
        <p:spPr>
          <a:xfrm>
            <a:off x="222250" y="5439492"/>
            <a:ext cx="5756901" cy="523220"/>
          </a:xfrm>
          <a:prstGeom prst="rect">
            <a:avLst/>
          </a:prstGeom>
          <a:solidFill>
            <a:srgbClr val="44F0B8"/>
          </a:solidFill>
          <a:ln w="57150" cap="flat" cmpd="sng">
            <a:solidFill>
              <a:srgbClr val="44F0B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1" i="0" u="none" strike="noStrike" cap="none">
                <a:latin typeface="Arial"/>
                <a:ea typeface="Arial"/>
                <a:cs typeface="Arial"/>
                <a:sym typeface="Arial"/>
              </a:rPr>
              <a:t> Community Gardens + Ecology</a:t>
            </a:r>
            <a:endParaRPr sz="28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" name="Google Shape;245;p40" descr="Together,.pd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23488"/>
            <a:ext cx="12192000" cy="698148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239;p39"/>
          <p:cNvSpPr txBox="1"/>
          <p:nvPr/>
        </p:nvSpPr>
        <p:spPr>
          <a:xfrm>
            <a:off x="3447396" y="4077650"/>
            <a:ext cx="5410745" cy="738664"/>
          </a:xfrm>
          <a:prstGeom prst="rect">
            <a:avLst/>
          </a:prstGeom>
          <a:solidFill>
            <a:srgbClr val="3A7FEE"/>
          </a:solidFill>
          <a:ln w="9525" cap="flat" cmpd="sng">
            <a:solidFill>
              <a:srgbClr val="3A7FE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SzPts val="1400"/>
            </a:pPr>
            <a:r>
              <a:rPr lang="en-US" sz="4000" b="1" dirty="0"/>
              <a:t> And so many more…</a:t>
            </a:r>
            <a:endParaRPr lang="en-US" sz="400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6"/>
          <p:cNvSpPr txBox="1"/>
          <p:nvPr/>
        </p:nvSpPr>
        <p:spPr>
          <a:xfrm>
            <a:off x="2286003" y="2095501"/>
            <a:ext cx="4013100" cy="132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121875" rIns="121875" bIns="1218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6"/>
          <p:cNvSpPr/>
          <p:nvPr/>
        </p:nvSpPr>
        <p:spPr>
          <a:xfrm>
            <a:off x="0" y="0"/>
            <a:ext cx="12192000" cy="16891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00" tIns="45675" rIns="91400" bIns="456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EEC2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12" name="Google Shape;112;p26"/>
          <p:cNvCxnSpPr/>
          <p:nvPr/>
        </p:nvCxnSpPr>
        <p:spPr>
          <a:xfrm>
            <a:off x="673201" y="1358369"/>
            <a:ext cx="0" cy="4966331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13" name="Google Shape;113;p26"/>
          <p:cNvSpPr txBox="1"/>
          <p:nvPr/>
        </p:nvSpPr>
        <p:spPr>
          <a:xfrm>
            <a:off x="-141102" y="511594"/>
            <a:ext cx="11640825" cy="15839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121875" rIns="121875" bIns="121875" anchor="t" anchorCtr="0">
            <a:noAutofit/>
          </a:bodyPr>
          <a:lstStyle/>
          <a:p>
            <a:pPr marL="72387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en-US" sz="4400" b="1" i="0" u="none" strike="noStrike" cap="none" dirty="0">
                <a:solidFill>
                  <a:srgbClr val="54E5C5"/>
                </a:solidFill>
                <a:latin typeface="Open Sans"/>
                <a:ea typeface="Open Sans"/>
                <a:cs typeface="Open Sans"/>
                <a:sym typeface="Open Sans"/>
              </a:rPr>
              <a:t>National Commons </a:t>
            </a:r>
            <a:r>
              <a:rPr lang="en-US" sz="4400" b="1" dirty="0">
                <a:solidFill>
                  <a:srgbClr val="54E5C5"/>
                </a:solidFill>
                <a:latin typeface="Open Sans"/>
                <a:ea typeface="Open Sans"/>
                <a:cs typeface="Open Sans"/>
                <a:sym typeface="Open Sans"/>
              </a:rPr>
              <a:t>V</a:t>
            </a:r>
            <a:r>
              <a:rPr lang="en-US" sz="4400" b="1" i="0" u="none" strike="noStrike" cap="none" dirty="0">
                <a:solidFill>
                  <a:srgbClr val="54E5C5"/>
                </a:solidFill>
                <a:latin typeface="Open Sans"/>
                <a:ea typeface="Open Sans"/>
                <a:cs typeface="Open Sans"/>
                <a:sym typeface="Open Sans"/>
              </a:rPr>
              <a:t>ision</a:t>
            </a:r>
            <a:endParaRPr sz="4800" b="0" i="0" u="none" strike="noStrike" cap="none" dirty="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14" name="Google Shape;114;p26"/>
          <p:cNvCxnSpPr/>
          <p:nvPr/>
        </p:nvCxnSpPr>
        <p:spPr>
          <a:xfrm>
            <a:off x="0" y="1682729"/>
            <a:ext cx="121920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15" name="Google Shape;115;p26" descr="CW-Phila-Stacked-FullColor@2x.png"/>
          <p:cNvPicPr preferRelativeResize="0"/>
          <p:nvPr/>
        </p:nvPicPr>
        <p:blipFill rotWithShape="1">
          <a:blip r:embed="rId3">
            <a:alphaModFix/>
          </a:blip>
          <a:srcRect l="35235" t="17416" r="26187" b="37052"/>
          <a:stretch/>
        </p:blipFill>
        <p:spPr>
          <a:xfrm>
            <a:off x="10303354" y="225538"/>
            <a:ext cx="1584397" cy="186996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4623E65-D6CA-9F42-9D0A-9667AB6636DF}"/>
              </a:ext>
            </a:extLst>
          </p:cNvPr>
          <p:cNvSpPr txBox="1"/>
          <p:nvPr/>
        </p:nvSpPr>
        <p:spPr>
          <a:xfrm>
            <a:off x="1176466" y="2300901"/>
            <a:ext cx="9771620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2492A5"/>
                </a:solidFill>
                <a:latin typeface="Open Sans"/>
                <a:cs typeface="Open Sans"/>
              </a:rPr>
              <a:t>We are building a </a:t>
            </a:r>
            <a:r>
              <a:rPr lang="en-US" sz="2400" b="1" i="1" dirty="0">
                <a:solidFill>
                  <a:srgbClr val="2492A5"/>
                </a:solidFill>
                <a:latin typeface="Open Sans"/>
                <a:cs typeface="Open Sans"/>
              </a:rPr>
              <a:t>national commons network.</a:t>
            </a:r>
          </a:p>
          <a:p>
            <a:pPr algn="ctr"/>
            <a:endParaRPr lang="en-US" sz="2400" b="1" i="1" dirty="0">
              <a:solidFill>
                <a:srgbClr val="2492A5"/>
              </a:solidFill>
              <a:latin typeface="Open Sans"/>
              <a:cs typeface="Open Sans"/>
            </a:endParaRPr>
          </a:p>
          <a:p>
            <a:pPr algn="ctr"/>
            <a:r>
              <a:rPr lang="en-US" sz="2400" dirty="0">
                <a:solidFill>
                  <a:srgbClr val="2492A5"/>
                </a:solidFill>
                <a:latin typeface="Open Sans"/>
                <a:cs typeface="Open Sans"/>
              </a:rPr>
              <a:t>A </a:t>
            </a:r>
            <a:r>
              <a:rPr lang="en-US" sz="2400" dirty="0" err="1">
                <a:solidFill>
                  <a:srgbClr val="2492A5"/>
                </a:solidFill>
                <a:latin typeface="Open Sans"/>
                <a:cs typeface="Open Sans"/>
              </a:rPr>
              <a:t>CultureWorks</a:t>
            </a:r>
            <a:r>
              <a:rPr lang="en-US" sz="2400" dirty="0">
                <a:solidFill>
                  <a:srgbClr val="2492A5"/>
                </a:solidFill>
                <a:latin typeface="Open Sans"/>
                <a:cs typeface="Open Sans"/>
              </a:rPr>
              <a:t> in every city and town.</a:t>
            </a:r>
          </a:p>
          <a:p>
            <a:pPr algn="ctr"/>
            <a:endParaRPr lang="en-US" dirty="0">
              <a:latin typeface="Open Sans"/>
              <a:cs typeface="Open Sans"/>
            </a:endParaRPr>
          </a:p>
          <a:p>
            <a:pPr algn="ctr"/>
            <a:r>
              <a:rPr lang="en-US" sz="3600" b="1" dirty="0">
                <a:latin typeface="Open Sans"/>
                <a:cs typeface="Open Sans"/>
              </a:rPr>
              <a:t>100,000 organizations</a:t>
            </a:r>
          </a:p>
          <a:p>
            <a:pPr algn="ctr"/>
            <a:r>
              <a:rPr lang="en-US" sz="3600" b="1" dirty="0">
                <a:latin typeface="Open Sans"/>
                <a:cs typeface="Open Sans"/>
              </a:rPr>
              <a:t>+ </a:t>
            </a:r>
          </a:p>
          <a:p>
            <a:pPr algn="ctr"/>
            <a:r>
              <a:rPr lang="en-US" sz="3600" b="1" i="1" dirty="0">
                <a:latin typeface="Open Sans"/>
                <a:cs typeface="Open Sans"/>
              </a:rPr>
              <a:t>X</a:t>
            </a:r>
            <a:r>
              <a:rPr lang="en-US" sz="3600" b="1" dirty="0">
                <a:latin typeface="Open Sans"/>
                <a:cs typeface="Open Sans"/>
              </a:rPr>
              <a:t> informal practices </a:t>
            </a:r>
          </a:p>
          <a:p>
            <a:pPr algn="ctr"/>
            <a:r>
              <a:rPr lang="en-US" sz="2800" dirty="0">
                <a:latin typeface="Open Sans"/>
                <a:cs typeface="Open Sans"/>
              </a:rPr>
              <a:t>find a sustainable home through local commons.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34656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6"/>
          <p:cNvSpPr txBox="1"/>
          <p:nvPr/>
        </p:nvSpPr>
        <p:spPr>
          <a:xfrm>
            <a:off x="2286003" y="2095501"/>
            <a:ext cx="4013100" cy="132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121875" rIns="121875" bIns="1218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6"/>
          <p:cNvSpPr/>
          <p:nvPr/>
        </p:nvSpPr>
        <p:spPr>
          <a:xfrm>
            <a:off x="0" y="0"/>
            <a:ext cx="12192000" cy="16891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00" tIns="45675" rIns="91400" bIns="456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EEC2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12" name="Google Shape;112;p26"/>
          <p:cNvCxnSpPr/>
          <p:nvPr/>
        </p:nvCxnSpPr>
        <p:spPr>
          <a:xfrm>
            <a:off x="673201" y="1358369"/>
            <a:ext cx="0" cy="4966331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13" name="Google Shape;113;p26"/>
          <p:cNvSpPr txBox="1"/>
          <p:nvPr/>
        </p:nvSpPr>
        <p:spPr>
          <a:xfrm>
            <a:off x="-141102" y="511594"/>
            <a:ext cx="11640825" cy="15839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121875" rIns="121875" bIns="121875" anchor="t" anchorCtr="0">
            <a:noAutofit/>
          </a:bodyPr>
          <a:lstStyle/>
          <a:p>
            <a:pPr marL="72387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en-US" sz="4400" b="1" i="0" u="none" strike="noStrike" cap="none" dirty="0">
                <a:solidFill>
                  <a:srgbClr val="54E5C5"/>
                </a:solidFill>
                <a:latin typeface="Open Sans"/>
                <a:ea typeface="Open Sans"/>
                <a:cs typeface="Open Sans"/>
                <a:sym typeface="Open Sans"/>
              </a:rPr>
              <a:t>National Commons </a:t>
            </a:r>
            <a:r>
              <a:rPr lang="en-US" sz="4400" b="1" dirty="0">
                <a:solidFill>
                  <a:srgbClr val="54E5C5"/>
                </a:solidFill>
                <a:latin typeface="Open Sans"/>
                <a:ea typeface="Open Sans"/>
                <a:cs typeface="Open Sans"/>
                <a:sym typeface="Open Sans"/>
              </a:rPr>
              <a:t>R</a:t>
            </a:r>
            <a:r>
              <a:rPr lang="en-US" sz="4400" b="1" i="0" u="none" strike="noStrike" cap="none" dirty="0">
                <a:solidFill>
                  <a:srgbClr val="54E5C5"/>
                </a:solidFill>
                <a:latin typeface="Open Sans"/>
                <a:ea typeface="Open Sans"/>
                <a:cs typeface="Open Sans"/>
                <a:sym typeface="Open Sans"/>
              </a:rPr>
              <a:t>ationale</a:t>
            </a:r>
            <a:endParaRPr sz="4800" b="0" i="0" u="none" strike="noStrike" cap="none" dirty="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14" name="Google Shape;114;p26"/>
          <p:cNvCxnSpPr/>
          <p:nvPr/>
        </p:nvCxnSpPr>
        <p:spPr>
          <a:xfrm>
            <a:off x="0" y="1682729"/>
            <a:ext cx="121920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15" name="Google Shape;115;p26" descr="CW-Phila-Stacked-FullColor@2x.png"/>
          <p:cNvPicPr preferRelativeResize="0"/>
          <p:nvPr/>
        </p:nvPicPr>
        <p:blipFill rotWithShape="1">
          <a:blip r:embed="rId3">
            <a:alphaModFix/>
          </a:blip>
          <a:srcRect l="35235" t="17416" r="26187" b="37052"/>
          <a:stretch/>
        </p:blipFill>
        <p:spPr>
          <a:xfrm>
            <a:off x="10303354" y="225538"/>
            <a:ext cx="1584397" cy="1869963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C4B3BAB-4FC4-0647-97A2-2E6F0001DBA1}"/>
              </a:ext>
            </a:extLst>
          </p:cNvPr>
          <p:cNvSpPr/>
          <p:nvPr/>
        </p:nvSpPr>
        <p:spPr>
          <a:xfrm>
            <a:off x="2083096" y="2286756"/>
            <a:ext cx="10045718" cy="6851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2492A5"/>
                </a:solidFill>
                <a:latin typeface="Open Sans"/>
                <a:cs typeface="Open Sans"/>
              </a:rPr>
              <a:t>SOCIAL CAPITAL</a:t>
            </a:r>
          </a:p>
          <a:p>
            <a:pPr>
              <a:lnSpc>
                <a:spcPct val="110000"/>
              </a:lnSpc>
            </a:pPr>
            <a:r>
              <a:rPr lang="en-US" sz="1800" dirty="0">
                <a:latin typeface="Open Sans"/>
                <a:cs typeface="Open Sans"/>
              </a:rPr>
              <a:t>Building social and field awareness and buy-in for the benefits of sharing resources.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794262B-1F4E-A846-B168-8C5C4151DE3A}"/>
              </a:ext>
            </a:extLst>
          </p:cNvPr>
          <p:cNvSpPr/>
          <p:nvPr/>
        </p:nvSpPr>
        <p:spPr>
          <a:xfrm>
            <a:off x="2083096" y="3254500"/>
            <a:ext cx="10045718" cy="6971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2492A5"/>
                </a:solidFill>
                <a:latin typeface="Open Sans"/>
                <a:cs typeface="Open Sans"/>
              </a:rPr>
              <a:t>INNOVATION CAPITAL</a:t>
            </a:r>
          </a:p>
          <a:p>
            <a:pPr>
              <a:lnSpc>
                <a:spcPct val="110000"/>
              </a:lnSpc>
            </a:pPr>
            <a:r>
              <a:rPr lang="en-US" sz="1800" dirty="0">
                <a:latin typeface="Open Sans"/>
                <a:cs typeface="Open Sans"/>
              </a:rPr>
              <a:t>Building innovation in program design for shared services </a:t>
            </a:r>
            <a:r>
              <a:rPr lang="en-US" sz="1800" i="1" dirty="0">
                <a:latin typeface="Open Sans"/>
                <a:cs typeface="Open Sans"/>
              </a:rPr>
              <a:t>and </a:t>
            </a:r>
            <a:r>
              <a:rPr lang="en-US" sz="1800" dirty="0">
                <a:latin typeface="Open Sans"/>
                <a:cs typeface="Open Sans"/>
              </a:rPr>
              <a:t>cultural practice.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968D210-32BF-D448-9F1D-82AF00217A5F}"/>
              </a:ext>
            </a:extLst>
          </p:cNvPr>
          <p:cNvSpPr/>
          <p:nvPr/>
        </p:nvSpPr>
        <p:spPr>
          <a:xfrm>
            <a:off x="2083096" y="4153894"/>
            <a:ext cx="10388618" cy="6971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2492A5"/>
                </a:solidFill>
                <a:latin typeface="Open Sans"/>
                <a:cs typeface="Open Sans"/>
              </a:rPr>
              <a:t>FINANCIAL CAPITAL</a:t>
            </a:r>
          </a:p>
          <a:p>
            <a:pPr>
              <a:lnSpc>
                <a:spcPct val="110000"/>
              </a:lnSpc>
            </a:pPr>
            <a:r>
              <a:rPr lang="en-US" sz="1800" dirty="0">
                <a:latin typeface="Open Sans"/>
                <a:cs typeface="Open Sans"/>
              </a:rPr>
              <a:t>Building shared working and innovation capital for CultureWorks and our community.</a:t>
            </a:r>
          </a:p>
        </p:txBody>
      </p:sp>
      <p:sp>
        <p:nvSpPr>
          <p:cNvPr id="12" name="Shape 123">
            <a:extLst>
              <a:ext uri="{FF2B5EF4-FFF2-40B4-BE49-F238E27FC236}">
                <a16:creationId xmlns:a16="http://schemas.microsoft.com/office/drawing/2014/main" id="{DB13B512-F22E-7046-9779-F1E7CCEDEB48}"/>
              </a:ext>
            </a:extLst>
          </p:cNvPr>
          <p:cNvSpPr/>
          <p:nvPr/>
        </p:nvSpPr>
        <p:spPr>
          <a:xfrm>
            <a:off x="1141005" y="2280193"/>
            <a:ext cx="693000" cy="705300"/>
          </a:xfrm>
          <a:prstGeom prst="ellipse">
            <a:avLst/>
          </a:prstGeom>
          <a:solidFill>
            <a:srgbClr val="FFEC0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000" dirty="0"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13" name="Shape 123">
            <a:extLst>
              <a:ext uri="{FF2B5EF4-FFF2-40B4-BE49-F238E27FC236}">
                <a16:creationId xmlns:a16="http://schemas.microsoft.com/office/drawing/2014/main" id="{A9F7C3D1-5050-3E4E-A0A0-D62DDC40CBCD}"/>
              </a:ext>
            </a:extLst>
          </p:cNvPr>
          <p:cNvSpPr/>
          <p:nvPr/>
        </p:nvSpPr>
        <p:spPr>
          <a:xfrm>
            <a:off x="1141005" y="3200170"/>
            <a:ext cx="693000" cy="705300"/>
          </a:xfrm>
          <a:prstGeom prst="ellipse">
            <a:avLst/>
          </a:prstGeom>
          <a:solidFill>
            <a:srgbClr val="FFEC0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000" dirty="0"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14" name="Shape 123">
            <a:extLst>
              <a:ext uri="{FF2B5EF4-FFF2-40B4-BE49-F238E27FC236}">
                <a16:creationId xmlns:a16="http://schemas.microsoft.com/office/drawing/2014/main" id="{3C335367-8B4D-1A49-8E0A-B459F2B0AA5A}"/>
              </a:ext>
            </a:extLst>
          </p:cNvPr>
          <p:cNvSpPr/>
          <p:nvPr/>
        </p:nvSpPr>
        <p:spPr>
          <a:xfrm>
            <a:off x="1141005" y="4092437"/>
            <a:ext cx="693000" cy="705300"/>
          </a:xfrm>
          <a:prstGeom prst="ellipse">
            <a:avLst/>
          </a:prstGeom>
          <a:solidFill>
            <a:srgbClr val="FFEC0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000" dirty="0"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15" name="Shape 123">
            <a:extLst>
              <a:ext uri="{FF2B5EF4-FFF2-40B4-BE49-F238E27FC236}">
                <a16:creationId xmlns:a16="http://schemas.microsoft.com/office/drawing/2014/main" id="{93597D3A-6D55-6C47-8631-DF8BD83F2BD5}"/>
              </a:ext>
            </a:extLst>
          </p:cNvPr>
          <p:cNvSpPr/>
          <p:nvPr/>
        </p:nvSpPr>
        <p:spPr>
          <a:xfrm>
            <a:off x="1141005" y="5086304"/>
            <a:ext cx="693000" cy="705300"/>
          </a:xfrm>
          <a:prstGeom prst="ellipse">
            <a:avLst/>
          </a:prstGeom>
          <a:solidFill>
            <a:srgbClr val="FFEC0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000" dirty="0"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9487C7B-E91E-954D-8ECB-D3799909FE4E}"/>
              </a:ext>
            </a:extLst>
          </p:cNvPr>
          <p:cNvSpPr/>
          <p:nvPr/>
        </p:nvSpPr>
        <p:spPr>
          <a:xfrm>
            <a:off x="2083096" y="5090397"/>
            <a:ext cx="10388618" cy="6971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2492A5"/>
                </a:solidFill>
                <a:latin typeface="Open Sans"/>
                <a:cs typeface="Open Sans"/>
              </a:rPr>
              <a:t>SYSTEMS CAPITAL</a:t>
            </a:r>
          </a:p>
          <a:p>
            <a:pPr>
              <a:lnSpc>
                <a:spcPct val="110000"/>
              </a:lnSpc>
            </a:pPr>
            <a:r>
              <a:rPr lang="en-US" sz="1800" dirty="0">
                <a:latin typeface="Open Sans"/>
                <a:cs typeface="Open Sans"/>
              </a:rPr>
              <a:t>Building stronger, more efficient systems through technology and formal/informal networks.</a:t>
            </a:r>
          </a:p>
        </p:txBody>
      </p:sp>
    </p:spTree>
    <p:extLst>
      <p:ext uri="{BB962C8B-B14F-4D97-AF65-F5344CB8AC3E}">
        <p14:creationId xmlns:p14="http://schemas.microsoft.com/office/powerpoint/2010/main" val="28191004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6"/>
          <p:cNvSpPr/>
          <p:nvPr/>
        </p:nvSpPr>
        <p:spPr>
          <a:xfrm>
            <a:off x="0" y="0"/>
            <a:ext cx="12192000" cy="16891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00" tIns="45675" rIns="91400" bIns="456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EEC2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12" name="Google Shape;112;p26"/>
          <p:cNvCxnSpPr/>
          <p:nvPr/>
        </p:nvCxnSpPr>
        <p:spPr>
          <a:xfrm>
            <a:off x="673201" y="1358369"/>
            <a:ext cx="0" cy="4966331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14" name="Google Shape;114;p26"/>
          <p:cNvCxnSpPr/>
          <p:nvPr/>
        </p:nvCxnSpPr>
        <p:spPr>
          <a:xfrm>
            <a:off x="0" y="1682729"/>
            <a:ext cx="121920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15" name="Google Shape;115;p26" descr="CW-Phila-Stacked-FullColor@2x.png"/>
          <p:cNvPicPr preferRelativeResize="0"/>
          <p:nvPr/>
        </p:nvPicPr>
        <p:blipFill rotWithShape="1">
          <a:blip r:embed="rId3">
            <a:alphaModFix/>
          </a:blip>
          <a:srcRect l="35235" t="17416" r="26187" b="37052"/>
          <a:stretch/>
        </p:blipFill>
        <p:spPr>
          <a:xfrm>
            <a:off x="10303354" y="225538"/>
            <a:ext cx="1584397" cy="18699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D28E902-F1C6-C54D-8610-E7FCDD516C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8430" y="225538"/>
            <a:ext cx="3414297" cy="79878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B96D619-6EC7-034C-A58C-B3E40B44B31A}"/>
              </a:ext>
            </a:extLst>
          </p:cNvPr>
          <p:cNvSpPr txBox="1"/>
          <p:nvPr/>
        </p:nvSpPr>
        <p:spPr>
          <a:xfrm>
            <a:off x="1014455" y="2047540"/>
            <a:ext cx="10539113" cy="4372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20000"/>
              </a:lnSpc>
              <a:buNone/>
            </a:pPr>
            <a:r>
              <a:rPr lang="en-US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FUNCTIONS </a:t>
            </a:r>
            <a:r>
              <a:rPr lang="en-US" sz="1800" dirty="0">
                <a:latin typeface="Open Sans Light"/>
                <a:cs typeface="Open Sans Light"/>
              </a:rPr>
              <a:t>– Provided to </a:t>
            </a:r>
            <a:r>
              <a:rPr lang="en-US" sz="1800" dirty="0" err="1">
                <a:latin typeface="Open Sans Light"/>
                <a:cs typeface="Open Sans Light"/>
              </a:rPr>
              <a:t>CultureWorks</a:t>
            </a:r>
            <a:r>
              <a:rPr lang="en-US" sz="1800" dirty="0">
                <a:latin typeface="Open Sans Light"/>
                <a:cs typeface="Open Sans Light"/>
              </a:rPr>
              <a:t> office staffs and boards</a:t>
            </a:r>
          </a:p>
          <a:p>
            <a:pPr lvl="0">
              <a:lnSpc>
                <a:spcPct val="150000"/>
              </a:lnSpc>
              <a:buFont typeface="Lucida Grande"/>
              <a:buChar char="-"/>
            </a:pPr>
            <a:r>
              <a:rPr lang="en-US" sz="1600" dirty="0">
                <a:latin typeface="Open Sans Light"/>
                <a:cs typeface="Open Sans Light"/>
              </a:rPr>
              <a:t>Licensor of Core Intellectual Property</a:t>
            </a:r>
          </a:p>
          <a:p>
            <a:pPr>
              <a:lnSpc>
                <a:spcPct val="150000"/>
              </a:lnSpc>
              <a:buFont typeface="Lucida Grande"/>
              <a:buChar char="-"/>
            </a:pPr>
            <a:r>
              <a:rPr lang="en-US" sz="1600" dirty="0">
                <a:latin typeface="Open Sans Light"/>
                <a:cs typeface="Open Sans Light"/>
              </a:rPr>
              <a:t>Leadership Coaching &amp; Technical Assistance</a:t>
            </a:r>
          </a:p>
          <a:p>
            <a:pPr>
              <a:lnSpc>
                <a:spcPct val="150000"/>
              </a:lnSpc>
              <a:buFont typeface="Lucida Grande"/>
              <a:buChar char="-"/>
            </a:pPr>
            <a:r>
              <a:rPr lang="en-US" sz="1600" dirty="0">
                <a:latin typeface="Open Sans Light"/>
                <a:cs typeface="Open Sans Light"/>
              </a:rPr>
              <a:t>Program Development &amp; Innovation Transfer </a:t>
            </a:r>
          </a:p>
          <a:p>
            <a:pPr lvl="0">
              <a:lnSpc>
                <a:spcPct val="150000"/>
              </a:lnSpc>
              <a:buFont typeface="Lucida Grande"/>
              <a:buChar char="-"/>
            </a:pPr>
            <a:r>
              <a:rPr lang="en-US" sz="1600" dirty="0">
                <a:latin typeface="Open Sans Light"/>
                <a:cs typeface="Open Sans Light"/>
              </a:rPr>
              <a:t>New Office Development Support</a:t>
            </a:r>
          </a:p>
          <a:p>
            <a:pPr>
              <a:lnSpc>
                <a:spcPct val="120000"/>
              </a:lnSpc>
              <a:buNone/>
            </a:pPr>
            <a:endParaRPr lang="en-US" sz="600" dirty="0">
              <a:latin typeface="Open Sans Light"/>
              <a:cs typeface="Open Sans Light"/>
            </a:endParaRPr>
          </a:p>
          <a:p>
            <a:pPr>
              <a:lnSpc>
                <a:spcPct val="120000"/>
              </a:lnSpc>
              <a:buNone/>
            </a:pPr>
            <a:endParaRPr lang="en-US" sz="600" dirty="0">
              <a:latin typeface="Open Sans Light"/>
              <a:cs typeface="Open Sans Light"/>
            </a:endParaRPr>
          </a:p>
          <a:p>
            <a:pPr>
              <a:lnSpc>
                <a:spcPct val="120000"/>
              </a:lnSpc>
              <a:buNone/>
            </a:pPr>
            <a:endParaRPr lang="en-US" sz="600" dirty="0">
              <a:latin typeface="Open Sans Light"/>
              <a:cs typeface="Open Sans Light"/>
            </a:endParaRPr>
          </a:p>
          <a:p>
            <a:pPr>
              <a:lnSpc>
                <a:spcPct val="120000"/>
              </a:lnSpc>
              <a:buNone/>
            </a:pPr>
            <a:r>
              <a:rPr lang="en-US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CORE SHARED PROGRAM ASSETS </a:t>
            </a:r>
            <a:r>
              <a:rPr lang="en-US" sz="1800" dirty="0">
                <a:latin typeface="Open Sans Light"/>
                <a:cs typeface="Open Sans Light"/>
              </a:rPr>
              <a:t>– Provided to CultureWorks office staff </a:t>
            </a:r>
            <a:r>
              <a:rPr lang="en-US" sz="1800" i="1" dirty="0">
                <a:latin typeface="Open Sans Light"/>
                <a:cs typeface="Open Sans Light"/>
              </a:rPr>
              <a:t>and </a:t>
            </a:r>
            <a:r>
              <a:rPr lang="en-US" sz="1800" dirty="0">
                <a:latin typeface="Open Sans Light"/>
                <a:cs typeface="Open Sans Light"/>
              </a:rPr>
              <a:t>program members</a:t>
            </a:r>
          </a:p>
          <a:p>
            <a:pPr lvl="0">
              <a:lnSpc>
                <a:spcPct val="150000"/>
              </a:lnSpc>
              <a:buFont typeface="Lucida Grande"/>
              <a:buChar char="-"/>
            </a:pPr>
            <a:r>
              <a:rPr lang="en-US" sz="1600" dirty="0">
                <a:latin typeface="Open Sans Light"/>
                <a:cs typeface="Open Sans Light"/>
              </a:rPr>
              <a:t>Impact Indices/Theory of Change (impact measurement and management tool)</a:t>
            </a:r>
          </a:p>
          <a:p>
            <a:pPr lvl="0">
              <a:lnSpc>
                <a:spcPct val="150000"/>
              </a:lnSpc>
              <a:buFont typeface="Lucida Grande"/>
              <a:buChar char="-"/>
            </a:pPr>
            <a:r>
              <a:rPr lang="en-US" sz="1600" dirty="0">
                <a:latin typeface="Open Sans Light"/>
                <a:cs typeface="Open Sans Light"/>
              </a:rPr>
              <a:t>Capital Support Fund (working and innovation capital)</a:t>
            </a:r>
          </a:p>
          <a:p>
            <a:pPr lvl="0">
              <a:lnSpc>
                <a:spcPct val="150000"/>
              </a:lnSpc>
              <a:buFont typeface="Lucida Grande"/>
              <a:buChar char="-"/>
            </a:pPr>
            <a:r>
              <a:rPr lang="en-US" sz="1600" dirty="0">
                <a:latin typeface="Open Sans Light"/>
                <a:cs typeface="Open Sans Light"/>
              </a:rPr>
              <a:t>Integrated Enterprise Technology (for finance, legal, HR, CRM, project management)</a:t>
            </a:r>
          </a:p>
          <a:p>
            <a:pPr lvl="0">
              <a:lnSpc>
                <a:spcPct val="150000"/>
              </a:lnSpc>
              <a:buFont typeface="Lucida Grande"/>
              <a:buChar char="-"/>
            </a:pPr>
            <a:r>
              <a:rPr lang="en-US" sz="1600" dirty="0">
                <a:latin typeface="Open Sans Light"/>
                <a:cs typeface="Open Sans Light"/>
              </a:rPr>
              <a:t>Performance Assessment (annual charter compliance assessment and report)</a:t>
            </a:r>
          </a:p>
          <a:p>
            <a:pPr lvl="0">
              <a:lnSpc>
                <a:spcPct val="150000"/>
              </a:lnSpc>
              <a:buFont typeface="Lucida Grande"/>
              <a:buChar char="-"/>
            </a:pPr>
            <a:r>
              <a:rPr lang="en-US" sz="1600" dirty="0">
                <a:latin typeface="Open Sans Light"/>
                <a:cs typeface="Open Sans Light"/>
              </a:rPr>
              <a:t>Behavioral Insights Initiatives (network-wide marketing/fundraising behavioral science research)</a:t>
            </a:r>
            <a:endParaRPr lang="en-US" sz="1600" dirty="0"/>
          </a:p>
        </p:txBody>
      </p:sp>
      <p:sp>
        <p:nvSpPr>
          <p:cNvPr id="8" name="Google Shape;113;p26">
            <a:extLst>
              <a:ext uri="{FF2B5EF4-FFF2-40B4-BE49-F238E27FC236}">
                <a16:creationId xmlns:a16="http://schemas.microsoft.com/office/drawing/2014/main" id="{17501C9C-6893-D545-8F04-23AA12AB1C8D}"/>
              </a:ext>
            </a:extLst>
          </p:cNvPr>
          <p:cNvSpPr txBox="1"/>
          <p:nvPr/>
        </p:nvSpPr>
        <p:spPr>
          <a:xfrm>
            <a:off x="-87257" y="511594"/>
            <a:ext cx="11640825" cy="15839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121875" rIns="121875" bIns="121875" anchor="t" anchorCtr="0">
            <a:noAutofit/>
          </a:bodyPr>
          <a:lstStyle/>
          <a:p>
            <a:pPr marL="72387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en-US" sz="4400" b="1" i="0" u="none" strike="noStrike" cap="none" dirty="0">
                <a:solidFill>
                  <a:srgbClr val="54E5C5"/>
                </a:solidFill>
                <a:latin typeface="Open Sans"/>
                <a:ea typeface="Open Sans"/>
                <a:cs typeface="Open Sans"/>
                <a:sym typeface="Open Sans"/>
              </a:rPr>
              <a:t>Functions &amp; Sharing</a:t>
            </a:r>
            <a:endParaRPr sz="4800" b="0" i="0" u="none" strike="noStrike" cap="none" dirty="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30831579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6"/>
          <p:cNvSpPr/>
          <p:nvPr/>
        </p:nvSpPr>
        <p:spPr>
          <a:xfrm>
            <a:off x="0" y="0"/>
            <a:ext cx="12192000" cy="16891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00" tIns="45675" rIns="91400" bIns="456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EEC2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12" name="Google Shape;112;p26"/>
          <p:cNvCxnSpPr/>
          <p:nvPr/>
        </p:nvCxnSpPr>
        <p:spPr>
          <a:xfrm>
            <a:off x="673201" y="1358369"/>
            <a:ext cx="0" cy="4966331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14" name="Google Shape;114;p26"/>
          <p:cNvCxnSpPr/>
          <p:nvPr/>
        </p:nvCxnSpPr>
        <p:spPr>
          <a:xfrm>
            <a:off x="0" y="1682729"/>
            <a:ext cx="121920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15" name="Google Shape;115;p26" descr="CW-Phila-Stacked-FullColor@2x.png"/>
          <p:cNvPicPr preferRelativeResize="0"/>
          <p:nvPr/>
        </p:nvPicPr>
        <p:blipFill rotWithShape="1">
          <a:blip r:embed="rId3">
            <a:alphaModFix/>
          </a:blip>
          <a:srcRect l="35235" t="17416" r="26187" b="37052"/>
          <a:stretch/>
        </p:blipFill>
        <p:spPr>
          <a:xfrm>
            <a:off x="10303354" y="225538"/>
            <a:ext cx="1584397" cy="1869963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 Placeholder 32">
            <a:extLst>
              <a:ext uri="{FF2B5EF4-FFF2-40B4-BE49-F238E27FC236}">
                <a16:creationId xmlns:a16="http://schemas.microsoft.com/office/drawing/2014/main" id="{74AC2116-E0EA-D947-A87C-C685727978AD}"/>
              </a:ext>
            </a:extLst>
          </p:cNvPr>
          <p:cNvSpPr txBox="1">
            <a:spLocks/>
          </p:cNvSpPr>
          <p:nvPr/>
        </p:nvSpPr>
        <p:spPr>
          <a:xfrm>
            <a:off x="941558" y="2134471"/>
            <a:ext cx="10946193" cy="456450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en-US" sz="2800" dirty="0">
                <a:latin typeface="Open Sans"/>
                <a:cs typeface="Open Sans"/>
              </a:rPr>
              <a:t>Interested in learning more about CCM’s work nationally? Interested in getting involved in the work? </a:t>
            </a:r>
          </a:p>
          <a:p>
            <a:pPr marL="0" indent="0">
              <a:lnSpc>
                <a:spcPct val="110000"/>
              </a:lnSpc>
              <a:buNone/>
            </a:pPr>
            <a:endParaRPr lang="en-US" sz="2800" b="1" dirty="0">
              <a:latin typeface="Open Sans"/>
              <a:cs typeface="Open Sans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en-US" sz="2800" b="1" u="sng" dirty="0">
                <a:latin typeface="Open Sans"/>
                <a:cs typeface="Open Sans"/>
              </a:rPr>
              <a:t>Contact: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sz="2800" b="1" dirty="0">
                <a:latin typeface="Open Sans"/>
                <a:cs typeface="Open Sans"/>
              </a:rPr>
              <a:t>Thaddeus Squire</a:t>
            </a:r>
            <a:r>
              <a:rPr lang="en-US" sz="2800" dirty="0">
                <a:latin typeface="Open Sans"/>
                <a:cs typeface="Open Sans"/>
              </a:rPr>
              <a:t>, Chief Commons Officer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sz="2800" dirty="0" err="1">
                <a:latin typeface="Open Sans"/>
                <a:cs typeface="Open Sans"/>
              </a:rPr>
              <a:t>tsquire@cultureworkscommons.org</a:t>
            </a:r>
            <a:r>
              <a:rPr lang="en-US" sz="2800" dirty="0">
                <a:latin typeface="Open Sans"/>
                <a:cs typeface="Open Sans"/>
              </a:rPr>
              <a:t>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5F63B0C-DB9A-1D4A-A436-2510CCDB7F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2164" y="182517"/>
            <a:ext cx="3768866" cy="88173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697485E-4B69-014A-B426-FE7BA3613F1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7864" t="269" r="14954" b="1407"/>
          <a:stretch/>
        </p:blipFill>
        <p:spPr>
          <a:xfrm>
            <a:off x="8262419" y="3311732"/>
            <a:ext cx="3625332" cy="3012968"/>
          </a:xfrm>
          <a:prstGeom prst="rect">
            <a:avLst/>
          </a:prstGeom>
          <a:ln w="44450">
            <a:solidFill>
              <a:schemeClr val="tx1"/>
            </a:solidFill>
          </a:ln>
        </p:spPr>
      </p:pic>
      <p:sp>
        <p:nvSpPr>
          <p:cNvPr id="13" name="Google Shape;113;p26">
            <a:extLst>
              <a:ext uri="{FF2B5EF4-FFF2-40B4-BE49-F238E27FC236}">
                <a16:creationId xmlns:a16="http://schemas.microsoft.com/office/drawing/2014/main" id="{6D4CB9E8-A712-E341-A107-7AAD20933709}"/>
              </a:ext>
            </a:extLst>
          </p:cNvPr>
          <p:cNvSpPr txBox="1"/>
          <p:nvPr/>
        </p:nvSpPr>
        <p:spPr>
          <a:xfrm>
            <a:off x="0" y="454812"/>
            <a:ext cx="11640825" cy="15839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121875" rIns="121875" bIns="121875" anchor="t" anchorCtr="0">
            <a:noAutofit/>
          </a:bodyPr>
          <a:lstStyle/>
          <a:p>
            <a:pPr marL="72387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en-US" sz="4400" b="1" i="0" u="none" strike="noStrike" cap="none" dirty="0">
                <a:solidFill>
                  <a:srgbClr val="54E5C5"/>
                </a:solidFill>
                <a:latin typeface="Open Sans"/>
                <a:ea typeface="Open Sans"/>
                <a:cs typeface="Open Sans"/>
                <a:sym typeface="Open Sans"/>
              </a:rPr>
              <a:t>Interested? </a:t>
            </a:r>
            <a:endParaRPr sz="4800" b="0" i="0" u="none" strike="noStrike" cap="none" dirty="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30252148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6"/>
          <p:cNvSpPr txBox="1"/>
          <p:nvPr/>
        </p:nvSpPr>
        <p:spPr>
          <a:xfrm>
            <a:off x="2286003" y="2095501"/>
            <a:ext cx="4013100" cy="132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121875" rIns="121875" bIns="1218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6"/>
          <p:cNvSpPr/>
          <p:nvPr/>
        </p:nvSpPr>
        <p:spPr>
          <a:xfrm>
            <a:off x="0" y="0"/>
            <a:ext cx="12192000" cy="16891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00" tIns="45675" rIns="91400" bIns="456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EEC2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12" name="Google Shape;112;p26"/>
          <p:cNvCxnSpPr/>
          <p:nvPr/>
        </p:nvCxnSpPr>
        <p:spPr>
          <a:xfrm>
            <a:off x="673201" y="1358369"/>
            <a:ext cx="0" cy="4966331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13" name="Google Shape;113;p26"/>
          <p:cNvSpPr txBox="1"/>
          <p:nvPr/>
        </p:nvSpPr>
        <p:spPr>
          <a:xfrm>
            <a:off x="-141102" y="511594"/>
            <a:ext cx="11640825" cy="15839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121875" rIns="121875" bIns="121875" anchor="t" anchorCtr="0">
            <a:noAutofit/>
          </a:bodyPr>
          <a:lstStyle/>
          <a:p>
            <a:pPr marL="72387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en-US" sz="4400" b="1" dirty="0">
                <a:solidFill>
                  <a:srgbClr val="54E5C5"/>
                </a:solidFill>
                <a:latin typeface="Open Sans"/>
                <a:ea typeface="Open Sans"/>
                <a:cs typeface="Open Sans"/>
                <a:sym typeface="Open Sans"/>
              </a:rPr>
              <a:t>To Think About…</a:t>
            </a:r>
            <a:endParaRPr sz="4800" b="0" i="0" u="none" strike="noStrike" cap="none" dirty="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14" name="Google Shape;114;p26"/>
          <p:cNvCxnSpPr/>
          <p:nvPr/>
        </p:nvCxnSpPr>
        <p:spPr>
          <a:xfrm>
            <a:off x="0" y="1682729"/>
            <a:ext cx="121920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15" name="Google Shape;115;p26" descr="CW-Phila-Stacked-FullColor@2x.png"/>
          <p:cNvPicPr preferRelativeResize="0"/>
          <p:nvPr/>
        </p:nvPicPr>
        <p:blipFill rotWithShape="1">
          <a:blip r:embed="rId3">
            <a:alphaModFix/>
          </a:blip>
          <a:srcRect l="35235" t="17416" r="26187" b="37052"/>
          <a:stretch/>
        </p:blipFill>
        <p:spPr>
          <a:xfrm>
            <a:off x="10303354" y="225538"/>
            <a:ext cx="1584397" cy="1869963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 Placeholder 32">
            <a:extLst>
              <a:ext uri="{FF2B5EF4-FFF2-40B4-BE49-F238E27FC236}">
                <a16:creationId xmlns:a16="http://schemas.microsoft.com/office/drawing/2014/main" id="{74AC2116-E0EA-D947-A87C-C685727978AD}"/>
              </a:ext>
            </a:extLst>
          </p:cNvPr>
          <p:cNvSpPr txBox="1">
            <a:spLocks/>
          </p:cNvSpPr>
          <p:nvPr/>
        </p:nvSpPr>
        <p:spPr>
          <a:xfrm>
            <a:off x="837498" y="2805893"/>
            <a:ext cx="10517004" cy="207128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buNone/>
            </a:pPr>
            <a:r>
              <a:rPr lang="en-US" sz="4800" dirty="0">
                <a:latin typeface="Open Sans"/>
                <a:cs typeface="Open Sans"/>
              </a:rPr>
              <a:t>So, can fiscal sponsorship aid in the creation of a </a:t>
            </a:r>
            <a:r>
              <a:rPr lang="en-US" sz="4800" b="1" dirty="0">
                <a:latin typeface="Open Sans"/>
                <a:cs typeface="Open Sans"/>
              </a:rPr>
              <a:t>more, just and equitable sector (and world)?</a:t>
            </a:r>
          </a:p>
        </p:txBody>
      </p:sp>
    </p:spTree>
    <p:extLst>
      <p:ext uri="{BB962C8B-B14F-4D97-AF65-F5344CB8AC3E}">
        <p14:creationId xmlns:p14="http://schemas.microsoft.com/office/powerpoint/2010/main" val="2210565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5"/>
          <p:cNvSpPr txBox="1"/>
          <p:nvPr/>
        </p:nvSpPr>
        <p:spPr>
          <a:xfrm>
            <a:off x="6510750" y="4703999"/>
            <a:ext cx="3853503" cy="21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121875" rIns="121875" bIns="1218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4" name="Google Shape;104;p25" descr="Together,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14774</TotalTime>
  <Words>1231</Words>
  <Application>Microsoft Macintosh PowerPoint</Application>
  <PresentationFormat>Widescreen</PresentationFormat>
  <Paragraphs>171</Paragraphs>
  <Slides>27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27</vt:i4>
      </vt:variant>
    </vt:vector>
  </HeadingPairs>
  <TitlesOfParts>
    <vt:vector size="35" baseType="lpstr">
      <vt:lpstr>Arial</vt:lpstr>
      <vt:lpstr>Calibri</vt:lpstr>
      <vt:lpstr>Lucida Grande</vt:lpstr>
      <vt:lpstr>Open Sans</vt:lpstr>
      <vt:lpstr>Open Sans ExtraBold</vt:lpstr>
      <vt:lpstr>Open Sans Light</vt:lpstr>
      <vt:lpstr>Simple Light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Microsoft Office User</cp:lastModifiedBy>
  <cp:revision>56</cp:revision>
  <cp:lastPrinted>2019-04-29T21:00:08Z</cp:lastPrinted>
  <dcterms:modified xsi:type="dcterms:W3CDTF">2019-04-29T21:05:00Z</dcterms:modified>
</cp:coreProperties>
</file>