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2"/>
  </p:notesMasterIdLst>
  <p:handoutMasterIdLst>
    <p:handoutMasterId r:id="rId33"/>
  </p:handoutMasterIdLst>
  <p:sldIdLst>
    <p:sldId id="256" r:id="rId2"/>
    <p:sldId id="257" r:id="rId3"/>
    <p:sldId id="263" r:id="rId4"/>
    <p:sldId id="304" r:id="rId5"/>
    <p:sldId id="305" r:id="rId6"/>
    <p:sldId id="306" r:id="rId7"/>
    <p:sldId id="307" r:id="rId8"/>
    <p:sldId id="308" r:id="rId9"/>
    <p:sldId id="309" r:id="rId10"/>
    <p:sldId id="313" r:id="rId11"/>
    <p:sldId id="314" r:id="rId12"/>
    <p:sldId id="315" r:id="rId13"/>
    <p:sldId id="316" r:id="rId14"/>
    <p:sldId id="317" r:id="rId15"/>
    <p:sldId id="302" r:id="rId16"/>
    <p:sldId id="311" r:id="rId17"/>
    <p:sldId id="303" r:id="rId18"/>
    <p:sldId id="289" r:id="rId19"/>
    <p:sldId id="290" r:id="rId20"/>
    <p:sldId id="291" r:id="rId21"/>
    <p:sldId id="292" r:id="rId22"/>
    <p:sldId id="294" r:id="rId23"/>
    <p:sldId id="295" r:id="rId24"/>
    <p:sldId id="296" r:id="rId25"/>
    <p:sldId id="297" r:id="rId26"/>
    <p:sldId id="298" r:id="rId27"/>
    <p:sldId id="299" r:id="rId28"/>
    <p:sldId id="300" r:id="rId29"/>
    <p:sldId id="312" r:id="rId30"/>
    <p:sldId id="301"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Roth" initials="SR" lastIdx="17" clrIdx="0">
    <p:extLst>
      <p:ext uri="{19B8F6BF-5375-455C-9EA6-DF929625EA0E}">
        <p15:presenceInfo xmlns:p15="http://schemas.microsoft.com/office/powerpoint/2012/main" userId="S-1-5-21-58983193-2574042782-1125061000-3157" providerId="AD"/>
      </p:ext>
    </p:extLst>
  </p:cmAuthor>
  <p:cmAuthor id="2" name="Kirk Mortensen" initials="KM" lastIdx="1" clrIdx="1">
    <p:extLst>
      <p:ext uri="{19B8F6BF-5375-455C-9EA6-DF929625EA0E}">
        <p15:presenceInfo xmlns:p15="http://schemas.microsoft.com/office/powerpoint/2012/main" userId="S-1-5-21-58983193-2574042782-1125061000-19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68544" autoAdjust="0"/>
  </p:normalViewPr>
  <p:slideViewPr>
    <p:cSldViewPr snapToGrid="0">
      <p:cViewPr varScale="1">
        <p:scale>
          <a:sx n="67" d="100"/>
          <a:sy n="67" d="100"/>
        </p:scale>
        <p:origin x="2046" y="60"/>
      </p:cViewPr>
      <p:guideLst>
        <p:guide orient="horz" pos="2184"/>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dirty="0">
                <a:latin typeface="Arial" panose="020B0604020202020204" pitchFamily="34" charset="0"/>
                <a:cs typeface="Arial" panose="020B0604020202020204" pitchFamily="34" charset="0"/>
              </a:rPr>
              <a:t>Share of My Customers’ Wallet</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Org 6</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Sheet1!$B$2</c:f>
              <c:numCache>
                <c:formatCode>0%</c:formatCode>
                <c:ptCount val="1"/>
                <c:pt idx="0">
                  <c:v>0</c:v>
                </c:pt>
              </c:numCache>
            </c:numRef>
          </c:val>
          <c:extLst xmlns:c16r2="http://schemas.microsoft.com/office/drawing/2015/06/chart">
            <c:ext xmlns:c16="http://schemas.microsoft.com/office/drawing/2014/chart" uri="{C3380CC4-5D6E-409C-BE32-E72D297353CC}">
              <c16:uniqueId val="{00000000-57B6-4757-8083-C5C2D8991973}"/>
            </c:ext>
          </c:extLst>
        </c:ser>
        <c:ser>
          <c:idx val="1"/>
          <c:order val="1"/>
          <c:tx>
            <c:strRef>
              <c:f>Sheet1!$C$1</c:f>
              <c:strCache>
                <c:ptCount val="1"/>
                <c:pt idx="0">
                  <c:v>Org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Sheet1!$C$2</c:f>
              <c:numCache>
                <c:formatCode>0%</c:formatCode>
                <c:ptCount val="1"/>
                <c:pt idx="0">
                  <c:v>0.01</c:v>
                </c:pt>
              </c:numCache>
            </c:numRef>
          </c:val>
          <c:extLst xmlns:c16r2="http://schemas.microsoft.com/office/drawing/2015/06/chart">
            <c:ext xmlns:c16="http://schemas.microsoft.com/office/drawing/2014/chart" uri="{C3380CC4-5D6E-409C-BE32-E72D297353CC}">
              <c16:uniqueId val="{00000001-57B6-4757-8083-C5C2D8991973}"/>
            </c:ext>
          </c:extLst>
        </c:ser>
        <c:ser>
          <c:idx val="2"/>
          <c:order val="2"/>
          <c:tx>
            <c:strRef>
              <c:f>Sheet1!$D$1</c:f>
              <c:strCache>
                <c:ptCount val="1"/>
                <c:pt idx="0">
                  <c:v>Org 7</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Sheet1!$D$2</c:f>
              <c:numCache>
                <c:formatCode>0%</c:formatCode>
                <c:ptCount val="1"/>
                <c:pt idx="0">
                  <c:v>0.04</c:v>
                </c:pt>
              </c:numCache>
            </c:numRef>
          </c:val>
          <c:extLst xmlns:c16r2="http://schemas.microsoft.com/office/drawing/2015/06/chart">
            <c:ext xmlns:c16="http://schemas.microsoft.com/office/drawing/2014/chart" uri="{C3380CC4-5D6E-409C-BE32-E72D297353CC}">
              <c16:uniqueId val="{00000002-57B6-4757-8083-C5C2D8991973}"/>
            </c:ext>
          </c:extLst>
        </c:ser>
        <c:ser>
          <c:idx val="3"/>
          <c:order val="3"/>
          <c:tx>
            <c:strRef>
              <c:f>Sheet1!$E$1</c:f>
              <c:strCache>
                <c:ptCount val="1"/>
                <c:pt idx="0">
                  <c:v>Org 5</c:v>
                </c:pt>
              </c:strCache>
            </c:strRef>
          </c:tx>
          <c:spPr>
            <a:solidFill>
              <a:schemeClr val="tx2">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Sheet1!$E$2</c:f>
              <c:numCache>
                <c:formatCode>0%</c:formatCode>
                <c:ptCount val="1"/>
                <c:pt idx="0">
                  <c:v>0.04</c:v>
                </c:pt>
              </c:numCache>
            </c:numRef>
          </c:val>
          <c:extLst xmlns:c16r2="http://schemas.microsoft.com/office/drawing/2015/06/chart">
            <c:ext xmlns:c16="http://schemas.microsoft.com/office/drawing/2014/chart" uri="{C3380CC4-5D6E-409C-BE32-E72D297353CC}">
              <c16:uniqueId val="{00000003-57B6-4757-8083-C5C2D8991973}"/>
            </c:ext>
          </c:extLst>
        </c:ser>
        <c:ser>
          <c:idx val="4"/>
          <c:order val="4"/>
          <c:tx>
            <c:strRef>
              <c:f>Sheet1!$F$1</c:f>
              <c:strCache>
                <c:ptCount val="1"/>
                <c:pt idx="0">
                  <c:v>Org 3</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Sheet1!$F$2</c:f>
              <c:numCache>
                <c:formatCode>0%</c:formatCode>
                <c:ptCount val="1"/>
                <c:pt idx="0">
                  <c:v>7.0000000000000007E-2</c:v>
                </c:pt>
              </c:numCache>
            </c:numRef>
          </c:val>
          <c:extLst xmlns:c16r2="http://schemas.microsoft.com/office/drawing/2015/06/chart">
            <c:ext xmlns:c16="http://schemas.microsoft.com/office/drawing/2014/chart" uri="{C3380CC4-5D6E-409C-BE32-E72D297353CC}">
              <c16:uniqueId val="{00000004-57B6-4757-8083-C5C2D8991973}"/>
            </c:ext>
          </c:extLst>
        </c:ser>
        <c:ser>
          <c:idx val="5"/>
          <c:order val="5"/>
          <c:tx>
            <c:strRef>
              <c:f>Sheet1!$G$1</c:f>
              <c:strCache>
                <c:ptCount val="1"/>
                <c:pt idx="0">
                  <c:v>Org 2</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Sheet1!$G$2</c:f>
              <c:numCache>
                <c:formatCode>0%</c:formatCode>
                <c:ptCount val="1"/>
                <c:pt idx="0">
                  <c:v>0.13</c:v>
                </c:pt>
              </c:numCache>
            </c:numRef>
          </c:val>
          <c:extLst xmlns:c16r2="http://schemas.microsoft.com/office/drawing/2015/06/chart">
            <c:ext xmlns:c16="http://schemas.microsoft.com/office/drawing/2014/chart" uri="{C3380CC4-5D6E-409C-BE32-E72D297353CC}">
              <c16:uniqueId val="{00000005-57B6-4757-8083-C5C2D8991973}"/>
            </c:ext>
          </c:extLst>
        </c:ser>
        <c:ser>
          <c:idx val="6"/>
          <c:order val="6"/>
          <c:tx>
            <c:strRef>
              <c:f>Sheet1!$H$1</c:f>
              <c:strCache>
                <c:ptCount val="1"/>
                <c:pt idx="0">
                  <c:v>My Org</c:v>
                </c:pt>
              </c:strCache>
            </c:strRef>
          </c:tx>
          <c:spPr>
            <a:solidFill>
              <a:schemeClr val="tx1"/>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Sheet1!$H$2</c:f>
              <c:numCache>
                <c:formatCode>0%</c:formatCode>
                <c:ptCount val="1"/>
                <c:pt idx="0">
                  <c:v>0.63</c:v>
                </c:pt>
              </c:numCache>
            </c:numRef>
          </c:val>
          <c:extLst xmlns:c16r2="http://schemas.microsoft.com/office/drawing/2015/06/chart">
            <c:ext xmlns:c16="http://schemas.microsoft.com/office/drawing/2014/chart" uri="{C3380CC4-5D6E-409C-BE32-E72D297353CC}">
              <c16:uniqueId val="{00000006-57B6-4757-8083-C5C2D8991973}"/>
            </c:ext>
          </c:extLst>
        </c:ser>
        <c:dLbls>
          <c:dLblPos val="inEnd"/>
          <c:showLegendKey val="0"/>
          <c:showVal val="1"/>
          <c:showCatName val="0"/>
          <c:showSerName val="0"/>
          <c:showPercent val="0"/>
          <c:showBubbleSize val="0"/>
        </c:dLbls>
        <c:gapWidth val="65"/>
        <c:axId val="407560192"/>
        <c:axId val="407560752"/>
      </c:barChart>
      <c:catAx>
        <c:axId val="40756019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07560752"/>
        <c:crosses val="autoZero"/>
        <c:auto val="1"/>
        <c:lblAlgn val="ctr"/>
        <c:lblOffset val="100"/>
        <c:noMultiLvlLbl val="0"/>
      </c:catAx>
      <c:valAx>
        <c:axId val="407560752"/>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407560192"/>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dirty="0">
                <a:latin typeface="Arial" panose="020B0604020202020204" pitchFamily="34" charset="0"/>
                <a:cs typeface="Arial" panose="020B0604020202020204" pitchFamily="34" charset="0"/>
              </a:rPr>
              <a:t>Each Org’s Share of Total Wallet</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Org 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Sheet1!$B$2</c:f>
              <c:numCache>
                <c:formatCode>0%</c:formatCode>
                <c:ptCount val="1"/>
                <c:pt idx="0">
                  <c:v>0.06</c:v>
                </c:pt>
              </c:numCache>
            </c:numRef>
          </c:val>
          <c:extLst xmlns:c16r2="http://schemas.microsoft.com/office/drawing/2015/06/chart">
            <c:ext xmlns:c16="http://schemas.microsoft.com/office/drawing/2014/chart" uri="{C3380CC4-5D6E-409C-BE32-E72D297353CC}">
              <c16:uniqueId val="{00000000-9AFF-406E-B159-12AE00BB2476}"/>
            </c:ext>
          </c:extLst>
        </c:ser>
        <c:ser>
          <c:idx val="1"/>
          <c:order val="1"/>
          <c:tx>
            <c:strRef>
              <c:f>Sheet1!$C$1</c:f>
              <c:strCache>
                <c:ptCount val="1"/>
                <c:pt idx="0">
                  <c:v>Org 3</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Sheet1!$C$2</c:f>
              <c:numCache>
                <c:formatCode>0%</c:formatCode>
                <c:ptCount val="1"/>
                <c:pt idx="0">
                  <c:v>0.09</c:v>
                </c:pt>
              </c:numCache>
            </c:numRef>
          </c:val>
          <c:extLst xmlns:c16r2="http://schemas.microsoft.com/office/drawing/2015/06/chart">
            <c:ext xmlns:c16="http://schemas.microsoft.com/office/drawing/2014/chart" uri="{C3380CC4-5D6E-409C-BE32-E72D297353CC}">
              <c16:uniqueId val="{00000001-9AFF-406E-B159-12AE00BB2476}"/>
            </c:ext>
          </c:extLst>
        </c:ser>
        <c:ser>
          <c:idx val="2"/>
          <c:order val="2"/>
          <c:tx>
            <c:strRef>
              <c:f>Sheet1!$D$1</c:f>
              <c:strCache>
                <c:ptCount val="1"/>
                <c:pt idx="0">
                  <c:v>Org 7</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Sheet1!$D$2</c:f>
              <c:numCache>
                <c:formatCode>0%</c:formatCode>
                <c:ptCount val="1"/>
                <c:pt idx="0">
                  <c:v>0.1</c:v>
                </c:pt>
              </c:numCache>
            </c:numRef>
          </c:val>
          <c:extLst xmlns:c16r2="http://schemas.microsoft.com/office/drawing/2015/06/chart">
            <c:ext xmlns:c16="http://schemas.microsoft.com/office/drawing/2014/chart" uri="{C3380CC4-5D6E-409C-BE32-E72D297353CC}">
              <c16:uniqueId val="{00000002-9AFF-406E-B159-12AE00BB2476}"/>
            </c:ext>
          </c:extLst>
        </c:ser>
        <c:ser>
          <c:idx val="3"/>
          <c:order val="3"/>
          <c:tx>
            <c:strRef>
              <c:f>Sheet1!$E$1</c:f>
              <c:strCache>
                <c:ptCount val="1"/>
                <c:pt idx="0">
                  <c:v>My Org</c:v>
                </c:pt>
              </c:strCache>
            </c:strRef>
          </c:tx>
          <c:spPr>
            <a:solidFill>
              <a:schemeClr val="tx1"/>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Sheet1!$E$2</c:f>
              <c:numCache>
                <c:formatCode>0%</c:formatCode>
                <c:ptCount val="1"/>
                <c:pt idx="0">
                  <c:v>0.12</c:v>
                </c:pt>
              </c:numCache>
            </c:numRef>
          </c:val>
          <c:extLst xmlns:c16r2="http://schemas.microsoft.com/office/drawing/2015/06/chart">
            <c:ext xmlns:c16="http://schemas.microsoft.com/office/drawing/2014/chart" uri="{C3380CC4-5D6E-409C-BE32-E72D297353CC}">
              <c16:uniqueId val="{00000003-9AFF-406E-B159-12AE00BB2476}"/>
            </c:ext>
          </c:extLst>
        </c:ser>
        <c:ser>
          <c:idx val="4"/>
          <c:order val="4"/>
          <c:tx>
            <c:strRef>
              <c:f>Sheet1!$F$1</c:f>
              <c:strCache>
                <c:ptCount val="1"/>
                <c:pt idx="0">
                  <c:v>Org 6</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Sheet1!$F$2</c:f>
              <c:numCache>
                <c:formatCode>0%</c:formatCode>
                <c:ptCount val="1"/>
                <c:pt idx="0">
                  <c:v>0.13</c:v>
                </c:pt>
              </c:numCache>
            </c:numRef>
          </c:val>
          <c:extLst xmlns:c16r2="http://schemas.microsoft.com/office/drawing/2015/06/chart">
            <c:ext xmlns:c16="http://schemas.microsoft.com/office/drawing/2014/chart" uri="{C3380CC4-5D6E-409C-BE32-E72D297353CC}">
              <c16:uniqueId val="{00000004-9AFF-406E-B159-12AE00BB2476}"/>
            </c:ext>
          </c:extLst>
        </c:ser>
        <c:ser>
          <c:idx val="5"/>
          <c:order val="5"/>
          <c:tx>
            <c:strRef>
              <c:f>Sheet1!$G$1</c:f>
              <c:strCache>
                <c:ptCount val="1"/>
                <c:pt idx="0">
                  <c:v>Org 5</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Sheet1!$G$2</c:f>
              <c:numCache>
                <c:formatCode>0%</c:formatCode>
                <c:ptCount val="1"/>
                <c:pt idx="0">
                  <c:v>0.22</c:v>
                </c:pt>
              </c:numCache>
            </c:numRef>
          </c:val>
          <c:extLst xmlns:c16r2="http://schemas.microsoft.com/office/drawing/2015/06/chart">
            <c:ext xmlns:c16="http://schemas.microsoft.com/office/drawing/2014/chart" uri="{C3380CC4-5D6E-409C-BE32-E72D297353CC}">
              <c16:uniqueId val="{00000005-9AFF-406E-B159-12AE00BB2476}"/>
            </c:ext>
          </c:extLst>
        </c:ser>
        <c:ser>
          <c:idx val="6"/>
          <c:order val="6"/>
          <c:tx>
            <c:strRef>
              <c:f>Sheet1!$H$1</c:f>
              <c:strCache>
                <c:ptCount val="1"/>
                <c:pt idx="0">
                  <c:v>Org 2</c:v>
                </c:pt>
              </c:strCache>
            </c:strRef>
          </c:tx>
          <c:spPr>
            <a:solidFill>
              <a:schemeClr val="tx2">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c:f>
              <c:numCache>
                <c:formatCode>General</c:formatCode>
                <c:ptCount val="1"/>
              </c:numCache>
            </c:numRef>
          </c:cat>
          <c:val>
            <c:numRef>
              <c:f>Sheet1!$H$2</c:f>
              <c:numCache>
                <c:formatCode>0%</c:formatCode>
                <c:ptCount val="1"/>
                <c:pt idx="0">
                  <c:v>0.28000000000000003</c:v>
                </c:pt>
              </c:numCache>
            </c:numRef>
          </c:val>
          <c:extLst xmlns:c16r2="http://schemas.microsoft.com/office/drawing/2015/06/chart">
            <c:ext xmlns:c16="http://schemas.microsoft.com/office/drawing/2014/chart" uri="{C3380CC4-5D6E-409C-BE32-E72D297353CC}">
              <c16:uniqueId val="{00000006-9AFF-406E-B159-12AE00BB2476}"/>
            </c:ext>
          </c:extLst>
        </c:ser>
        <c:dLbls>
          <c:dLblPos val="inEnd"/>
          <c:showLegendKey val="0"/>
          <c:showVal val="1"/>
          <c:showCatName val="0"/>
          <c:showSerName val="0"/>
          <c:showPercent val="0"/>
          <c:showBubbleSize val="0"/>
        </c:dLbls>
        <c:gapWidth val="65"/>
        <c:axId val="407922896"/>
        <c:axId val="407923456"/>
      </c:barChart>
      <c:catAx>
        <c:axId val="407922896"/>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07923456"/>
        <c:crosses val="autoZero"/>
        <c:auto val="1"/>
        <c:lblAlgn val="ctr"/>
        <c:lblOffset val="100"/>
        <c:noMultiLvlLbl val="0"/>
      </c:catAx>
      <c:valAx>
        <c:axId val="407923456"/>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407922896"/>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41AFB6-F9D2-4532-A7C1-851CA401298A}"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4CF2DE1F-7454-4866-B63E-6550C5899816}">
      <dgm:prSet phldrT="[Text]"/>
      <dgm:spPr/>
      <dgm:t>
        <a:bodyPr/>
        <a:lstStyle/>
        <a:p>
          <a:pPr algn="l"/>
          <a:r>
            <a:rPr lang="en-US" b="1" u="none" dirty="0" smtClean="0">
              <a:latin typeface="Arial" panose="020B0604020202020204" pitchFamily="34" charset="0"/>
              <a:cs typeface="Arial" panose="020B0604020202020204" pitchFamily="34" charset="0"/>
            </a:rPr>
            <a:t>Across the cohort</a:t>
          </a:r>
          <a:endParaRPr lang="en-US" b="1" u="none" dirty="0">
            <a:latin typeface="Arial" panose="020B0604020202020204" pitchFamily="34" charset="0"/>
            <a:cs typeface="Arial" panose="020B0604020202020204" pitchFamily="34" charset="0"/>
          </a:endParaRPr>
        </a:p>
      </dgm:t>
    </dgm:pt>
    <dgm:pt modelId="{EB325B46-5F12-4D85-8365-1C550BA5F4C5}" type="parTrans" cxnId="{0423A0EA-D4E2-483B-8751-FE0D1CCCA82A}">
      <dgm:prSet/>
      <dgm:spPr/>
      <dgm:t>
        <a:bodyPr/>
        <a:lstStyle/>
        <a:p>
          <a:endParaRPr lang="en-US"/>
        </a:p>
      </dgm:t>
    </dgm:pt>
    <dgm:pt modelId="{15CC699B-7DAF-4A01-9F46-9E2740AC1BEC}" type="sibTrans" cxnId="{0423A0EA-D4E2-483B-8751-FE0D1CCCA82A}">
      <dgm:prSet/>
      <dgm:spPr/>
      <dgm:t>
        <a:bodyPr/>
        <a:lstStyle/>
        <a:p>
          <a:endParaRPr lang="en-US"/>
        </a:p>
      </dgm:t>
    </dgm:pt>
    <dgm:pt modelId="{A4777EB6-F6AA-4B38-9832-6AB37066A3EC}">
      <dgm:prSet phldrT="[Text]"/>
      <dgm:spPr/>
      <dgm:t>
        <a:bodyPr/>
        <a:lstStyle/>
        <a:p>
          <a:pPr algn="l"/>
          <a:r>
            <a:rPr lang="en-US" b="1" u="none" dirty="0" smtClean="0">
              <a:latin typeface="Arial" panose="020B0604020202020204" pitchFamily="34" charset="0"/>
              <a:cs typeface="Arial" panose="020B0604020202020204" pitchFamily="34" charset="0"/>
            </a:rPr>
            <a:t>For individual organizations</a:t>
          </a:r>
          <a:endParaRPr lang="en-US" b="1" u="none" dirty="0">
            <a:latin typeface="Arial" panose="020B0604020202020204" pitchFamily="34" charset="0"/>
            <a:cs typeface="Arial" panose="020B0604020202020204" pitchFamily="34" charset="0"/>
          </a:endParaRPr>
        </a:p>
      </dgm:t>
    </dgm:pt>
    <dgm:pt modelId="{CDC8BC0B-7495-4954-AC77-FAEC686D25C2}" type="parTrans" cxnId="{55848693-F0DC-4DEF-93E3-AEEBBD968158}">
      <dgm:prSet/>
      <dgm:spPr/>
      <dgm:t>
        <a:bodyPr/>
        <a:lstStyle/>
        <a:p>
          <a:endParaRPr lang="en-US"/>
        </a:p>
      </dgm:t>
    </dgm:pt>
    <dgm:pt modelId="{D5756D18-AEE4-47F6-85C8-E295E70ADEF4}" type="sibTrans" cxnId="{55848693-F0DC-4DEF-93E3-AEEBBD968158}">
      <dgm:prSet/>
      <dgm:spPr/>
      <dgm:t>
        <a:bodyPr/>
        <a:lstStyle/>
        <a:p>
          <a:endParaRPr lang="en-US"/>
        </a:p>
      </dgm:t>
    </dgm:pt>
    <dgm:pt modelId="{950325EC-A234-4016-9DAF-07D6163404C6}">
      <dgm:prSet phldrT="[Text]"/>
      <dgm:spPr/>
      <dgm:t>
        <a:bodyPr/>
        <a:lstStyle/>
        <a:p>
          <a:pPr algn="l"/>
          <a:r>
            <a:rPr lang="en-US" b="1" u="none" dirty="0" smtClean="0">
              <a:latin typeface="Arial" panose="020B0604020202020204" pitchFamily="34" charset="0"/>
              <a:cs typeface="Arial" panose="020B0604020202020204" pitchFamily="34" charset="0"/>
            </a:rPr>
            <a:t>Studies</a:t>
          </a:r>
          <a:endParaRPr lang="en-US" b="1" u="none" dirty="0">
            <a:latin typeface="Arial" panose="020B0604020202020204" pitchFamily="34" charset="0"/>
            <a:cs typeface="Arial" panose="020B0604020202020204" pitchFamily="34" charset="0"/>
          </a:endParaRPr>
        </a:p>
      </dgm:t>
    </dgm:pt>
    <dgm:pt modelId="{6F606240-75AD-4D7E-9E86-8013CD957D78}" type="parTrans" cxnId="{48355D6D-1E6D-4001-8914-05E295EEF781}">
      <dgm:prSet/>
      <dgm:spPr/>
      <dgm:t>
        <a:bodyPr/>
        <a:lstStyle/>
        <a:p>
          <a:endParaRPr lang="en-US"/>
        </a:p>
      </dgm:t>
    </dgm:pt>
    <dgm:pt modelId="{02FB87EB-DC72-4A93-80F8-EB883B914D5B}" type="sibTrans" cxnId="{48355D6D-1E6D-4001-8914-05E295EEF781}">
      <dgm:prSet/>
      <dgm:spPr/>
      <dgm:t>
        <a:bodyPr/>
        <a:lstStyle/>
        <a:p>
          <a:endParaRPr lang="en-US"/>
        </a:p>
      </dgm:t>
    </dgm:pt>
    <dgm:pt modelId="{8A536FDA-8C55-4E83-90B3-8414796CB4F5}">
      <dgm:prSet phldrT="[Text]"/>
      <dgm:spPr/>
      <dgm:t>
        <a:bodyPr/>
        <a:lstStyle/>
        <a:p>
          <a:pPr algn="l"/>
          <a:r>
            <a:rPr lang="en-US" b="1" i="0" u="none" dirty="0" smtClean="0">
              <a:latin typeface="Arial" panose="020B0604020202020204" pitchFamily="34" charset="0"/>
              <a:cs typeface="Arial" panose="020B0604020202020204" pitchFamily="34" charset="0"/>
            </a:rPr>
            <a:t>Shared Data Warehouse</a:t>
          </a:r>
          <a:endParaRPr lang="en-US" b="1" i="0" u="none" dirty="0">
            <a:latin typeface="Arial" panose="020B0604020202020204" pitchFamily="34" charset="0"/>
            <a:cs typeface="Arial" panose="020B0604020202020204" pitchFamily="34" charset="0"/>
          </a:endParaRPr>
        </a:p>
      </dgm:t>
    </dgm:pt>
    <dgm:pt modelId="{DAC5239C-D624-4E0E-8532-B34D888F4379}" type="parTrans" cxnId="{EF32AD54-9990-4646-B5F4-009F8CE213C6}">
      <dgm:prSet/>
      <dgm:spPr/>
      <dgm:t>
        <a:bodyPr/>
        <a:lstStyle/>
        <a:p>
          <a:endParaRPr lang="en-US"/>
        </a:p>
      </dgm:t>
    </dgm:pt>
    <dgm:pt modelId="{1618617E-BDCB-4C3C-8C1D-E5D2FAFF6C14}" type="sibTrans" cxnId="{EF32AD54-9990-4646-B5F4-009F8CE213C6}">
      <dgm:prSet/>
      <dgm:spPr/>
      <dgm:t>
        <a:bodyPr/>
        <a:lstStyle/>
        <a:p>
          <a:endParaRPr lang="en-US"/>
        </a:p>
      </dgm:t>
    </dgm:pt>
    <dgm:pt modelId="{0AEE349B-DF37-4377-B14C-AE707C04D46B}">
      <dgm:prSet phldrT="[Text]"/>
      <dgm:spPr/>
      <dgm:t>
        <a:bodyPr/>
        <a:lstStyle/>
        <a:p>
          <a:pPr algn="l"/>
          <a:r>
            <a:rPr lang="en-US" b="0" i="0" dirty="0" smtClean="0">
              <a:latin typeface="Arial" panose="020B0604020202020204" pitchFamily="34" charset="0"/>
              <a:cs typeface="Arial" panose="020B0604020202020204" pitchFamily="34" charset="0"/>
            </a:rPr>
            <a:t>Primary market research (survey)</a:t>
          </a:r>
          <a:endParaRPr lang="en-US" b="0" i="0" dirty="0">
            <a:latin typeface="Arial" panose="020B0604020202020204" pitchFamily="34" charset="0"/>
            <a:cs typeface="Arial" panose="020B0604020202020204" pitchFamily="34" charset="0"/>
          </a:endParaRPr>
        </a:p>
      </dgm:t>
    </dgm:pt>
    <dgm:pt modelId="{0F8B821E-CE5B-4331-85F0-509D82DACF86}" type="parTrans" cxnId="{B7FBBC49-5C52-4E32-BF82-489F6780A46F}">
      <dgm:prSet/>
      <dgm:spPr/>
      <dgm:t>
        <a:bodyPr/>
        <a:lstStyle/>
        <a:p>
          <a:endParaRPr lang="en-US"/>
        </a:p>
      </dgm:t>
    </dgm:pt>
    <dgm:pt modelId="{3A6EE97E-2CB6-415B-B495-E0EC564B080B}" type="sibTrans" cxnId="{B7FBBC49-5C52-4E32-BF82-489F6780A46F}">
      <dgm:prSet/>
      <dgm:spPr/>
      <dgm:t>
        <a:bodyPr/>
        <a:lstStyle/>
        <a:p>
          <a:endParaRPr lang="en-US"/>
        </a:p>
      </dgm:t>
    </dgm:pt>
    <dgm:pt modelId="{FA6415FA-0898-4DEF-868A-D0ED1083D770}">
      <dgm:prSet phldrT="[Text]"/>
      <dgm:spPr/>
      <dgm:t>
        <a:bodyPr/>
        <a:lstStyle/>
        <a:p>
          <a:pPr algn="l"/>
          <a:r>
            <a:rPr lang="en-US" b="1" i="0" u="none" dirty="0" smtClean="0">
              <a:latin typeface="Arial" panose="020B0604020202020204" pitchFamily="34" charset="0"/>
              <a:cs typeface="Arial" panose="020B0604020202020204" pitchFamily="34" charset="0"/>
            </a:rPr>
            <a:t>Audience Engine Dashboards</a:t>
          </a:r>
          <a:endParaRPr lang="en-US" b="1" i="0" u="none" dirty="0">
            <a:latin typeface="Arial" panose="020B0604020202020204" pitchFamily="34" charset="0"/>
            <a:cs typeface="Arial" panose="020B0604020202020204" pitchFamily="34" charset="0"/>
          </a:endParaRPr>
        </a:p>
      </dgm:t>
    </dgm:pt>
    <dgm:pt modelId="{6A974406-0EB3-4E2E-9124-D3C3F95D2373}" type="parTrans" cxnId="{0C6F7F20-0238-4342-B518-8A9E795A23F0}">
      <dgm:prSet/>
      <dgm:spPr/>
      <dgm:t>
        <a:bodyPr/>
        <a:lstStyle/>
        <a:p>
          <a:endParaRPr lang="en-US"/>
        </a:p>
      </dgm:t>
    </dgm:pt>
    <dgm:pt modelId="{6A8F6111-E71E-4FF6-BF3D-38A19E2A8423}" type="sibTrans" cxnId="{0C6F7F20-0238-4342-B518-8A9E795A23F0}">
      <dgm:prSet/>
      <dgm:spPr/>
      <dgm:t>
        <a:bodyPr/>
        <a:lstStyle/>
        <a:p>
          <a:endParaRPr lang="en-US"/>
        </a:p>
      </dgm:t>
    </dgm:pt>
    <dgm:pt modelId="{A1062232-C138-466F-9EEB-B8B55275ED9E}">
      <dgm:prSet phldrT="[Text]"/>
      <dgm:spPr/>
      <dgm:t>
        <a:bodyPr/>
        <a:lstStyle/>
        <a:p>
          <a:pPr algn="l"/>
          <a:r>
            <a:rPr lang="en-US" b="0" i="0" dirty="0" smtClean="0">
              <a:latin typeface="Arial" panose="020B0604020202020204" pitchFamily="34" charset="0"/>
              <a:cs typeface="Arial" panose="020B0604020202020204" pitchFamily="34" charset="0"/>
            </a:rPr>
            <a:t>Customized primary market research (survey)</a:t>
          </a:r>
          <a:endParaRPr lang="en-US" b="0" i="0" dirty="0">
            <a:latin typeface="Arial" panose="020B0604020202020204" pitchFamily="34" charset="0"/>
            <a:cs typeface="Arial" panose="020B0604020202020204" pitchFamily="34" charset="0"/>
          </a:endParaRPr>
        </a:p>
      </dgm:t>
    </dgm:pt>
    <dgm:pt modelId="{7A43AACF-3C77-4A6D-85C0-7BCF3FBBB92F}" type="parTrans" cxnId="{378FA705-5832-49DE-BC87-212E324F7AAD}">
      <dgm:prSet/>
      <dgm:spPr/>
      <dgm:t>
        <a:bodyPr/>
        <a:lstStyle/>
        <a:p>
          <a:endParaRPr lang="en-US"/>
        </a:p>
      </dgm:t>
    </dgm:pt>
    <dgm:pt modelId="{48F9AF4E-034E-4F93-A339-D1320E8F3180}" type="sibTrans" cxnId="{378FA705-5832-49DE-BC87-212E324F7AAD}">
      <dgm:prSet/>
      <dgm:spPr/>
      <dgm:t>
        <a:bodyPr/>
        <a:lstStyle/>
        <a:p>
          <a:endParaRPr lang="en-US"/>
        </a:p>
      </dgm:t>
    </dgm:pt>
    <dgm:pt modelId="{1ABFF978-6EF3-4355-82BB-9854D854AEAE}">
      <dgm:prSet phldrT="[Text]"/>
      <dgm:spPr/>
      <dgm:t>
        <a:bodyPr/>
        <a:lstStyle/>
        <a:p>
          <a:pPr algn="l"/>
          <a:r>
            <a:rPr lang="en-US" b="0" i="0" dirty="0" smtClean="0">
              <a:latin typeface="Arial" panose="020B0604020202020204" pitchFamily="34" charset="0"/>
              <a:cs typeface="Arial" panose="020B0604020202020204" pitchFamily="34" charset="0"/>
            </a:rPr>
            <a:t>Audience behavior analysis (ticket transactions)</a:t>
          </a:r>
          <a:endParaRPr lang="en-US" b="0" i="0" dirty="0">
            <a:latin typeface="Arial" panose="020B0604020202020204" pitchFamily="34" charset="0"/>
            <a:cs typeface="Arial" panose="020B0604020202020204" pitchFamily="34" charset="0"/>
          </a:endParaRPr>
        </a:p>
      </dgm:t>
    </dgm:pt>
    <dgm:pt modelId="{12CE9D11-796C-4C64-9015-BE88325160E0}" type="parTrans" cxnId="{16AF58B4-6847-4C80-ADC0-E9E677BDE9C9}">
      <dgm:prSet/>
      <dgm:spPr/>
      <dgm:t>
        <a:bodyPr/>
        <a:lstStyle/>
        <a:p>
          <a:endParaRPr lang="en-US"/>
        </a:p>
      </dgm:t>
    </dgm:pt>
    <dgm:pt modelId="{1FD8AFA8-ADF0-4B97-8A25-44C555A870EF}" type="sibTrans" cxnId="{16AF58B4-6847-4C80-ADC0-E9E677BDE9C9}">
      <dgm:prSet/>
      <dgm:spPr/>
      <dgm:t>
        <a:bodyPr/>
        <a:lstStyle/>
        <a:p>
          <a:endParaRPr lang="en-US"/>
        </a:p>
      </dgm:t>
    </dgm:pt>
    <dgm:pt modelId="{47687BC9-F120-472A-B66C-F03D74917112}">
      <dgm:prSet phldrT="[Text]"/>
      <dgm:spPr/>
      <dgm:t>
        <a:bodyPr/>
        <a:lstStyle/>
        <a:p>
          <a:pPr algn="l"/>
          <a:r>
            <a:rPr lang="en-US" b="0" i="0" dirty="0" smtClean="0">
              <a:latin typeface="Arial" panose="020B0604020202020204" pitchFamily="34" charset="0"/>
              <a:cs typeface="Arial" panose="020B0604020202020204" pitchFamily="34" charset="0"/>
            </a:rPr>
            <a:t>Learning platforms</a:t>
          </a:r>
          <a:endParaRPr lang="en-US" b="0" i="0" dirty="0">
            <a:latin typeface="Arial" panose="020B0604020202020204" pitchFamily="34" charset="0"/>
            <a:cs typeface="Arial" panose="020B0604020202020204" pitchFamily="34" charset="0"/>
          </a:endParaRPr>
        </a:p>
      </dgm:t>
    </dgm:pt>
    <dgm:pt modelId="{A2780F82-F3AF-4DF7-A9EF-3BFF48BADE54}" type="parTrans" cxnId="{0F207565-07F7-4153-A064-C4F852245EB3}">
      <dgm:prSet/>
      <dgm:spPr/>
      <dgm:t>
        <a:bodyPr/>
        <a:lstStyle/>
        <a:p>
          <a:endParaRPr lang="en-US"/>
        </a:p>
      </dgm:t>
    </dgm:pt>
    <dgm:pt modelId="{95AA5390-B51E-4810-83EC-E3AF4F83E239}" type="sibTrans" cxnId="{0F207565-07F7-4153-A064-C4F852245EB3}">
      <dgm:prSet/>
      <dgm:spPr/>
      <dgm:t>
        <a:bodyPr/>
        <a:lstStyle/>
        <a:p>
          <a:endParaRPr lang="en-US"/>
        </a:p>
      </dgm:t>
    </dgm:pt>
    <dgm:pt modelId="{B306D9CF-DDFA-4F93-82ED-8A7FC2921A04}">
      <dgm:prSet phldrT="[Text]"/>
      <dgm:spPr/>
      <dgm:t>
        <a:bodyPr/>
        <a:lstStyle/>
        <a:p>
          <a:pPr algn="l"/>
          <a:r>
            <a:rPr lang="en-US" dirty="0" smtClean="0">
              <a:latin typeface="Arial" panose="020B0604020202020204" pitchFamily="34" charset="0"/>
              <a:cs typeface="Arial" panose="020B0604020202020204" pitchFamily="34" charset="0"/>
            </a:rPr>
            <a:t>Reflections on trends from across research and analysis tools</a:t>
          </a:r>
          <a:endParaRPr lang="en-US" dirty="0">
            <a:latin typeface="Arial" panose="020B0604020202020204" pitchFamily="34" charset="0"/>
            <a:cs typeface="Arial" panose="020B0604020202020204" pitchFamily="34" charset="0"/>
          </a:endParaRPr>
        </a:p>
      </dgm:t>
    </dgm:pt>
    <dgm:pt modelId="{831A15C8-0223-46EF-8696-E5A488993A63}" type="parTrans" cxnId="{FC4CDB74-FE73-4140-88AA-1A822D523FA2}">
      <dgm:prSet/>
      <dgm:spPr/>
      <dgm:t>
        <a:bodyPr/>
        <a:lstStyle/>
        <a:p>
          <a:endParaRPr lang="en-US"/>
        </a:p>
      </dgm:t>
    </dgm:pt>
    <dgm:pt modelId="{3E472B47-6ED7-4B15-B9AC-54DC147F8D3C}" type="sibTrans" cxnId="{FC4CDB74-FE73-4140-88AA-1A822D523FA2}">
      <dgm:prSet/>
      <dgm:spPr/>
      <dgm:t>
        <a:bodyPr/>
        <a:lstStyle/>
        <a:p>
          <a:endParaRPr lang="en-US"/>
        </a:p>
      </dgm:t>
    </dgm:pt>
    <dgm:pt modelId="{812B4A25-FBE5-495C-8E1D-B6F9A87150C5}">
      <dgm:prSet phldrT="[Text]"/>
      <dgm:spPr/>
      <dgm:t>
        <a:bodyPr/>
        <a:lstStyle/>
        <a:p>
          <a:pPr algn="l"/>
          <a:r>
            <a:rPr lang="en-US" dirty="0" smtClean="0">
              <a:latin typeface="Arial" panose="020B0604020202020204" pitchFamily="34" charset="0"/>
              <a:cs typeface="Arial" panose="020B0604020202020204" pitchFamily="34" charset="0"/>
            </a:rPr>
            <a:t>Lessons from the Pilot design and process</a:t>
          </a:r>
          <a:endParaRPr lang="en-US" dirty="0">
            <a:latin typeface="Arial" panose="020B0604020202020204" pitchFamily="34" charset="0"/>
            <a:cs typeface="Arial" panose="020B0604020202020204" pitchFamily="34" charset="0"/>
          </a:endParaRPr>
        </a:p>
      </dgm:t>
    </dgm:pt>
    <dgm:pt modelId="{70C48030-6BD5-499C-B2D1-93D85A233191}" type="parTrans" cxnId="{E049618C-DCD2-4774-8C96-3DE631F53E29}">
      <dgm:prSet/>
      <dgm:spPr/>
      <dgm:t>
        <a:bodyPr/>
        <a:lstStyle/>
        <a:p>
          <a:endParaRPr lang="en-US"/>
        </a:p>
      </dgm:t>
    </dgm:pt>
    <dgm:pt modelId="{8E61A065-C497-458A-B7B6-9060784E4F5A}" type="sibTrans" cxnId="{E049618C-DCD2-4774-8C96-3DE631F53E29}">
      <dgm:prSet/>
      <dgm:spPr/>
      <dgm:t>
        <a:bodyPr/>
        <a:lstStyle/>
        <a:p>
          <a:endParaRPr lang="en-US"/>
        </a:p>
      </dgm:t>
    </dgm:pt>
    <dgm:pt modelId="{1CA129CA-C41F-4031-A7DD-9739215B6BE9}">
      <dgm:prSet phldrT="[Text]"/>
      <dgm:spPr/>
      <dgm:t>
        <a:bodyPr/>
        <a:lstStyle/>
        <a:p>
          <a:pPr algn="l"/>
          <a:r>
            <a:rPr lang="en-US" b="0" i="0" dirty="0" smtClean="0">
              <a:latin typeface="Arial" panose="020B0604020202020204" pitchFamily="34" charset="0"/>
              <a:cs typeface="Arial" panose="020B0604020202020204" pitchFamily="34" charset="0"/>
            </a:rPr>
            <a:t>Audience behavior analysis (ticket transactions)</a:t>
          </a:r>
          <a:endParaRPr lang="en-US" b="0" i="0" dirty="0">
            <a:latin typeface="Arial" panose="020B0604020202020204" pitchFamily="34" charset="0"/>
            <a:cs typeface="Arial" panose="020B0604020202020204" pitchFamily="34" charset="0"/>
          </a:endParaRPr>
        </a:p>
      </dgm:t>
    </dgm:pt>
    <dgm:pt modelId="{39C697FE-968E-4542-87C6-E32654670520}" type="parTrans" cxnId="{A0E02D37-1EE7-45AB-92A4-81E53DA0ED86}">
      <dgm:prSet/>
      <dgm:spPr/>
      <dgm:t>
        <a:bodyPr/>
        <a:lstStyle/>
        <a:p>
          <a:endParaRPr lang="en-US"/>
        </a:p>
      </dgm:t>
    </dgm:pt>
    <dgm:pt modelId="{06A5AC82-2E0D-4240-800E-837ECF4EA3B2}" type="sibTrans" cxnId="{A0E02D37-1EE7-45AB-92A4-81E53DA0ED86}">
      <dgm:prSet/>
      <dgm:spPr/>
      <dgm:t>
        <a:bodyPr/>
        <a:lstStyle/>
        <a:p>
          <a:endParaRPr lang="en-US"/>
        </a:p>
      </dgm:t>
    </dgm:pt>
    <dgm:pt modelId="{759F3227-666A-4DFC-A39F-FAA8AA97C91D}">
      <dgm:prSet phldrT="[Text]"/>
      <dgm:spPr/>
      <dgm:t>
        <a:bodyPr/>
        <a:lstStyle/>
        <a:p>
          <a:pPr algn="l"/>
          <a:r>
            <a:rPr lang="en-US" b="0" i="0" dirty="0" smtClean="0">
              <a:latin typeface="Arial" panose="020B0604020202020204" pitchFamily="34" charset="0"/>
              <a:cs typeface="Arial" panose="020B0604020202020204" pitchFamily="34" charset="0"/>
            </a:rPr>
            <a:t>Strategic discussion partner</a:t>
          </a:r>
          <a:endParaRPr lang="en-US" b="0" i="0" dirty="0">
            <a:latin typeface="Arial" panose="020B0604020202020204" pitchFamily="34" charset="0"/>
            <a:cs typeface="Arial" panose="020B0604020202020204" pitchFamily="34" charset="0"/>
          </a:endParaRPr>
        </a:p>
      </dgm:t>
    </dgm:pt>
    <dgm:pt modelId="{0247E922-8614-44CF-A1D1-0B6466E98D77}" type="parTrans" cxnId="{7D1D087E-8EA1-46FD-BA14-5548579FBDC3}">
      <dgm:prSet/>
      <dgm:spPr/>
      <dgm:t>
        <a:bodyPr/>
        <a:lstStyle/>
        <a:p>
          <a:endParaRPr lang="en-US"/>
        </a:p>
      </dgm:t>
    </dgm:pt>
    <dgm:pt modelId="{5C31E544-0B24-4DA0-B6CC-63EAECFC346E}" type="sibTrans" cxnId="{7D1D087E-8EA1-46FD-BA14-5548579FBDC3}">
      <dgm:prSet/>
      <dgm:spPr/>
      <dgm:t>
        <a:bodyPr/>
        <a:lstStyle/>
        <a:p>
          <a:endParaRPr lang="en-US"/>
        </a:p>
      </dgm:t>
    </dgm:pt>
    <dgm:pt modelId="{CD58BC6D-FB00-4119-A6D4-4174FAF45C4C}" type="pres">
      <dgm:prSet presAssocID="{C441AFB6-F9D2-4532-A7C1-851CA401298A}" presName="linear" presStyleCnt="0">
        <dgm:presLayoutVars>
          <dgm:dir/>
          <dgm:animLvl val="lvl"/>
          <dgm:resizeHandles val="exact"/>
        </dgm:presLayoutVars>
      </dgm:prSet>
      <dgm:spPr/>
      <dgm:t>
        <a:bodyPr/>
        <a:lstStyle/>
        <a:p>
          <a:endParaRPr lang="en-US"/>
        </a:p>
      </dgm:t>
    </dgm:pt>
    <dgm:pt modelId="{8D872E9E-2FFB-4FDD-B35C-06B0915DA79B}" type="pres">
      <dgm:prSet presAssocID="{4CF2DE1F-7454-4866-B63E-6550C5899816}" presName="parentLin" presStyleCnt="0"/>
      <dgm:spPr/>
      <dgm:t>
        <a:bodyPr/>
        <a:lstStyle/>
        <a:p>
          <a:endParaRPr lang="en-US"/>
        </a:p>
      </dgm:t>
    </dgm:pt>
    <dgm:pt modelId="{3ADA1ACB-503D-4EFE-8135-8A418E05F5B6}" type="pres">
      <dgm:prSet presAssocID="{4CF2DE1F-7454-4866-B63E-6550C5899816}" presName="parentLeftMargin" presStyleLbl="node1" presStyleIdx="0" presStyleCnt="3"/>
      <dgm:spPr/>
      <dgm:t>
        <a:bodyPr/>
        <a:lstStyle/>
        <a:p>
          <a:endParaRPr lang="en-US"/>
        </a:p>
      </dgm:t>
    </dgm:pt>
    <dgm:pt modelId="{829ACC08-D1FD-4D07-9BE1-9D06B54970D2}" type="pres">
      <dgm:prSet presAssocID="{4CF2DE1F-7454-4866-B63E-6550C5899816}" presName="parentText" presStyleLbl="node1" presStyleIdx="0" presStyleCnt="3">
        <dgm:presLayoutVars>
          <dgm:chMax val="0"/>
          <dgm:bulletEnabled val="1"/>
        </dgm:presLayoutVars>
      </dgm:prSet>
      <dgm:spPr/>
      <dgm:t>
        <a:bodyPr/>
        <a:lstStyle/>
        <a:p>
          <a:endParaRPr lang="en-US"/>
        </a:p>
      </dgm:t>
    </dgm:pt>
    <dgm:pt modelId="{4E33C7BD-D228-4D61-B91C-FC7D9DF1A13B}" type="pres">
      <dgm:prSet presAssocID="{4CF2DE1F-7454-4866-B63E-6550C5899816}" presName="negativeSpace" presStyleCnt="0"/>
      <dgm:spPr/>
      <dgm:t>
        <a:bodyPr/>
        <a:lstStyle/>
        <a:p>
          <a:endParaRPr lang="en-US"/>
        </a:p>
      </dgm:t>
    </dgm:pt>
    <dgm:pt modelId="{C963D0DB-408D-4332-A76E-2536543AF809}" type="pres">
      <dgm:prSet presAssocID="{4CF2DE1F-7454-4866-B63E-6550C5899816}" presName="childText" presStyleLbl="conFgAcc1" presStyleIdx="0" presStyleCnt="3">
        <dgm:presLayoutVars>
          <dgm:bulletEnabled val="1"/>
        </dgm:presLayoutVars>
      </dgm:prSet>
      <dgm:spPr/>
      <dgm:t>
        <a:bodyPr/>
        <a:lstStyle/>
        <a:p>
          <a:endParaRPr lang="en-US"/>
        </a:p>
      </dgm:t>
    </dgm:pt>
    <dgm:pt modelId="{E3A6D3A1-8CE2-4B86-8BF6-BA803126BE29}" type="pres">
      <dgm:prSet presAssocID="{15CC699B-7DAF-4A01-9F46-9E2740AC1BEC}" presName="spaceBetweenRectangles" presStyleCnt="0"/>
      <dgm:spPr/>
      <dgm:t>
        <a:bodyPr/>
        <a:lstStyle/>
        <a:p>
          <a:endParaRPr lang="en-US"/>
        </a:p>
      </dgm:t>
    </dgm:pt>
    <dgm:pt modelId="{D133A4BB-A05B-4A5E-A00B-C1C857DD5A14}" type="pres">
      <dgm:prSet presAssocID="{A4777EB6-F6AA-4B38-9832-6AB37066A3EC}" presName="parentLin" presStyleCnt="0"/>
      <dgm:spPr/>
      <dgm:t>
        <a:bodyPr/>
        <a:lstStyle/>
        <a:p>
          <a:endParaRPr lang="en-US"/>
        </a:p>
      </dgm:t>
    </dgm:pt>
    <dgm:pt modelId="{BD64AA7C-2557-4898-8C5D-7DCC65E4CCF4}" type="pres">
      <dgm:prSet presAssocID="{A4777EB6-F6AA-4B38-9832-6AB37066A3EC}" presName="parentLeftMargin" presStyleLbl="node1" presStyleIdx="0" presStyleCnt="3"/>
      <dgm:spPr/>
      <dgm:t>
        <a:bodyPr/>
        <a:lstStyle/>
        <a:p>
          <a:endParaRPr lang="en-US"/>
        </a:p>
      </dgm:t>
    </dgm:pt>
    <dgm:pt modelId="{752ABE57-46E2-4C5F-B6DF-1A378DD09069}" type="pres">
      <dgm:prSet presAssocID="{A4777EB6-F6AA-4B38-9832-6AB37066A3EC}" presName="parentText" presStyleLbl="node1" presStyleIdx="1" presStyleCnt="3">
        <dgm:presLayoutVars>
          <dgm:chMax val="0"/>
          <dgm:bulletEnabled val="1"/>
        </dgm:presLayoutVars>
      </dgm:prSet>
      <dgm:spPr/>
      <dgm:t>
        <a:bodyPr/>
        <a:lstStyle/>
        <a:p>
          <a:endParaRPr lang="en-US"/>
        </a:p>
      </dgm:t>
    </dgm:pt>
    <dgm:pt modelId="{815A57B8-8638-4A74-90E3-3FBB507C678C}" type="pres">
      <dgm:prSet presAssocID="{A4777EB6-F6AA-4B38-9832-6AB37066A3EC}" presName="negativeSpace" presStyleCnt="0"/>
      <dgm:spPr/>
      <dgm:t>
        <a:bodyPr/>
        <a:lstStyle/>
        <a:p>
          <a:endParaRPr lang="en-US"/>
        </a:p>
      </dgm:t>
    </dgm:pt>
    <dgm:pt modelId="{8775534E-6179-4A66-8AA3-8C3B12F6DDA4}" type="pres">
      <dgm:prSet presAssocID="{A4777EB6-F6AA-4B38-9832-6AB37066A3EC}" presName="childText" presStyleLbl="conFgAcc1" presStyleIdx="1" presStyleCnt="3">
        <dgm:presLayoutVars>
          <dgm:bulletEnabled val="1"/>
        </dgm:presLayoutVars>
      </dgm:prSet>
      <dgm:spPr/>
      <dgm:t>
        <a:bodyPr/>
        <a:lstStyle/>
        <a:p>
          <a:endParaRPr lang="en-US"/>
        </a:p>
      </dgm:t>
    </dgm:pt>
    <dgm:pt modelId="{F0399E5F-B793-4F8F-A721-00E4797FCFE3}" type="pres">
      <dgm:prSet presAssocID="{D5756D18-AEE4-47F6-85C8-E295E70ADEF4}" presName="spaceBetweenRectangles" presStyleCnt="0"/>
      <dgm:spPr/>
      <dgm:t>
        <a:bodyPr/>
        <a:lstStyle/>
        <a:p>
          <a:endParaRPr lang="en-US"/>
        </a:p>
      </dgm:t>
    </dgm:pt>
    <dgm:pt modelId="{5066AC27-18BE-41CE-9D50-2ACBDA045FBF}" type="pres">
      <dgm:prSet presAssocID="{950325EC-A234-4016-9DAF-07D6163404C6}" presName="parentLin" presStyleCnt="0"/>
      <dgm:spPr/>
      <dgm:t>
        <a:bodyPr/>
        <a:lstStyle/>
        <a:p>
          <a:endParaRPr lang="en-US"/>
        </a:p>
      </dgm:t>
    </dgm:pt>
    <dgm:pt modelId="{E86960D4-4210-4B80-AE17-DED2CAF6DD7C}" type="pres">
      <dgm:prSet presAssocID="{950325EC-A234-4016-9DAF-07D6163404C6}" presName="parentLeftMargin" presStyleLbl="node1" presStyleIdx="1" presStyleCnt="3"/>
      <dgm:spPr/>
      <dgm:t>
        <a:bodyPr/>
        <a:lstStyle/>
        <a:p>
          <a:endParaRPr lang="en-US"/>
        </a:p>
      </dgm:t>
    </dgm:pt>
    <dgm:pt modelId="{E5F98F5B-7F69-4000-8146-B37CFEF4BFF7}" type="pres">
      <dgm:prSet presAssocID="{950325EC-A234-4016-9DAF-07D6163404C6}" presName="parentText" presStyleLbl="node1" presStyleIdx="2" presStyleCnt="3">
        <dgm:presLayoutVars>
          <dgm:chMax val="0"/>
          <dgm:bulletEnabled val="1"/>
        </dgm:presLayoutVars>
      </dgm:prSet>
      <dgm:spPr/>
      <dgm:t>
        <a:bodyPr/>
        <a:lstStyle/>
        <a:p>
          <a:endParaRPr lang="en-US"/>
        </a:p>
      </dgm:t>
    </dgm:pt>
    <dgm:pt modelId="{CD1B5415-6B1D-4273-A124-CE380A1DD7DF}" type="pres">
      <dgm:prSet presAssocID="{950325EC-A234-4016-9DAF-07D6163404C6}" presName="negativeSpace" presStyleCnt="0"/>
      <dgm:spPr/>
      <dgm:t>
        <a:bodyPr/>
        <a:lstStyle/>
        <a:p>
          <a:endParaRPr lang="en-US"/>
        </a:p>
      </dgm:t>
    </dgm:pt>
    <dgm:pt modelId="{9DCFF542-50A0-42AA-8353-1032343F747F}" type="pres">
      <dgm:prSet presAssocID="{950325EC-A234-4016-9DAF-07D6163404C6}" presName="childText" presStyleLbl="conFgAcc1" presStyleIdx="2" presStyleCnt="3">
        <dgm:presLayoutVars>
          <dgm:bulletEnabled val="1"/>
        </dgm:presLayoutVars>
      </dgm:prSet>
      <dgm:spPr/>
      <dgm:t>
        <a:bodyPr/>
        <a:lstStyle/>
        <a:p>
          <a:endParaRPr lang="en-US"/>
        </a:p>
      </dgm:t>
    </dgm:pt>
  </dgm:ptLst>
  <dgm:cxnLst>
    <dgm:cxn modelId="{49E6B16A-16FA-475A-9293-21B0D137F181}" type="presOf" srcId="{950325EC-A234-4016-9DAF-07D6163404C6}" destId="{E5F98F5B-7F69-4000-8146-B37CFEF4BFF7}" srcOrd="1" destOrd="0" presId="urn:microsoft.com/office/officeart/2005/8/layout/list1"/>
    <dgm:cxn modelId="{8EC190C0-7D3E-4F99-A34B-9372CBCDA156}" type="presOf" srcId="{4CF2DE1F-7454-4866-B63E-6550C5899816}" destId="{3ADA1ACB-503D-4EFE-8135-8A418E05F5B6}" srcOrd="0" destOrd="0" presId="urn:microsoft.com/office/officeart/2005/8/layout/list1"/>
    <dgm:cxn modelId="{CCE7CF61-B52C-4712-A4E7-63D2ED7BBC6D}" type="presOf" srcId="{B306D9CF-DDFA-4F93-82ED-8A7FC2921A04}" destId="{9DCFF542-50A0-42AA-8353-1032343F747F}" srcOrd="0" destOrd="0" presId="urn:microsoft.com/office/officeart/2005/8/layout/list1"/>
    <dgm:cxn modelId="{378FA705-5832-49DE-BC87-212E324F7AAD}" srcId="{A4777EB6-F6AA-4B38-9832-6AB37066A3EC}" destId="{A1062232-C138-466F-9EEB-B8B55275ED9E}" srcOrd="1" destOrd="0" parTransId="{7A43AACF-3C77-4A6D-85C0-7BCF3FBBB92F}" sibTransId="{48F9AF4E-034E-4F93-A339-D1320E8F3180}"/>
    <dgm:cxn modelId="{4625B772-9D5F-4C08-A569-77C46CD49A9E}" type="presOf" srcId="{0AEE349B-DF37-4377-B14C-AE707C04D46B}" destId="{C963D0DB-408D-4332-A76E-2536543AF809}" srcOrd="0" destOrd="1" presId="urn:microsoft.com/office/officeart/2005/8/layout/list1"/>
    <dgm:cxn modelId="{A0E02D37-1EE7-45AB-92A4-81E53DA0ED86}" srcId="{4CF2DE1F-7454-4866-B63E-6550C5899816}" destId="{1CA129CA-C41F-4031-A7DD-9739215B6BE9}" srcOrd="2" destOrd="0" parTransId="{39C697FE-968E-4542-87C6-E32654670520}" sibTransId="{06A5AC82-2E0D-4240-800E-837ECF4EA3B2}"/>
    <dgm:cxn modelId="{16AF58B4-6847-4C80-ADC0-E9E677BDE9C9}" srcId="{A4777EB6-F6AA-4B38-9832-6AB37066A3EC}" destId="{1ABFF978-6EF3-4355-82BB-9854D854AEAE}" srcOrd="2" destOrd="0" parTransId="{12CE9D11-796C-4C64-9015-BE88325160E0}" sibTransId="{1FD8AFA8-ADF0-4B97-8A25-44C555A870EF}"/>
    <dgm:cxn modelId="{0F345986-E35C-44D3-9A71-443B15CC7009}" type="presOf" srcId="{812B4A25-FBE5-495C-8E1D-B6F9A87150C5}" destId="{9DCFF542-50A0-42AA-8353-1032343F747F}" srcOrd="0" destOrd="1" presId="urn:microsoft.com/office/officeart/2005/8/layout/list1"/>
    <dgm:cxn modelId="{55848693-F0DC-4DEF-93E3-AEEBBD968158}" srcId="{C441AFB6-F9D2-4532-A7C1-851CA401298A}" destId="{A4777EB6-F6AA-4B38-9832-6AB37066A3EC}" srcOrd="1" destOrd="0" parTransId="{CDC8BC0B-7495-4954-AC77-FAEC686D25C2}" sibTransId="{D5756D18-AEE4-47F6-85C8-E295E70ADEF4}"/>
    <dgm:cxn modelId="{23F5CE6E-C570-4211-A516-406E017FCC9A}" type="presOf" srcId="{A4777EB6-F6AA-4B38-9832-6AB37066A3EC}" destId="{BD64AA7C-2557-4898-8C5D-7DCC65E4CCF4}" srcOrd="0" destOrd="0" presId="urn:microsoft.com/office/officeart/2005/8/layout/list1"/>
    <dgm:cxn modelId="{EF32AD54-9990-4646-B5F4-009F8CE213C6}" srcId="{4CF2DE1F-7454-4866-B63E-6550C5899816}" destId="{8A536FDA-8C55-4E83-90B3-8414796CB4F5}" srcOrd="0" destOrd="0" parTransId="{DAC5239C-D624-4E0E-8532-B34D888F4379}" sibTransId="{1618617E-BDCB-4C3C-8C1D-E5D2FAFF6C14}"/>
    <dgm:cxn modelId="{15EEB0B3-977A-4E08-B4E4-E096959E0AA4}" type="presOf" srcId="{8A536FDA-8C55-4E83-90B3-8414796CB4F5}" destId="{C963D0DB-408D-4332-A76E-2536543AF809}" srcOrd="0" destOrd="0" presId="urn:microsoft.com/office/officeart/2005/8/layout/list1"/>
    <dgm:cxn modelId="{FC4CDB74-FE73-4140-88AA-1A822D523FA2}" srcId="{950325EC-A234-4016-9DAF-07D6163404C6}" destId="{B306D9CF-DDFA-4F93-82ED-8A7FC2921A04}" srcOrd="0" destOrd="0" parTransId="{831A15C8-0223-46EF-8696-E5A488993A63}" sibTransId="{3E472B47-6ED7-4B15-B9AC-54DC147F8D3C}"/>
    <dgm:cxn modelId="{7445B095-EC3A-4E37-8FAC-4778F9418B24}" type="presOf" srcId="{47687BC9-F120-472A-B66C-F03D74917112}" destId="{C963D0DB-408D-4332-A76E-2536543AF809}" srcOrd="0" destOrd="3" presId="urn:microsoft.com/office/officeart/2005/8/layout/list1"/>
    <dgm:cxn modelId="{0218AB13-3E1B-4023-B326-B28D6D9EF3FD}" type="presOf" srcId="{1CA129CA-C41F-4031-A7DD-9739215B6BE9}" destId="{C963D0DB-408D-4332-A76E-2536543AF809}" srcOrd="0" destOrd="2" presId="urn:microsoft.com/office/officeart/2005/8/layout/list1"/>
    <dgm:cxn modelId="{25D1D948-F9D9-4E40-8906-9EE60886AD26}" type="presOf" srcId="{4CF2DE1F-7454-4866-B63E-6550C5899816}" destId="{829ACC08-D1FD-4D07-9BE1-9D06B54970D2}" srcOrd="1" destOrd="0" presId="urn:microsoft.com/office/officeart/2005/8/layout/list1"/>
    <dgm:cxn modelId="{C58A2F5B-3800-4B0B-B9BC-C7FA7548BFAE}" type="presOf" srcId="{950325EC-A234-4016-9DAF-07D6163404C6}" destId="{E86960D4-4210-4B80-AE17-DED2CAF6DD7C}" srcOrd="0" destOrd="0" presId="urn:microsoft.com/office/officeart/2005/8/layout/list1"/>
    <dgm:cxn modelId="{F1041460-2DD3-466B-89BF-A3C29637E811}" type="presOf" srcId="{759F3227-666A-4DFC-A39F-FAA8AA97C91D}" destId="{8775534E-6179-4A66-8AA3-8C3B12F6DDA4}" srcOrd="0" destOrd="3" presId="urn:microsoft.com/office/officeart/2005/8/layout/list1"/>
    <dgm:cxn modelId="{9CD7F532-2477-4C80-8FFD-CF167CD500D2}" type="presOf" srcId="{1ABFF978-6EF3-4355-82BB-9854D854AEAE}" destId="{8775534E-6179-4A66-8AA3-8C3B12F6DDA4}" srcOrd="0" destOrd="2" presId="urn:microsoft.com/office/officeart/2005/8/layout/list1"/>
    <dgm:cxn modelId="{25698AF2-7F38-40C9-8877-9D3021512863}" type="presOf" srcId="{A4777EB6-F6AA-4B38-9832-6AB37066A3EC}" destId="{752ABE57-46E2-4C5F-B6DF-1A378DD09069}" srcOrd="1" destOrd="0" presId="urn:microsoft.com/office/officeart/2005/8/layout/list1"/>
    <dgm:cxn modelId="{820136C6-368B-4118-9D58-FE628DFBF681}" type="presOf" srcId="{C441AFB6-F9D2-4532-A7C1-851CA401298A}" destId="{CD58BC6D-FB00-4119-A6D4-4174FAF45C4C}" srcOrd="0" destOrd="0" presId="urn:microsoft.com/office/officeart/2005/8/layout/list1"/>
    <dgm:cxn modelId="{E049618C-DCD2-4774-8C96-3DE631F53E29}" srcId="{950325EC-A234-4016-9DAF-07D6163404C6}" destId="{812B4A25-FBE5-495C-8E1D-B6F9A87150C5}" srcOrd="1" destOrd="0" parTransId="{70C48030-6BD5-499C-B2D1-93D85A233191}" sibTransId="{8E61A065-C497-458A-B7B6-9060784E4F5A}"/>
    <dgm:cxn modelId="{1646704D-6CE2-4EAF-8145-C4AC1CE5451C}" type="presOf" srcId="{A1062232-C138-466F-9EEB-B8B55275ED9E}" destId="{8775534E-6179-4A66-8AA3-8C3B12F6DDA4}" srcOrd="0" destOrd="1" presId="urn:microsoft.com/office/officeart/2005/8/layout/list1"/>
    <dgm:cxn modelId="{0C6F7F20-0238-4342-B518-8A9E795A23F0}" srcId="{A4777EB6-F6AA-4B38-9832-6AB37066A3EC}" destId="{FA6415FA-0898-4DEF-868A-D0ED1083D770}" srcOrd="0" destOrd="0" parTransId="{6A974406-0EB3-4E2E-9124-D3C3F95D2373}" sibTransId="{6A8F6111-E71E-4FF6-BF3D-38A19E2A8423}"/>
    <dgm:cxn modelId="{0F207565-07F7-4153-A064-C4F852245EB3}" srcId="{4CF2DE1F-7454-4866-B63E-6550C5899816}" destId="{47687BC9-F120-472A-B66C-F03D74917112}" srcOrd="3" destOrd="0" parTransId="{A2780F82-F3AF-4DF7-A9EF-3BFF48BADE54}" sibTransId="{95AA5390-B51E-4810-83EC-E3AF4F83E239}"/>
    <dgm:cxn modelId="{48355D6D-1E6D-4001-8914-05E295EEF781}" srcId="{C441AFB6-F9D2-4532-A7C1-851CA401298A}" destId="{950325EC-A234-4016-9DAF-07D6163404C6}" srcOrd="2" destOrd="0" parTransId="{6F606240-75AD-4D7E-9E86-8013CD957D78}" sibTransId="{02FB87EB-DC72-4A93-80F8-EB883B914D5B}"/>
    <dgm:cxn modelId="{0423A0EA-D4E2-483B-8751-FE0D1CCCA82A}" srcId="{C441AFB6-F9D2-4532-A7C1-851CA401298A}" destId="{4CF2DE1F-7454-4866-B63E-6550C5899816}" srcOrd="0" destOrd="0" parTransId="{EB325B46-5F12-4D85-8365-1C550BA5F4C5}" sibTransId="{15CC699B-7DAF-4A01-9F46-9E2740AC1BEC}"/>
    <dgm:cxn modelId="{7D1D087E-8EA1-46FD-BA14-5548579FBDC3}" srcId="{A4777EB6-F6AA-4B38-9832-6AB37066A3EC}" destId="{759F3227-666A-4DFC-A39F-FAA8AA97C91D}" srcOrd="3" destOrd="0" parTransId="{0247E922-8614-44CF-A1D1-0B6466E98D77}" sibTransId="{5C31E544-0B24-4DA0-B6CC-63EAECFC346E}"/>
    <dgm:cxn modelId="{682B0B6C-07EC-4BF9-8D2E-DAEAD444C682}" type="presOf" srcId="{FA6415FA-0898-4DEF-868A-D0ED1083D770}" destId="{8775534E-6179-4A66-8AA3-8C3B12F6DDA4}" srcOrd="0" destOrd="0" presId="urn:microsoft.com/office/officeart/2005/8/layout/list1"/>
    <dgm:cxn modelId="{B7FBBC49-5C52-4E32-BF82-489F6780A46F}" srcId="{4CF2DE1F-7454-4866-B63E-6550C5899816}" destId="{0AEE349B-DF37-4377-B14C-AE707C04D46B}" srcOrd="1" destOrd="0" parTransId="{0F8B821E-CE5B-4331-85F0-509D82DACF86}" sibTransId="{3A6EE97E-2CB6-415B-B495-E0EC564B080B}"/>
    <dgm:cxn modelId="{FC341291-C64F-45E3-81DE-9D296F5D2B90}" type="presParOf" srcId="{CD58BC6D-FB00-4119-A6D4-4174FAF45C4C}" destId="{8D872E9E-2FFB-4FDD-B35C-06B0915DA79B}" srcOrd="0" destOrd="0" presId="urn:microsoft.com/office/officeart/2005/8/layout/list1"/>
    <dgm:cxn modelId="{8EE5066D-A65B-45DC-A9F6-5A5943537D29}" type="presParOf" srcId="{8D872E9E-2FFB-4FDD-B35C-06B0915DA79B}" destId="{3ADA1ACB-503D-4EFE-8135-8A418E05F5B6}" srcOrd="0" destOrd="0" presId="urn:microsoft.com/office/officeart/2005/8/layout/list1"/>
    <dgm:cxn modelId="{478B8A22-42AE-4F79-A711-51105B5C7280}" type="presParOf" srcId="{8D872E9E-2FFB-4FDD-B35C-06B0915DA79B}" destId="{829ACC08-D1FD-4D07-9BE1-9D06B54970D2}" srcOrd="1" destOrd="0" presId="urn:microsoft.com/office/officeart/2005/8/layout/list1"/>
    <dgm:cxn modelId="{81C4A8FB-5C87-466F-9B52-6BB788A19B95}" type="presParOf" srcId="{CD58BC6D-FB00-4119-A6D4-4174FAF45C4C}" destId="{4E33C7BD-D228-4D61-B91C-FC7D9DF1A13B}" srcOrd="1" destOrd="0" presId="urn:microsoft.com/office/officeart/2005/8/layout/list1"/>
    <dgm:cxn modelId="{4796A132-16CC-4E60-A820-8B2CE1874EE3}" type="presParOf" srcId="{CD58BC6D-FB00-4119-A6D4-4174FAF45C4C}" destId="{C963D0DB-408D-4332-A76E-2536543AF809}" srcOrd="2" destOrd="0" presId="urn:microsoft.com/office/officeart/2005/8/layout/list1"/>
    <dgm:cxn modelId="{85DB79BB-C919-4798-8463-38883BE147E4}" type="presParOf" srcId="{CD58BC6D-FB00-4119-A6D4-4174FAF45C4C}" destId="{E3A6D3A1-8CE2-4B86-8BF6-BA803126BE29}" srcOrd="3" destOrd="0" presId="urn:microsoft.com/office/officeart/2005/8/layout/list1"/>
    <dgm:cxn modelId="{97A52BDB-C5A9-4FB4-AD87-23EEB703D6B4}" type="presParOf" srcId="{CD58BC6D-FB00-4119-A6D4-4174FAF45C4C}" destId="{D133A4BB-A05B-4A5E-A00B-C1C857DD5A14}" srcOrd="4" destOrd="0" presId="urn:microsoft.com/office/officeart/2005/8/layout/list1"/>
    <dgm:cxn modelId="{4C372807-3805-4291-AC69-F15F81A7249A}" type="presParOf" srcId="{D133A4BB-A05B-4A5E-A00B-C1C857DD5A14}" destId="{BD64AA7C-2557-4898-8C5D-7DCC65E4CCF4}" srcOrd="0" destOrd="0" presId="urn:microsoft.com/office/officeart/2005/8/layout/list1"/>
    <dgm:cxn modelId="{14094B43-71E6-41DE-B98A-4CE517D5E620}" type="presParOf" srcId="{D133A4BB-A05B-4A5E-A00B-C1C857DD5A14}" destId="{752ABE57-46E2-4C5F-B6DF-1A378DD09069}" srcOrd="1" destOrd="0" presId="urn:microsoft.com/office/officeart/2005/8/layout/list1"/>
    <dgm:cxn modelId="{FC31E99B-867A-416D-8C0B-3C58E1F82A7D}" type="presParOf" srcId="{CD58BC6D-FB00-4119-A6D4-4174FAF45C4C}" destId="{815A57B8-8638-4A74-90E3-3FBB507C678C}" srcOrd="5" destOrd="0" presId="urn:microsoft.com/office/officeart/2005/8/layout/list1"/>
    <dgm:cxn modelId="{16042504-7731-46FB-AF99-45EDADA88873}" type="presParOf" srcId="{CD58BC6D-FB00-4119-A6D4-4174FAF45C4C}" destId="{8775534E-6179-4A66-8AA3-8C3B12F6DDA4}" srcOrd="6" destOrd="0" presId="urn:microsoft.com/office/officeart/2005/8/layout/list1"/>
    <dgm:cxn modelId="{1FB47E19-565D-4DC8-A6F4-54FA2C04F4BA}" type="presParOf" srcId="{CD58BC6D-FB00-4119-A6D4-4174FAF45C4C}" destId="{F0399E5F-B793-4F8F-A721-00E4797FCFE3}" srcOrd="7" destOrd="0" presId="urn:microsoft.com/office/officeart/2005/8/layout/list1"/>
    <dgm:cxn modelId="{341CFED4-820E-4123-94D7-D60744159E21}" type="presParOf" srcId="{CD58BC6D-FB00-4119-A6D4-4174FAF45C4C}" destId="{5066AC27-18BE-41CE-9D50-2ACBDA045FBF}" srcOrd="8" destOrd="0" presId="urn:microsoft.com/office/officeart/2005/8/layout/list1"/>
    <dgm:cxn modelId="{BF77CDFC-9B6C-40EB-9436-E2BED6DBA810}" type="presParOf" srcId="{5066AC27-18BE-41CE-9D50-2ACBDA045FBF}" destId="{E86960D4-4210-4B80-AE17-DED2CAF6DD7C}" srcOrd="0" destOrd="0" presId="urn:microsoft.com/office/officeart/2005/8/layout/list1"/>
    <dgm:cxn modelId="{200315A1-39B7-48B6-977D-A39002AE034F}" type="presParOf" srcId="{5066AC27-18BE-41CE-9D50-2ACBDA045FBF}" destId="{E5F98F5B-7F69-4000-8146-B37CFEF4BFF7}" srcOrd="1" destOrd="0" presId="urn:microsoft.com/office/officeart/2005/8/layout/list1"/>
    <dgm:cxn modelId="{5030F4FF-ED86-4241-AE9A-B79C37BE7C1C}" type="presParOf" srcId="{CD58BC6D-FB00-4119-A6D4-4174FAF45C4C}" destId="{CD1B5415-6B1D-4273-A124-CE380A1DD7DF}" srcOrd="9" destOrd="0" presId="urn:microsoft.com/office/officeart/2005/8/layout/list1"/>
    <dgm:cxn modelId="{E31CAABD-5EAC-44DC-8FBA-C9B5BD41FA56}" type="presParOf" srcId="{CD58BC6D-FB00-4119-A6D4-4174FAF45C4C}" destId="{9DCFF542-50A0-42AA-8353-1032343F747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3D0DB-408D-4332-A76E-2536543AF809}">
      <dsp:nvSpPr>
        <dsp:cNvPr id="0" name=""/>
        <dsp:cNvSpPr/>
      </dsp:nvSpPr>
      <dsp:spPr>
        <a:xfrm>
          <a:off x="0" y="315938"/>
          <a:ext cx="7886700" cy="1411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333248" rIns="612096" bIns="113792" numCol="1" spcCol="1270" anchor="t" anchorCtr="0">
          <a:noAutofit/>
        </a:bodyPr>
        <a:lstStyle/>
        <a:p>
          <a:pPr marL="171450" lvl="1" indent="-171450" algn="l" defTabSz="711200">
            <a:lnSpc>
              <a:spcPct val="90000"/>
            </a:lnSpc>
            <a:spcBef>
              <a:spcPct val="0"/>
            </a:spcBef>
            <a:spcAft>
              <a:spcPct val="15000"/>
            </a:spcAft>
            <a:buChar char="••"/>
          </a:pPr>
          <a:r>
            <a:rPr lang="en-US" sz="1600" b="1" i="0" u="none" kern="1200" dirty="0" smtClean="0">
              <a:latin typeface="Arial" panose="020B0604020202020204" pitchFamily="34" charset="0"/>
              <a:cs typeface="Arial" panose="020B0604020202020204" pitchFamily="34" charset="0"/>
            </a:rPr>
            <a:t>Shared Data Warehouse</a:t>
          </a:r>
          <a:endParaRPr lang="en-US" sz="1600" b="1" i="0" u="none"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Primary market research (survey)</a:t>
          </a:r>
          <a:endParaRPr lang="en-US" sz="1600" b="0" i="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Audience behavior analysis (ticket transactions)</a:t>
          </a:r>
          <a:endParaRPr lang="en-US" sz="1600" b="0" i="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Learning platforms</a:t>
          </a:r>
          <a:endParaRPr lang="en-US" sz="1600" b="0" i="0" kern="1200" dirty="0">
            <a:latin typeface="Arial" panose="020B0604020202020204" pitchFamily="34" charset="0"/>
            <a:cs typeface="Arial" panose="020B0604020202020204" pitchFamily="34" charset="0"/>
          </a:endParaRPr>
        </a:p>
      </dsp:txBody>
      <dsp:txXfrm>
        <a:off x="0" y="315938"/>
        <a:ext cx="7886700" cy="1411200"/>
      </dsp:txXfrm>
    </dsp:sp>
    <dsp:sp modelId="{829ACC08-D1FD-4D07-9BE1-9D06B54970D2}">
      <dsp:nvSpPr>
        <dsp:cNvPr id="0" name=""/>
        <dsp:cNvSpPr/>
      </dsp:nvSpPr>
      <dsp:spPr>
        <a:xfrm>
          <a:off x="394335" y="79778"/>
          <a:ext cx="5520690" cy="472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lvl="0" algn="l" defTabSz="711200">
            <a:lnSpc>
              <a:spcPct val="90000"/>
            </a:lnSpc>
            <a:spcBef>
              <a:spcPct val="0"/>
            </a:spcBef>
            <a:spcAft>
              <a:spcPct val="35000"/>
            </a:spcAft>
          </a:pPr>
          <a:r>
            <a:rPr lang="en-US" sz="1600" b="1" u="none" kern="1200" dirty="0" smtClean="0">
              <a:latin typeface="Arial" panose="020B0604020202020204" pitchFamily="34" charset="0"/>
              <a:cs typeface="Arial" panose="020B0604020202020204" pitchFamily="34" charset="0"/>
            </a:rPr>
            <a:t>Across the cohort</a:t>
          </a:r>
          <a:endParaRPr lang="en-US" sz="1600" b="1" u="none" kern="1200" dirty="0">
            <a:latin typeface="Arial" panose="020B0604020202020204" pitchFamily="34" charset="0"/>
            <a:cs typeface="Arial" panose="020B0604020202020204" pitchFamily="34" charset="0"/>
          </a:endParaRPr>
        </a:p>
      </dsp:txBody>
      <dsp:txXfrm>
        <a:off x="417392" y="102835"/>
        <a:ext cx="5474576" cy="426206"/>
      </dsp:txXfrm>
    </dsp:sp>
    <dsp:sp modelId="{8775534E-6179-4A66-8AA3-8C3B12F6DDA4}">
      <dsp:nvSpPr>
        <dsp:cNvPr id="0" name=""/>
        <dsp:cNvSpPr/>
      </dsp:nvSpPr>
      <dsp:spPr>
        <a:xfrm>
          <a:off x="0" y="2049698"/>
          <a:ext cx="7886700" cy="1411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333248" rIns="612096" bIns="113792" numCol="1" spcCol="1270" anchor="t" anchorCtr="0">
          <a:noAutofit/>
        </a:bodyPr>
        <a:lstStyle/>
        <a:p>
          <a:pPr marL="171450" lvl="1" indent="-171450" algn="l" defTabSz="711200">
            <a:lnSpc>
              <a:spcPct val="90000"/>
            </a:lnSpc>
            <a:spcBef>
              <a:spcPct val="0"/>
            </a:spcBef>
            <a:spcAft>
              <a:spcPct val="15000"/>
            </a:spcAft>
            <a:buChar char="••"/>
          </a:pPr>
          <a:r>
            <a:rPr lang="en-US" sz="1600" b="1" i="0" u="none" kern="1200" dirty="0" smtClean="0">
              <a:latin typeface="Arial" panose="020B0604020202020204" pitchFamily="34" charset="0"/>
              <a:cs typeface="Arial" panose="020B0604020202020204" pitchFamily="34" charset="0"/>
            </a:rPr>
            <a:t>Audience Engine Dashboards</a:t>
          </a:r>
          <a:endParaRPr lang="en-US" sz="1600" b="1" i="0" u="none"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Customized primary market research (survey)</a:t>
          </a:r>
          <a:endParaRPr lang="en-US" sz="1600" b="0" i="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Audience behavior analysis (ticket transactions)</a:t>
          </a:r>
          <a:endParaRPr lang="en-US" sz="1600" b="0" i="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b="0" i="0" kern="1200" dirty="0" smtClean="0">
              <a:latin typeface="Arial" panose="020B0604020202020204" pitchFamily="34" charset="0"/>
              <a:cs typeface="Arial" panose="020B0604020202020204" pitchFamily="34" charset="0"/>
            </a:rPr>
            <a:t>Strategic discussion partner</a:t>
          </a:r>
          <a:endParaRPr lang="en-US" sz="1600" b="0" i="0" kern="1200" dirty="0">
            <a:latin typeface="Arial" panose="020B0604020202020204" pitchFamily="34" charset="0"/>
            <a:cs typeface="Arial" panose="020B0604020202020204" pitchFamily="34" charset="0"/>
          </a:endParaRPr>
        </a:p>
      </dsp:txBody>
      <dsp:txXfrm>
        <a:off x="0" y="2049698"/>
        <a:ext cx="7886700" cy="1411200"/>
      </dsp:txXfrm>
    </dsp:sp>
    <dsp:sp modelId="{752ABE57-46E2-4C5F-B6DF-1A378DD09069}">
      <dsp:nvSpPr>
        <dsp:cNvPr id="0" name=""/>
        <dsp:cNvSpPr/>
      </dsp:nvSpPr>
      <dsp:spPr>
        <a:xfrm>
          <a:off x="394335" y="1813538"/>
          <a:ext cx="5520690" cy="472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lvl="0" algn="l" defTabSz="711200">
            <a:lnSpc>
              <a:spcPct val="90000"/>
            </a:lnSpc>
            <a:spcBef>
              <a:spcPct val="0"/>
            </a:spcBef>
            <a:spcAft>
              <a:spcPct val="35000"/>
            </a:spcAft>
          </a:pPr>
          <a:r>
            <a:rPr lang="en-US" sz="1600" b="1" u="none" kern="1200" dirty="0" smtClean="0">
              <a:latin typeface="Arial" panose="020B0604020202020204" pitchFamily="34" charset="0"/>
              <a:cs typeface="Arial" panose="020B0604020202020204" pitchFamily="34" charset="0"/>
            </a:rPr>
            <a:t>For individual organizations</a:t>
          </a:r>
          <a:endParaRPr lang="en-US" sz="1600" b="1" u="none" kern="1200" dirty="0">
            <a:latin typeface="Arial" panose="020B0604020202020204" pitchFamily="34" charset="0"/>
            <a:cs typeface="Arial" panose="020B0604020202020204" pitchFamily="34" charset="0"/>
          </a:endParaRPr>
        </a:p>
      </dsp:txBody>
      <dsp:txXfrm>
        <a:off x="417392" y="1836595"/>
        <a:ext cx="5474576" cy="426206"/>
      </dsp:txXfrm>
    </dsp:sp>
    <dsp:sp modelId="{9DCFF542-50A0-42AA-8353-1032343F747F}">
      <dsp:nvSpPr>
        <dsp:cNvPr id="0" name=""/>
        <dsp:cNvSpPr/>
      </dsp:nvSpPr>
      <dsp:spPr>
        <a:xfrm>
          <a:off x="0" y="3783458"/>
          <a:ext cx="7886700" cy="907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333248" rIns="61209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Reflections on trends from across research and analysis tools</a:t>
          </a:r>
          <a:endParaRPr lang="en-US"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Lessons from the Pilot design and process</a:t>
          </a:r>
          <a:endParaRPr lang="en-US" sz="1600" kern="1200" dirty="0">
            <a:latin typeface="Arial" panose="020B0604020202020204" pitchFamily="34" charset="0"/>
            <a:cs typeface="Arial" panose="020B0604020202020204" pitchFamily="34" charset="0"/>
          </a:endParaRPr>
        </a:p>
      </dsp:txBody>
      <dsp:txXfrm>
        <a:off x="0" y="3783458"/>
        <a:ext cx="7886700" cy="907200"/>
      </dsp:txXfrm>
    </dsp:sp>
    <dsp:sp modelId="{E5F98F5B-7F69-4000-8146-B37CFEF4BFF7}">
      <dsp:nvSpPr>
        <dsp:cNvPr id="0" name=""/>
        <dsp:cNvSpPr/>
      </dsp:nvSpPr>
      <dsp:spPr>
        <a:xfrm>
          <a:off x="394335" y="3547298"/>
          <a:ext cx="5520690" cy="472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lvl="0" algn="l" defTabSz="711200">
            <a:lnSpc>
              <a:spcPct val="90000"/>
            </a:lnSpc>
            <a:spcBef>
              <a:spcPct val="0"/>
            </a:spcBef>
            <a:spcAft>
              <a:spcPct val="35000"/>
            </a:spcAft>
          </a:pPr>
          <a:r>
            <a:rPr lang="en-US" sz="1600" b="1" u="none" kern="1200" dirty="0" smtClean="0">
              <a:latin typeface="Arial" panose="020B0604020202020204" pitchFamily="34" charset="0"/>
              <a:cs typeface="Arial" panose="020B0604020202020204" pitchFamily="34" charset="0"/>
            </a:rPr>
            <a:t>Studies</a:t>
          </a:r>
          <a:endParaRPr lang="en-US" sz="1600" b="1" u="none" kern="1200" dirty="0">
            <a:latin typeface="Arial" panose="020B0604020202020204" pitchFamily="34" charset="0"/>
            <a:cs typeface="Arial" panose="020B0604020202020204" pitchFamily="34" charset="0"/>
          </a:endParaRPr>
        </a:p>
      </dsp:txBody>
      <dsp:txXfrm>
        <a:off x="417392" y="3570355"/>
        <a:ext cx="547457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B61DEDD-061E-E04C-9685-566E893DF1B2}" type="datetimeFigureOut">
              <a:rPr lang="en-US" smtClean="0"/>
              <a:t>4/30/2019</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0AB0900-EFBC-D24B-994C-93B2AF16A58B}" type="slidenum">
              <a:rPr lang="en-US" smtClean="0"/>
              <a:t>‹#›</a:t>
            </a:fld>
            <a:endParaRPr lang="en-US" dirty="0"/>
          </a:p>
        </p:txBody>
      </p:sp>
    </p:spTree>
    <p:extLst>
      <p:ext uri="{BB962C8B-B14F-4D97-AF65-F5344CB8AC3E}">
        <p14:creationId xmlns:p14="http://schemas.microsoft.com/office/powerpoint/2010/main" val="1544056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98E52FF-C244-41C8-89DA-81EB075752F7}" type="datetimeFigureOut">
              <a:rPr lang="en-US" smtClean="0"/>
              <a:t>4/30/2019</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F7D8BA1-1FE4-40B9-9EF4-F7AEE47D4E75}" type="slidenum">
              <a:rPr lang="en-US" smtClean="0"/>
              <a:t>‹#›</a:t>
            </a:fld>
            <a:endParaRPr lang="en-US" dirty="0"/>
          </a:p>
        </p:txBody>
      </p:sp>
    </p:spTree>
    <p:extLst>
      <p:ext uri="{BB962C8B-B14F-4D97-AF65-F5344CB8AC3E}">
        <p14:creationId xmlns:p14="http://schemas.microsoft.com/office/powerpoint/2010/main" val="1814158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customerservicelife.com/monday-motivation-see-the-potential-in-other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1</a:t>
            </a:fld>
            <a:endParaRPr lang="en-US" dirty="0"/>
          </a:p>
        </p:txBody>
      </p:sp>
    </p:spTree>
    <p:extLst>
      <p:ext uri="{BB962C8B-B14F-4D97-AF65-F5344CB8AC3E}">
        <p14:creationId xmlns:p14="http://schemas.microsoft.com/office/powerpoint/2010/main" val="3734493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Market</a:t>
            </a:r>
            <a:r>
              <a:rPr lang="en-US" b="1" baseline="0" dirty="0" smtClean="0"/>
              <a:t> research definition: information that helps identify and analyze the needs of the market (i.e. customers), the market size, and the competition.</a:t>
            </a:r>
            <a:endParaRPr lang="en-US" b="1" dirty="0" smtClean="0"/>
          </a:p>
          <a:p>
            <a:endParaRPr lang="en-US" dirty="0" smtClean="0"/>
          </a:p>
          <a:p>
            <a:r>
              <a:rPr lang="en-US" dirty="0" smtClean="0"/>
              <a:t>Study sample:</a:t>
            </a:r>
            <a:r>
              <a:rPr lang="en-US" baseline="0" dirty="0" smtClean="0"/>
              <a:t> 37 Philadelphia arts leaders, 26 national experts in the arts, audience research, and market research</a:t>
            </a:r>
          </a:p>
          <a:p>
            <a:endParaRPr lang="en-US" baseline="0" dirty="0" smtClean="0"/>
          </a:p>
          <a:p>
            <a:r>
              <a:rPr lang="en-US" baseline="0" dirty="0" smtClean="0"/>
              <a:t>Study findings: </a:t>
            </a:r>
          </a:p>
          <a:p>
            <a:pPr marL="171450" indent="-171450">
              <a:buFont typeface="Arial" panose="020B0604020202020204" pitchFamily="34" charset="0"/>
              <a:buChar char="•"/>
            </a:pPr>
            <a:r>
              <a:rPr lang="en-US" baseline="0" dirty="0" smtClean="0"/>
              <a:t>$90M in audience revenue annually, $25M in marketing expense, $150K in market research</a:t>
            </a:r>
          </a:p>
          <a:p>
            <a:pPr marL="171450" indent="-171450">
              <a:buFont typeface="Arial" panose="020B0604020202020204" pitchFamily="34" charset="0"/>
              <a:buChar char="•"/>
            </a:pPr>
            <a:r>
              <a:rPr lang="en-US" baseline="0" dirty="0" smtClean="0"/>
              <a:t>Resource constraints are both human and financial</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1" baseline="0" dirty="0" smtClean="0"/>
              <a:t>Market-based strategy definition: strategy that is crafted with an understanding of, and in response to, the market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5</a:t>
            </a:fld>
            <a:endParaRPr lang="en-US" dirty="0"/>
          </a:p>
        </p:txBody>
      </p:sp>
    </p:spTree>
    <p:extLst>
      <p:ext uri="{BB962C8B-B14F-4D97-AF65-F5344CB8AC3E}">
        <p14:creationId xmlns:p14="http://schemas.microsoft.com/office/powerpoint/2010/main" val="1161007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 we’ve collected:</a:t>
            </a:r>
          </a:p>
          <a:p>
            <a:endParaRPr lang="en-US" dirty="0" smtClean="0"/>
          </a:p>
          <a:p>
            <a:r>
              <a:rPr lang="en-US" dirty="0" smtClean="0"/>
              <a:t>11 organizations</a:t>
            </a:r>
          </a:p>
          <a:p>
            <a:r>
              <a:rPr lang="en-US" dirty="0" smtClean="0"/>
              <a:t>7 season years (including 2018/19)</a:t>
            </a:r>
          </a:p>
          <a:p>
            <a:r>
              <a:rPr lang="en-US" dirty="0" smtClean="0"/>
              <a:t>Over 8K performances</a:t>
            </a:r>
          </a:p>
          <a:p>
            <a:r>
              <a:rPr lang="en-US" dirty="0" smtClean="0"/>
              <a:t>Over 500K unique customers</a:t>
            </a:r>
          </a:p>
          <a:p>
            <a:r>
              <a:rPr lang="en-US" dirty="0" smtClean="0"/>
              <a:t>Over 4.8M tickets</a:t>
            </a:r>
          </a:p>
          <a:p>
            <a:r>
              <a:rPr lang="en-US" dirty="0" smtClean="0"/>
              <a:t>Over $280M paid</a:t>
            </a:r>
          </a:p>
          <a:p>
            <a:r>
              <a:rPr lang="en-US" dirty="0" smtClean="0"/>
              <a:t>Customer crossover exists between all orgs &amp; art forms</a:t>
            </a:r>
          </a:p>
        </p:txBody>
      </p:sp>
      <p:sp>
        <p:nvSpPr>
          <p:cNvPr id="4" name="Slide Number Placeholder 3"/>
          <p:cNvSpPr>
            <a:spLocks noGrp="1"/>
          </p:cNvSpPr>
          <p:nvPr>
            <p:ph type="sldNum" sz="quarter" idx="10"/>
          </p:nvPr>
        </p:nvSpPr>
        <p:spPr/>
        <p:txBody>
          <a:bodyPr/>
          <a:lstStyle/>
          <a:p>
            <a:fld id="{AF7D8BA1-1FE4-40B9-9EF4-F7AEE47D4E75}" type="slidenum">
              <a:rPr lang="en-US" smtClean="0"/>
              <a:t>7</a:t>
            </a:fld>
            <a:endParaRPr lang="en-US" dirty="0"/>
          </a:p>
        </p:txBody>
      </p:sp>
    </p:spTree>
    <p:extLst>
      <p:ext uri="{BB962C8B-B14F-4D97-AF65-F5344CB8AC3E}">
        <p14:creationId xmlns:p14="http://schemas.microsoft.com/office/powerpoint/2010/main" val="978376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D8BA1-1FE4-40B9-9EF4-F7AEE47D4E75}" type="slidenum">
              <a:rPr lang="en-US" smtClean="0"/>
              <a:t>10</a:t>
            </a:fld>
            <a:endParaRPr lang="en-US" dirty="0"/>
          </a:p>
        </p:txBody>
      </p:sp>
    </p:spTree>
    <p:extLst>
      <p:ext uri="{BB962C8B-B14F-4D97-AF65-F5344CB8AC3E}">
        <p14:creationId xmlns:p14="http://schemas.microsoft.com/office/powerpoint/2010/main" val="1193646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know, the Greater Philadelphia Cultural Alliance is known for our research.</a:t>
            </a:r>
          </a:p>
          <a:p>
            <a:endParaRPr lang="en-US" dirty="0"/>
          </a:p>
          <a:p>
            <a:r>
              <a:rPr lang="en-US" dirty="0"/>
              <a:t>In our 2015, Portfolio series, </a:t>
            </a:r>
            <a:r>
              <a:rPr lang="en-US" i="1" dirty="0"/>
              <a:t>Culture Across Communities, </a:t>
            </a:r>
            <a:r>
              <a:rPr lang="en-US" i="0" dirty="0"/>
              <a:t>if</a:t>
            </a:r>
            <a:r>
              <a:rPr lang="en-US" i="1" dirty="0"/>
              <a:t> </a:t>
            </a:r>
            <a:r>
              <a:rPr lang="en-US" i="0" dirty="0"/>
              <a:t>we combined earned and contributed revenue from individuals, it is 45% of what sustains arts and culture organizations. Yet, we know, as you all are probably aware of, that membership and subscriptions have been declining.</a:t>
            </a:r>
          </a:p>
          <a:p>
            <a:endParaRPr lang="en-US" i="0" dirty="0"/>
          </a:p>
          <a:p>
            <a:r>
              <a:rPr lang="en-US" i="0" dirty="0"/>
              <a:t>The results of our Patron Loyalty study in 2014, echo what Chris mentioned in his initial findings. We learned that people who come once (single ticket buyers), made up 73% of the audience. However, 70% of the single ticket buyers did not return to any organizations the following year.  </a:t>
            </a:r>
          </a:p>
          <a:p>
            <a:endParaRPr lang="en-US" i="0" dirty="0"/>
          </a:p>
          <a:p>
            <a:r>
              <a:rPr lang="en-US" i="0" dirty="0"/>
              <a:t>In our study Research Into Action: </a:t>
            </a:r>
            <a:r>
              <a:rPr lang="en-US" i="1" dirty="0"/>
              <a:t>Pathways to New Opportunities, </a:t>
            </a:r>
            <a:r>
              <a:rPr lang="en-US" i="0" dirty="0"/>
              <a:t>we learned that Philadelphians who are actively engaged in art making or creative expression were 75% more likely to attend an arts and culture event. We also noted that product matters. In this study, the top reason people gave for attending events, ahead of both time and money, was personal interests. Other key highlights from this study were People of Color are more engaged and growing in population and that families are more engaged than any other life-stage cohort. </a:t>
            </a:r>
          </a:p>
          <a:p>
            <a:endParaRPr lang="en-US" i="0" dirty="0"/>
          </a:p>
          <a:p>
            <a:r>
              <a:rPr lang="en-US" i="0" dirty="0"/>
              <a:t> </a:t>
            </a:r>
          </a:p>
        </p:txBody>
      </p:sp>
      <p:sp>
        <p:nvSpPr>
          <p:cNvPr id="4" name="Slide Number Placeholder 3"/>
          <p:cNvSpPr>
            <a:spLocks noGrp="1"/>
          </p:cNvSpPr>
          <p:nvPr>
            <p:ph type="sldNum" sz="quarter" idx="5"/>
          </p:nvPr>
        </p:nvSpPr>
        <p:spPr/>
        <p:txBody>
          <a:bodyPr/>
          <a:lstStyle/>
          <a:p>
            <a:fld id="{AF7D8BA1-1FE4-40B9-9EF4-F7AEE47D4E75}" type="slidenum">
              <a:rPr lang="en-US" smtClean="0"/>
              <a:t>11</a:t>
            </a:fld>
            <a:endParaRPr lang="en-US" dirty="0"/>
          </a:p>
        </p:txBody>
      </p:sp>
    </p:spTree>
    <p:extLst>
      <p:ext uri="{BB962C8B-B14F-4D97-AF65-F5344CB8AC3E}">
        <p14:creationId xmlns:p14="http://schemas.microsoft.com/office/powerpoint/2010/main" val="1674971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arts service organization, we entered into the audience research center pilot to begin answering these questions: </a:t>
            </a:r>
          </a:p>
          <a:p>
            <a:endParaRPr lang="en-US" dirty="0"/>
          </a:p>
        </p:txBody>
      </p:sp>
      <p:sp>
        <p:nvSpPr>
          <p:cNvPr id="4" name="Slide Number Placeholder 3"/>
          <p:cNvSpPr>
            <a:spLocks noGrp="1"/>
          </p:cNvSpPr>
          <p:nvPr>
            <p:ph type="sldNum" sz="quarter" idx="5"/>
          </p:nvPr>
        </p:nvSpPr>
        <p:spPr/>
        <p:txBody>
          <a:bodyPr/>
          <a:lstStyle/>
          <a:p>
            <a:fld id="{AF7D8BA1-1FE4-40B9-9EF4-F7AEE47D4E75}" type="slidenum">
              <a:rPr lang="en-US" smtClean="0"/>
              <a:t>12</a:t>
            </a:fld>
            <a:endParaRPr lang="en-US" dirty="0"/>
          </a:p>
        </p:txBody>
      </p:sp>
    </p:spTree>
    <p:extLst>
      <p:ext uri="{BB962C8B-B14F-4D97-AF65-F5344CB8AC3E}">
        <p14:creationId xmlns:p14="http://schemas.microsoft.com/office/powerpoint/2010/main" val="207336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took away from the audiences research center pilot project were… </a:t>
            </a:r>
          </a:p>
          <a:p>
            <a:endParaRPr lang="en-US" dirty="0"/>
          </a:p>
          <a:p>
            <a:r>
              <a:rPr lang="en-US" dirty="0"/>
              <a:t>Second Bullet: Ability to… from both a sector and organizational perspective</a:t>
            </a:r>
          </a:p>
          <a:p>
            <a:endParaRPr lang="en-US" dirty="0"/>
          </a:p>
          <a:p>
            <a:r>
              <a:rPr lang="en-US" dirty="0"/>
              <a:t>Third Bullet: The ability to track… </a:t>
            </a:r>
          </a:p>
          <a:p>
            <a:endParaRPr lang="en-US" dirty="0"/>
          </a:p>
          <a:p>
            <a:r>
              <a:rPr lang="en-US" dirty="0"/>
              <a:t>Fourth Bullet Point: And finally by addressing capacity of organizations, the ability for automatic data uploads, which kirk will explain further in his presentation. </a:t>
            </a:r>
          </a:p>
          <a:p>
            <a:endParaRPr lang="en-US" dirty="0"/>
          </a:p>
          <a:p>
            <a:r>
              <a:rPr lang="en-US" dirty="0"/>
              <a:t>A lot of these key takeaways were a combination of additional analysis done by our partners TDC, Kate Prescott &amp; Associates, and JCA. And the Audience Engine tool, which provides the visualization of the data. Also developed by JCA.  </a:t>
            </a:r>
          </a:p>
        </p:txBody>
      </p:sp>
      <p:sp>
        <p:nvSpPr>
          <p:cNvPr id="4" name="Slide Number Placeholder 3"/>
          <p:cNvSpPr>
            <a:spLocks noGrp="1"/>
          </p:cNvSpPr>
          <p:nvPr>
            <p:ph type="sldNum" sz="quarter" idx="5"/>
          </p:nvPr>
        </p:nvSpPr>
        <p:spPr/>
        <p:txBody>
          <a:bodyPr/>
          <a:lstStyle/>
          <a:p>
            <a:fld id="{AF7D8BA1-1FE4-40B9-9EF4-F7AEE47D4E75}" type="slidenum">
              <a:rPr lang="en-US" smtClean="0"/>
              <a:t>13</a:t>
            </a:fld>
            <a:endParaRPr lang="en-US" dirty="0"/>
          </a:p>
        </p:txBody>
      </p:sp>
    </p:spTree>
    <p:extLst>
      <p:ext uri="{BB962C8B-B14F-4D97-AF65-F5344CB8AC3E}">
        <p14:creationId xmlns:p14="http://schemas.microsoft.com/office/powerpoint/2010/main" val="1942635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What we see as the future potential of the Audience Engine tool is, (first bullet); Of course, we want to add more organizations into the data set. We currently have 11 performing arts organizations featured in this project and we have learn so much from such a small cohort. </a:t>
            </a:r>
          </a:p>
          <a:p>
            <a:endParaRPr lang="en-US" dirty="0"/>
          </a:p>
          <a:p>
            <a:r>
              <a:rPr lang="en-US" dirty="0"/>
              <a:t>We also see potential for additional audiences analysis in order to understand who are these individual? And how do we keep them coming? </a:t>
            </a:r>
          </a:p>
          <a:p>
            <a:endParaRPr lang="en-US" dirty="0"/>
          </a:p>
          <a:p>
            <a:r>
              <a:rPr lang="en-US" dirty="0"/>
              <a:t>In addition, we see this tool as a way to examine other markets and have some cross marketing analysis in order to better understand the health of our sector. And Lastly, we see this tool as quantifiable way of measuring sector impact both from a social and economic perspective. </a:t>
            </a:r>
          </a:p>
          <a:p>
            <a:endParaRPr lang="en-US" dirty="0"/>
          </a:p>
          <a:p>
            <a:endParaRPr lang="en-US" dirty="0"/>
          </a:p>
          <a:p>
            <a:r>
              <a:rPr lang="en-US" dirty="0"/>
              <a:t>Kirk is going to walk us through, what is audience engine? as well as give you a glimpse of the tool’s potential. </a:t>
            </a:r>
          </a:p>
          <a:p>
            <a:endParaRPr lang="en-US" dirty="0"/>
          </a:p>
          <a:p>
            <a:r>
              <a:rPr lang="en-US" dirty="0"/>
              <a:t>Thank you! </a:t>
            </a:r>
          </a:p>
          <a:p>
            <a:endParaRPr lang="en-US" dirty="0"/>
          </a:p>
          <a:p>
            <a:r>
              <a:rPr lang="en-US" dirty="0"/>
              <a:t>Photo Source: </a:t>
            </a:r>
            <a:r>
              <a:rPr lang="en-US" dirty="0">
                <a:hlinkClick r:id="rId3"/>
              </a:rPr>
              <a:t>http://customerservicelife.com/monday-motivation-see-the-potential-in-others/</a:t>
            </a:r>
            <a:r>
              <a:rPr lang="en-US" dirty="0"/>
              <a:t>;</a:t>
            </a:r>
          </a:p>
        </p:txBody>
      </p:sp>
      <p:sp>
        <p:nvSpPr>
          <p:cNvPr id="4" name="Slide Number Placeholder 3"/>
          <p:cNvSpPr>
            <a:spLocks noGrp="1"/>
          </p:cNvSpPr>
          <p:nvPr>
            <p:ph type="sldNum" sz="quarter" idx="5"/>
          </p:nvPr>
        </p:nvSpPr>
        <p:spPr/>
        <p:txBody>
          <a:bodyPr/>
          <a:lstStyle/>
          <a:p>
            <a:fld id="{AF7D8BA1-1FE4-40B9-9EF4-F7AEE47D4E75}" type="slidenum">
              <a:rPr lang="en-US" smtClean="0"/>
              <a:t>14</a:t>
            </a:fld>
            <a:endParaRPr lang="en-US" dirty="0"/>
          </a:p>
        </p:txBody>
      </p:sp>
    </p:spTree>
    <p:extLst>
      <p:ext uri="{BB962C8B-B14F-4D97-AF65-F5344CB8AC3E}">
        <p14:creationId xmlns:p14="http://schemas.microsoft.com/office/powerpoint/2010/main" val="1759116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 Roberta! My name,</a:t>
            </a:r>
            <a:r>
              <a:rPr lang="en-US" baseline="0" dirty="0" smtClean="0"/>
              <a:t> again, is Kirk Mortensen. I’m a Senior Product Manager at JCA, and I’m really happy to be with you all today.</a:t>
            </a:r>
          </a:p>
          <a:p>
            <a:endParaRPr lang="en-US" baseline="0" dirty="0" smtClean="0"/>
          </a:p>
          <a:p>
            <a:r>
              <a:rPr lang="en-US" dirty="0" smtClean="0"/>
              <a:t>My plan is to tell</a:t>
            </a:r>
            <a:r>
              <a:rPr lang="en-US" baseline="0" dirty="0" smtClean="0"/>
              <a:t> you a little bit about the Audience Engine, which is the shared data technology JCA developed for the Audience Research Center project in Philadelphia. I want to give you a taste of what it has enabled us to do, and try to illustrate the scope and potential of the platform. I’m hoping you get excited about that potential, because we’re really interested in exploring together what the platform might be able to do for you as Arts Service Organizations.</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15</a:t>
            </a:fld>
            <a:endParaRPr lang="en-US"/>
          </a:p>
        </p:txBody>
      </p:sp>
    </p:spTree>
    <p:extLst>
      <p:ext uri="{BB962C8B-B14F-4D97-AF65-F5344CB8AC3E}">
        <p14:creationId xmlns:p14="http://schemas.microsoft.com/office/powerpoint/2010/main" val="3919364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since some of you aren’t familiar with us, let me briefly introduce JCA.</a:t>
            </a:r>
          </a:p>
          <a:p>
            <a:endParaRPr lang="en-US" dirty="0" smtClean="0"/>
          </a:p>
          <a:p>
            <a:r>
              <a:rPr lang="en-US" dirty="0" smtClean="0"/>
              <a:t>We’ve been around for over 30 years serving</a:t>
            </a:r>
            <a:r>
              <a:rPr lang="en-US" baseline="0" dirty="0" smtClean="0"/>
              <a:t> a variety of non-profits with strategic consulting and technology services focused around their CRM databases.</a:t>
            </a:r>
          </a:p>
          <a:p>
            <a:r>
              <a:rPr lang="en-US" baseline="0" dirty="0" smtClean="0"/>
              <a:t>I work in our software products team, where we’ve built a number of valuable data integration and analysis products for clients across the globe.</a:t>
            </a:r>
          </a:p>
          <a:p>
            <a:r>
              <a:rPr lang="en-US" baseline="0" dirty="0" smtClean="0"/>
              <a:t>In particular, I’ve worked with our team of engineers to develop a community database platform. It’s first use was in the UK, where there are now over 400 arts organizations from 9 different ticketing systems extracting data on a weekly basis into the same shared database. Audience Engine is built on that same platform.</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16</a:t>
            </a:fld>
            <a:endParaRPr lang="en-US" dirty="0"/>
          </a:p>
        </p:txBody>
      </p:sp>
    </p:spTree>
    <p:extLst>
      <p:ext uri="{BB962C8B-B14F-4D97-AF65-F5344CB8AC3E}">
        <p14:creationId xmlns:p14="http://schemas.microsoft.com/office/powerpoint/2010/main" val="3789695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These are the key features of the Audience Engine in a nutshell. &lt;quickly go down bullet points&gt;</a:t>
            </a:r>
          </a:p>
          <a:p>
            <a:endParaRPr lang="en-US" baseline="0" dirty="0" smtClean="0"/>
          </a:p>
          <a:p>
            <a:r>
              <a:rPr lang="en-US" baseline="0" dirty="0" smtClean="0"/>
              <a:t>We think some of the unique attributes that make Audience Engine so powerful include…</a:t>
            </a:r>
          </a:p>
          <a:p>
            <a:r>
              <a:rPr lang="en-US" baseline="0" dirty="0" smtClean="0"/>
              <a:t>-- The automation factor. Organizations don’t have to put it together manually and send it in or fill out a survey.</a:t>
            </a:r>
          </a:p>
          <a:p>
            <a:r>
              <a:rPr lang="en-US" baseline="0" dirty="0" smtClean="0"/>
              <a:t>-- Also, greater data completeness and accuracy. The data isn’t edited before it gets to us (which, we hear, does happen when orgs are collecting data manually).</a:t>
            </a:r>
          </a:p>
          <a:p>
            <a:r>
              <a:rPr lang="en-US" baseline="0" dirty="0" smtClean="0"/>
              <a:t>-- Last, we’re getting the data at a high level of detail – each and every ticket sold, and their associated patrons. That gives us a lot of flexibility with the kinds of analysis that can be done on the data.</a:t>
            </a:r>
          </a:p>
          <a:p>
            <a:endParaRPr lang="en-US" baseline="0" dirty="0" smtClean="0"/>
          </a:p>
          <a:p>
            <a:r>
              <a:rPr lang="en-US" dirty="0" smtClean="0"/>
              <a:t>For the </a:t>
            </a:r>
            <a:r>
              <a:rPr lang="en-US" baseline="0" dirty="0" smtClean="0"/>
              <a:t>Philadelphia pilot, we’ve been able to use Audience Engine to collect an enormous amount of this extremely detailed data, with very little impact on the organizations we’re collecting data from.</a:t>
            </a:r>
            <a:endParaRPr lang="en-US" dirty="0" smtClean="0"/>
          </a:p>
          <a:p>
            <a:endParaRPr lang="en-US" dirty="0" smtClean="0"/>
          </a:p>
          <a:p>
            <a:r>
              <a:rPr lang="en-US" dirty="0" smtClean="0"/>
              <a:t>Next, I</a:t>
            </a:r>
            <a:r>
              <a:rPr lang="en-US" baseline="0" dirty="0" smtClean="0"/>
              <a:t> want to show you some examples of the dashboards we’ve built based on this data.</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AF7D8BA1-1FE4-40B9-9EF4-F7AEE47D4E75}" type="slidenum">
              <a:rPr lang="en-US" smtClean="0"/>
              <a:t>17</a:t>
            </a:fld>
            <a:endParaRPr lang="en-US"/>
          </a:p>
        </p:txBody>
      </p:sp>
    </p:spTree>
    <p:extLst>
      <p:ext uri="{BB962C8B-B14F-4D97-AF65-F5344CB8AC3E}">
        <p14:creationId xmlns:p14="http://schemas.microsoft.com/office/powerpoint/2010/main" val="890236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This is a screenshot of our Crossover by Art Form dashboard. We’ve classified each performance in Audience</a:t>
            </a:r>
            <a:r>
              <a:rPr lang="en-US" baseline="0" dirty="0" smtClean="0"/>
              <a:t> Engine</a:t>
            </a:r>
            <a:r>
              <a:rPr lang="en-US" dirty="0" smtClean="0"/>
              <a:t> by primary art form.</a:t>
            </a:r>
            <a:r>
              <a:rPr lang="en-US" baseline="0" dirty="0" smtClean="0"/>
              <a:t> So, here, we</a:t>
            </a:r>
            <a:r>
              <a:rPr lang="en-US" dirty="0" smtClean="0"/>
              <a:t> are counting the number of customers that have held tickets to</a:t>
            </a:r>
            <a:r>
              <a:rPr lang="en-US" baseline="0" dirty="0" smtClean="0"/>
              <a:t> performances in multiple art forms.</a:t>
            </a:r>
          </a:p>
          <a:p>
            <a:pPr marL="0" indent="0">
              <a:buFontTx/>
              <a:buNone/>
            </a:pPr>
            <a:r>
              <a:rPr lang="en-US" baseline="0" dirty="0" smtClean="0"/>
              <a:t>[click] So, where the row for Theatre and the column for Music intersect, we can see that 17,833 customers had tickets to both Theatre and Music.</a:t>
            </a:r>
          </a:p>
          <a:p>
            <a:pPr marL="0" indent="0">
              <a:buFontTx/>
              <a:buNone/>
            </a:pPr>
            <a:r>
              <a:rPr lang="en-US" baseline="0" dirty="0" smtClean="0"/>
              <a:t>- We also show you the percentage of the customer crossover between art forms.</a:t>
            </a:r>
          </a:p>
          <a:p>
            <a:pPr marL="0" indent="0">
              <a:buFontTx/>
              <a:buNone/>
            </a:pPr>
            <a:r>
              <a:rPr lang="en-US" baseline="0" dirty="0" smtClean="0"/>
              <a:t>[click] So, of all the Theatre customers, 17% also had tickets to Music performances.</a:t>
            </a:r>
          </a:p>
          <a:p>
            <a:pPr marL="0" indent="0">
              <a:buFontTx/>
              <a:buNone/>
            </a:pPr>
            <a:r>
              <a:rPr lang="en-US" baseline="0" dirty="0" smtClean="0"/>
              <a:t>[click] And, of all the Music customers, 11% also had tickets to Theatre performances.</a:t>
            </a:r>
          </a:p>
          <a:p>
            <a:r>
              <a:rPr lang="en-US" baseline="0" dirty="0" smtClean="0"/>
              <a:t>- This dashboard can clarify patterns of art form preference across the entire market. We can see that there is at least some crossover between all art forms, but there seem to be some affinities between certain art forms that can tell us more about how the market behaves.</a:t>
            </a:r>
            <a:r>
              <a:rPr lang="en-US" dirty="0" smtClean="0"/>
              <a:t/>
            </a:r>
            <a:br>
              <a:rPr lang="en-US" dirty="0" smtClean="0"/>
            </a:br>
            <a:r>
              <a:rPr lang="en-US" dirty="0" smtClean="0"/>
              <a:t>- We are also doing the exact same thing with crossover by organization</a:t>
            </a:r>
            <a:r>
              <a:rPr lang="en-US" baseline="0" dirty="0" smtClean="0"/>
              <a:t>. Users from the participating organizations can see each other’s crossover with all of the other orgs.</a:t>
            </a:r>
            <a:endParaRPr lang="en-US" dirty="0"/>
          </a:p>
        </p:txBody>
      </p:sp>
      <p:sp>
        <p:nvSpPr>
          <p:cNvPr id="4" name="Slide Number Placeholder 3"/>
          <p:cNvSpPr>
            <a:spLocks noGrp="1"/>
          </p:cNvSpPr>
          <p:nvPr>
            <p:ph type="sldNum" sz="quarter" idx="10"/>
          </p:nvPr>
        </p:nvSpPr>
        <p:spPr/>
        <p:txBody>
          <a:bodyPr/>
          <a:lstStyle/>
          <a:p>
            <a:fld id="{AAE3E6D1-93E9-45C5-93FA-E1870A710D51}" type="slidenum">
              <a:rPr lang="en-US" smtClean="0"/>
              <a:t>18</a:t>
            </a:fld>
            <a:endParaRPr lang="en-US" dirty="0"/>
          </a:p>
        </p:txBody>
      </p:sp>
    </p:spTree>
    <p:extLst>
      <p:ext uri="{BB962C8B-B14F-4D97-AF65-F5344CB8AC3E}">
        <p14:creationId xmlns:p14="http://schemas.microsoft.com/office/powerpoint/2010/main" val="1557318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dashboard</a:t>
            </a:r>
            <a:r>
              <a:rPr lang="en-US" baseline="0" dirty="0" smtClean="0"/>
              <a:t> </a:t>
            </a:r>
            <a:r>
              <a:rPr lang="en-US" dirty="0" smtClean="0"/>
              <a:t>counts the number of customers by their buyer type</a:t>
            </a:r>
            <a:r>
              <a:rPr lang="en-US" baseline="0" dirty="0" smtClean="0"/>
              <a:t> (subscriber, group, multi-buyer, and single-buyer) in multiple season years. Here, we’re looking at the entire cohort.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chart can be used to understand patterns of subscription and frequency for all the customers in the market.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example…</a:t>
            </a:r>
            <a:endParaRPr lang="en-US" dirty="0" smtClean="0"/>
          </a:p>
          <a:p>
            <a:r>
              <a:rPr lang="en-US" dirty="0" smtClean="0"/>
              <a:t>[click] the numbers of subscribing</a:t>
            </a:r>
            <a:r>
              <a:rPr lang="en-US" baseline="0" dirty="0" smtClean="0"/>
              <a:t> customers (in red)</a:t>
            </a:r>
            <a:r>
              <a:rPr lang="en-US" dirty="0" smtClean="0"/>
              <a:t> remains relatively consistent</a:t>
            </a:r>
            <a:r>
              <a:rPr lang="en-US" baseline="0" dirty="0" smtClean="0"/>
              <a:t> at just about 20K per year.</a:t>
            </a:r>
          </a:p>
          <a:p>
            <a:r>
              <a:rPr lang="en-US" baseline="0" dirty="0" smtClean="0"/>
              <a:t>[click] The significant fluctuations in the total number of buyers from year to year (and growth where growth is happening) seem to be occurring mostly among the single-buyers (in green)…</a:t>
            </a:r>
          </a:p>
          <a:p>
            <a:r>
              <a:rPr lang="en-US" baseline="0" dirty="0" smtClean="0"/>
              <a:t>[click] …and to a lesser extent among the multi-buyers (in purple).</a:t>
            </a:r>
          </a:p>
        </p:txBody>
      </p:sp>
      <p:sp>
        <p:nvSpPr>
          <p:cNvPr id="4" name="Slide Number Placeholder 3"/>
          <p:cNvSpPr>
            <a:spLocks noGrp="1"/>
          </p:cNvSpPr>
          <p:nvPr>
            <p:ph type="sldNum" sz="quarter" idx="10"/>
          </p:nvPr>
        </p:nvSpPr>
        <p:spPr/>
        <p:txBody>
          <a:bodyPr/>
          <a:lstStyle/>
          <a:p>
            <a:fld id="{AAE3E6D1-93E9-45C5-93FA-E1870A710D51}" type="slidenum">
              <a:rPr lang="en-US" smtClean="0"/>
              <a:t>19</a:t>
            </a:fld>
            <a:endParaRPr lang="en-US" dirty="0"/>
          </a:p>
        </p:txBody>
      </p:sp>
    </p:spTree>
    <p:extLst>
      <p:ext uri="{BB962C8B-B14F-4D97-AF65-F5344CB8AC3E}">
        <p14:creationId xmlns:p14="http://schemas.microsoft.com/office/powerpoint/2010/main" val="434987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dashboard we’ve built </a:t>
            </a:r>
            <a:r>
              <a:rPr lang="en-US" baseline="0" dirty="0" smtClean="0"/>
              <a:t>tracks each organization’s average price paid for tickets sold. There’s a different line for each organization in the cohort.</a:t>
            </a:r>
          </a:p>
          <a:p>
            <a:r>
              <a:rPr lang="en-US" baseline="0" dirty="0" smtClean="0"/>
              <a:t>You can easily see different groups of organizations the appear to be charging at significantly different rates, and some that have made significant changes in their prices year to year.</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This dashboard can provide insights into how pricing dynamics have shifted across the whole cultural market over time, and can suggest valuable questions to ask about pricing, discounting, and demand in order to deepen an audience research project.</a:t>
            </a:r>
          </a:p>
          <a:p>
            <a:endParaRPr lang="en-US" baseline="0" dirty="0" smtClean="0"/>
          </a:p>
        </p:txBody>
      </p:sp>
      <p:sp>
        <p:nvSpPr>
          <p:cNvPr id="4" name="Slide Number Placeholder 3"/>
          <p:cNvSpPr>
            <a:spLocks noGrp="1"/>
          </p:cNvSpPr>
          <p:nvPr>
            <p:ph type="sldNum" sz="quarter" idx="10"/>
          </p:nvPr>
        </p:nvSpPr>
        <p:spPr/>
        <p:txBody>
          <a:bodyPr/>
          <a:lstStyle/>
          <a:p>
            <a:fld id="{AAE3E6D1-93E9-45C5-93FA-E1870A710D51}" type="slidenum">
              <a:rPr lang="en-US" smtClean="0"/>
              <a:t>20</a:t>
            </a:fld>
            <a:endParaRPr lang="en-US" dirty="0"/>
          </a:p>
        </p:txBody>
      </p:sp>
    </p:spTree>
    <p:extLst>
      <p:ext uri="{BB962C8B-B14F-4D97-AF65-F5344CB8AC3E}">
        <p14:creationId xmlns:p14="http://schemas.microsoft.com/office/powerpoint/2010/main" val="291341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We’re also excited about this concept: Share of Cultural Wallet. The dashboard is pending, but here’s how it might work…</a:t>
            </a:r>
          </a:p>
          <a:p>
            <a:endParaRPr lang="en-US" baseline="0" dirty="0" smtClean="0"/>
          </a:p>
          <a:p>
            <a:r>
              <a:rPr lang="en-US" baseline="0" dirty="0" smtClean="0"/>
              <a:t>For one organization (called “My Org” here), you can see on the left that 63% of my customers’ cultural spend is going only to My Org, and the remaining 37% is being split between other organizations.  I can see to what extent my patrons are “seeing someone else”.</a:t>
            </a:r>
          </a:p>
          <a:p>
            <a:endParaRPr lang="en-US" baseline="0" dirty="0" smtClean="0"/>
          </a:p>
          <a:p>
            <a:r>
              <a:rPr lang="en-US" baseline="0" dirty="0" smtClean="0"/>
              <a:t>And If I look on the right at total spend of all patrons across my market, I’m getting 12% of the community’s cultural wallet.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data can really deepen the knowledge of how patrons interact across multiple arts organizations.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That’s just a small sample of the dashboards and functionality in Audience Engine as</a:t>
            </a:r>
            <a:r>
              <a:rPr lang="en-US" baseline="0" dirty="0" smtClean="0"/>
              <a:t> it currently stands. But this is just the beginning. Next we want to turn to what could be a part of Audience Engine.</a:t>
            </a:r>
          </a:p>
        </p:txBody>
      </p:sp>
      <p:sp>
        <p:nvSpPr>
          <p:cNvPr id="4" name="Slide Number Placeholder 3"/>
          <p:cNvSpPr>
            <a:spLocks noGrp="1"/>
          </p:cNvSpPr>
          <p:nvPr>
            <p:ph type="sldNum" sz="quarter" idx="10"/>
          </p:nvPr>
        </p:nvSpPr>
        <p:spPr/>
        <p:txBody>
          <a:bodyPr/>
          <a:lstStyle/>
          <a:p>
            <a:fld id="{AAE3E6D1-93E9-45C5-93FA-E1870A710D51}" type="slidenum">
              <a:rPr lang="en-US" smtClean="0"/>
              <a:t>21</a:t>
            </a:fld>
            <a:endParaRPr lang="en-US" dirty="0"/>
          </a:p>
        </p:txBody>
      </p:sp>
    </p:spTree>
    <p:extLst>
      <p:ext uri="{BB962C8B-B14F-4D97-AF65-F5344CB8AC3E}">
        <p14:creationId xmlns:p14="http://schemas.microsoft.com/office/powerpoint/2010/main" val="351200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That’s why we’re here with you. The question we want to ask today is: How could this kind of technology serve Arts Service Organizations? We’re really interested in your ideas and input.</a:t>
            </a:r>
          </a:p>
          <a:p>
            <a:endParaRPr lang="en-US" dirty="0" smtClean="0"/>
          </a:p>
          <a:p>
            <a:r>
              <a:rPr lang="en-US" dirty="0" smtClean="0"/>
              <a:t>To get</a:t>
            </a:r>
            <a:r>
              <a:rPr lang="en-US" baseline="0" dirty="0" smtClean="0"/>
              <a:t> us all in a visionary mode</a:t>
            </a:r>
            <a:r>
              <a:rPr lang="en-US" dirty="0" smtClean="0"/>
              <a:t>, let me </a:t>
            </a:r>
            <a:r>
              <a:rPr lang="en-US" baseline="0" dirty="0" smtClean="0"/>
              <a:t>the outline the general shape of the options available here.</a:t>
            </a:r>
          </a:p>
          <a:p>
            <a:endParaRPr lang="en-US" baseline="0" dirty="0" smtClean="0"/>
          </a:p>
          <a:p>
            <a:r>
              <a:rPr lang="en-US" baseline="0" dirty="0" smtClean="0"/>
              <a:t>- Expanded Geography – we could serve more organizations in more locations, or arrange participating groups in different ways</a:t>
            </a:r>
          </a:p>
          <a:p>
            <a:r>
              <a:rPr lang="en-US" baseline="0" dirty="0" smtClean="0"/>
              <a:t>- Other kinds of data – right now, we’re bringing in tickets, patrons, transactions. What other kinds of data might be useful to aggregate and share?</a:t>
            </a:r>
          </a:p>
          <a:p>
            <a:r>
              <a:rPr lang="en-US" baseline="0" dirty="0" smtClean="0"/>
              <a:t>- Other ways of analyzing and reporting - There are number of new technologies all aimed at helping us make sense of and realize the benefits of our data, that we might want to make use of here. There also might be ways of simply re-framing what we’re looking at.</a:t>
            </a:r>
          </a:p>
          <a:p>
            <a:r>
              <a:rPr lang="en-US" baseline="0" dirty="0" smtClean="0"/>
              <a:t>- Serving other kinds of users - The dashboards we’ve built are focused primarily on users at participating organizations. There might be other user bases (folks at ASOs, for example) with different needs we could also serve.</a:t>
            </a:r>
          </a:p>
          <a:p>
            <a:r>
              <a:rPr lang="en-US" baseline="0" dirty="0" smtClean="0"/>
              <a:t>- Last, we could also be thinking about applications and interactive functionality that could help us do other things with the data that’s been collected – ways of putting that data to use.</a:t>
            </a:r>
          </a:p>
          <a:p>
            <a:endParaRPr lang="en-US" baseline="0" dirty="0" smtClean="0"/>
          </a:p>
          <a:p>
            <a:r>
              <a:rPr lang="en-US" baseline="0" dirty="0" smtClean="0"/>
              <a:t>So, as you can see, the potential is pretty open-ended.</a:t>
            </a:r>
          </a:p>
        </p:txBody>
      </p:sp>
      <p:sp>
        <p:nvSpPr>
          <p:cNvPr id="4" name="Slide Number Placeholder 3"/>
          <p:cNvSpPr>
            <a:spLocks noGrp="1"/>
          </p:cNvSpPr>
          <p:nvPr>
            <p:ph type="sldNum" sz="quarter" idx="10"/>
          </p:nvPr>
        </p:nvSpPr>
        <p:spPr/>
        <p:txBody>
          <a:bodyPr/>
          <a:lstStyle/>
          <a:p>
            <a:fld id="{AF7D8BA1-1FE4-40B9-9EF4-F7AEE47D4E75}" type="slidenum">
              <a:rPr lang="en-US" smtClean="0"/>
              <a:t>22</a:t>
            </a:fld>
            <a:endParaRPr lang="en-US"/>
          </a:p>
        </p:txBody>
      </p:sp>
    </p:spTree>
    <p:extLst>
      <p:ext uri="{BB962C8B-B14F-4D97-AF65-F5344CB8AC3E}">
        <p14:creationId xmlns:p14="http://schemas.microsoft.com/office/powerpoint/2010/main" val="396220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brings us to the part we’ve all been waiting for.</a:t>
            </a:r>
            <a:r>
              <a:rPr lang="en-US" baseline="0" dirty="0" smtClean="0"/>
              <a:t> We’re going to spend the remainder of our time workshopping together some ideas about how this technology could be useful at your organizations and in your markets.</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23</a:t>
            </a:fld>
            <a:endParaRPr lang="en-US" dirty="0"/>
          </a:p>
        </p:txBody>
      </p:sp>
    </p:spTree>
    <p:extLst>
      <p:ext uri="{BB962C8B-B14F-4D97-AF65-F5344CB8AC3E}">
        <p14:creationId xmlns:p14="http://schemas.microsoft.com/office/powerpoint/2010/main" val="2305539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explain </a:t>
            </a:r>
            <a:r>
              <a:rPr lang="en-US" baseline="0" dirty="0" smtClean="0"/>
              <a:t>how this is going to work. </a:t>
            </a:r>
            <a:r>
              <a:rPr lang="en-US" dirty="0" smtClean="0"/>
              <a:t>In order to use our time effectively, and make</a:t>
            </a:r>
            <a:r>
              <a:rPr lang="en-US" baseline="0" dirty="0" smtClean="0"/>
              <a:t> sure we’re hearing each voice in the room, we want to follow a fairly structured process here. Part of what we’re doing is giving each of you time to work and develop ideas on your own before bringing them to the group.</a:t>
            </a:r>
          </a:p>
          <a:p>
            <a:pPr marL="0" indent="0">
              <a:buFontTx/>
              <a:buNone/>
            </a:pPr>
            <a:r>
              <a:rPr lang="en-US" baseline="0" dirty="0" smtClean="0"/>
              <a:t>- You should all have a worksheet on the tables in front of you. If you don’t have one, let us know. You’ll need a writing implement as well.</a:t>
            </a:r>
          </a:p>
          <a:p>
            <a:pPr marL="0" indent="0">
              <a:buFontTx/>
              <a:buNone/>
            </a:pPr>
            <a:r>
              <a:rPr lang="en-US" baseline="0" dirty="0" smtClean="0"/>
              <a:t>- First, we’ll take 5 minutes for brainstorming ideas. We want you each to do this privately (without conversation), because we want don’t want you to be influenced at this stage by each other. </a:t>
            </a:r>
          </a:p>
          <a:p>
            <a:pPr marL="0" indent="0">
              <a:buFontTx/>
              <a:buNone/>
            </a:pPr>
            <a:r>
              <a:rPr lang="en-US" baseline="0" dirty="0" smtClean="0"/>
              <a:t>- Next, still working privately, we’ll take another 5 minutes for each of you to really dive deeper into your favorite idea, to explore and develop it a little further. This will allow you to evolve your idea a little before sharing it with the group.</a:t>
            </a:r>
          </a:p>
          <a:p>
            <a:pPr marL="0" indent="0">
              <a:buFontTx/>
              <a:buNone/>
            </a:pPr>
            <a:r>
              <a:rPr lang="en-US" baseline="0" dirty="0" smtClean="0"/>
              <a:t>- After that, it’s time to engage with the whole group. We’ll take 30 minutes (or more if we have the time) to share and discuss our ideas. This is an opportunity to cross-pollinate, see what others have come up with that might strengthen or complement your thoughts. We’ll keep track of time, and end the conversation when we need to move on.</a:t>
            </a:r>
          </a:p>
          <a:p>
            <a:pPr marL="0" indent="0">
              <a:buFontTx/>
              <a:buNone/>
            </a:pPr>
            <a:r>
              <a:rPr lang="en-US" baseline="0" dirty="0" smtClean="0"/>
              <a:t>- Last, we’ll return to working privately. Each of you will have 10 minutes to choose the idea you want to promote, fill it out, clarify, and advocate for it. Essentially, this is a chance to propose something you think would make a difference in the sector.</a:t>
            </a:r>
          </a:p>
          <a:p>
            <a:endParaRPr lang="en-US" baseline="0" dirty="0" smtClean="0"/>
          </a:p>
          <a:p>
            <a:r>
              <a:rPr lang="en-US" baseline="0" dirty="0" smtClean="0"/>
              <a:t>&lt;click&gt; Please don’t worry about providing a perfectly formed input here. We know time is limited, and you just learned about this technology. But we are hoping you’ll openly share your ideas with us and each other. At the end, we’ll ask you to return your worksheet to us, so that we can take these ideas forward. If you give use your contact info, we’ll also report back on what comes out of this meeting, and continue the discussion with you.</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24</a:t>
            </a:fld>
            <a:endParaRPr lang="en-US" dirty="0"/>
          </a:p>
        </p:txBody>
      </p:sp>
    </p:spTree>
    <p:extLst>
      <p:ext uri="{BB962C8B-B14F-4D97-AF65-F5344CB8AC3E}">
        <p14:creationId xmlns:p14="http://schemas.microsoft.com/office/powerpoint/2010/main" val="1156412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Okay, first up, please spend 5 minutes privately</a:t>
            </a:r>
            <a:r>
              <a:rPr lang="en-US" baseline="0" dirty="0" smtClean="0"/>
              <a:t> brainstorming ideas about how this technology could be useful. We should avoid conversation at this stage. I’ve listed some questions on the slide that might help get the creative juices flowing.</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25</a:t>
            </a:fld>
            <a:endParaRPr lang="en-US" dirty="0"/>
          </a:p>
        </p:txBody>
      </p:sp>
    </p:spTree>
    <p:extLst>
      <p:ext uri="{BB962C8B-B14F-4D97-AF65-F5344CB8AC3E}">
        <p14:creationId xmlns:p14="http://schemas.microsoft.com/office/powerpoint/2010/main" val="310808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we want you to chose 1 idea that you’re most excited about (2 if you must), and spend 5 minutes developing it further, or iterating through different versions of the idea.</a:t>
            </a:r>
            <a:endParaRPr lang="en-US" dirty="0" smtClean="0"/>
          </a:p>
          <a:p>
            <a:endParaRPr lang="en-US" dirty="0" smtClean="0"/>
          </a:p>
          <a:p>
            <a:r>
              <a:rPr lang="en-US" dirty="0" smtClean="0"/>
              <a:t>&lt;click&gt; Here are some questions</a:t>
            </a:r>
            <a:r>
              <a:rPr lang="en-US" baseline="0" dirty="0" smtClean="0"/>
              <a:t> you might ask yourselves as you work on this.</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26</a:t>
            </a:fld>
            <a:endParaRPr lang="en-US" dirty="0"/>
          </a:p>
        </p:txBody>
      </p:sp>
    </p:spTree>
    <p:extLst>
      <p:ext uri="{BB962C8B-B14F-4D97-AF65-F5344CB8AC3E}">
        <p14:creationId xmlns:p14="http://schemas.microsoft.com/office/powerpoint/2010/main" val="935025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we’re going to take some time to share our ideas, and engage in a little back and forth. We don’t have a lot of time, so please keep your sharing brief. If you’d like to volunteer, please share one or two sentences on your favorite idea, what you hope it will accomplish, and why you love it.</a:t>
            </a:r>
          </a:p>
          <a:p>
            <a:endParaRPr lang="en-US" baseline="0" dirty="0" smtClean="0"/>
          </a:p>
          <a:p>
            <a:r>
              <a:rPr lang="en-US" baseline="0" dirty="0" smtClean="0"/>
              <a:t>We’ll take a straw poll after each share, and then spend a little time asking questions or engaging in discussion.</a:t>
            </a:r>
          </a:p>
          <a:p>
            <a:endParaRPr lang="en-US" baseline="0" dirty="0" smtClean="0"/>
          </a:p>
          <a:p>
            <a:r>
              <a:rPr lang="en-US" baseline="0" dirty="0" smtClean="0"/>
              <a:t>As I said earlier, we’ll be keeping track of time, and move on when we need to.</a:t>
            </a:r>
          </a:p>
        </p:txBody>
      </p:sp>
      <p:sp>
        <p:nvSpPr>
          <p:cNvPr id="4" name="Slide Number Placeholder 3"/>
          <p:cNvSpPr>
            <a:spLocks noGrp="1"/>
          </p:cNvSpPr>
          <p:nvPr>
            <p:ph type="sldNum" sz="quarter" idx="10"/>
          </p:nvPr>
        </p:nvSpPr>
        <p:spPr/>
        <p:txBody>
          <a:bodyPr/>
          <a:lstStyle/>
          <a:p>
            <a:fld id="{AF7D8BA1-1FE4-40B9-9EF4-F7AEE47D4E75}" type="slidenum">
              <a:rPr lang="en-US" smtClean="0"/>
              <a:t>27</a:t>
            </a:fld>
            <a:endParaRPr lang="en-US" dirty="0"/>
          </a:p>
        </p:txBody>
      </p:sp>
    </p:spTree>
    <p:extLst>
      <p:ext uri="{BB962C8B-B14F-4D97-AF65-F5344CB8AC3E}">
        <p14:creationId xmlns:p14="http://schemas.microsoft.com/office/powerpoint/2010/main" val="2121720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a:t>
            </a:r>
            <a:r>
              <a:rPr lang="en-US" baseline="0" dirty="0" smtClean="0"/>
              <a:t> last step. We’re going to return to working privately. After considering the conversation and other ideas, please choose the one idea you want to advocate for. It doesn’t have to be the same one you chose initially. Spend 10 minutes really laying the concept out as clearly as you can.</a:t>
            </a:r>
          </a:p>
          <a:p>
            <a:endParaRPr lang="en-US" baseline="0" dirty="0" smtClean="0"/>
          </a:p>
          <a:p>
            <a:r>
              <a:rPr lang="en-US" baseline="0" dirty="0" smtClean="0"/>
              <a:t>When you’re done, please provide your name, organization, and email and hand in the worksheet. We’d love to get back to you on all the ideas that come up today, and continue the discussion with anybody that’s interested.</a:t>
            </a:r>
            <a:endParaRPr lang="en-US" dirty="0"/>
          </a:p>
        </p:txBody>
      </p:sp>
      <p:sp>
        <p:nvSpPr>
          <p:cNvPr id="4" name="Slide Number Placeholder 3"/>
          <p:cNvSpPr>
            <a:spLocks noGrp="1"/>
          </p:cNvSpPr>
          <p:nvPr>
            <p:ph type="sldNum" sz="quarter" idx="10"/>
          </p:nvPr>
        </p:nvSpPr>
        <p:spPr/>
        <p:txBody>
          <a:bodyPr/>
          <a:lstStyle/>
          <a:p>
            <a:fld id="{AF7D8BA1-1FE4-40B9-9EF4-F7AEE47D4E75}" type="slidenum">
              <a:rPr lang="en-US" smtClean="0"/>
              <a:t>28</a:t>
            </a:fld>
            <a:endParaRPr lang="en-US" dirty="0"/>
          </a:p>
        </p:txBody>
      </p:sp>
    </p:spTree>
    <p:extLst>
      <p:ext uri="{BB962C8B-B14F-4D97-AF65-F5344CB8AC3E}">
        <p14:creationId xmlns:p14="http://schemas.microsoft.com/office/powerpoint/2010/main" val="7910537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normAutofit/>
          </a:bodyPr>
          <a:lstStyle>
            <a:lvl1pPr algn="l">
              <a:defRPr sz="4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l">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7" name="Straight Connector 6"/>
          <p:cNvCxnSpPr>
            <a:stCxn id="11" idx="1"/>
          </p:cNvCxnSpPr>
          <p:nvPr userDrawn="1"/>
        </p:nvCxnSpPr>
        <p:spPr>
          <a:xfrm>
            <a:off x="1003300" y="5763530"/>
            <a:ext cx="8140700" cy="1361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2"/>
          <p:cNvSpPr>
            <a:spLocks noChangeArrowheads="1"/>
          </p:cNvSpPr>
          <p:nvPr userDrawn="1"/>
        </p:nvSpPr>
        <p:spPr bwMode="auto">
          <a:xfrm flipV="1">
            <a:off x="1003300" y="5763531"/>
            <a:ext cx="92837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graphicFrame>
        <p:nvGraphicFramePr>
          <p:cNvPr id="12" name="Object 11"/>
          <p:cNvGraphicFramePr>
            <a:graphicFrameLocks noChangeAspect="1"/>
          </p:cNvGraphicFramePr>
          <p:nvPr userDrawn="1">
            <p:extLst>
              <p:ext uri="{D42A27DB-BD31-4B8C-83A1-F6EECF244321}">
                <p14:modId xmlns:p14="http://schemas.microsoft.com/office/powerpoint/2010/main" val="355856944"/>
              </p:ext>
            </p:extLst>
          </p:nvPr>
        </p:nvGraphicFramePr>
        <p:xfrm>
          <a:off x="1119500" y="5920100"/>
          <a:ext cx="709300" cy="709300"/>
        </p:xfrm>
        <a:graphic>
          <a:graphicData uri="http://schemas.openxmlformats.org/presentationml/2006/ole">
            <mc:AlternateContent xmlns:mc="http://schemas.openxmlformats.org/markup-compatibility/2006">
              <mc:Choice xmlns:v="urn:schemas-microsoft-com:vml" Requires="v">
                <p:oleObj spid="_x0000_s1119" r:id="rId3" imgW="2866667" imgH="2857899" progId="MSPhotoEd.3">
                  <p:embed/>
                </p:oleObj>
              </mc:Choice>
              <mc:Fallback>
                <p:oleObj r:id="rId3" imgW="2866667" imgH="2857899" progId="MSPhotoEd.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9500" y="5920100"/>
                        <a:ext cx="709300" cy="709300"/>
                      </a:xfrm>
                      <a:prstGeom prst="rect">
                        <a:avLst/>
                      </a:prstGeom>
                      <a:noFill/>
                      <a:ln>
                        <a:noFill/>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grpSp>
        <p:nvGrpSpPr>
          <p:cNvPr id="8" name="Group 7"/>
          <p:cNvGrpSpPr/>
          <p:nvPr userDrawn="1"/>
        </p:nvGrpSpPr>
        <p:grpSpPr>
          <a:xfrm>
            <a:off x="3642597" y="5943599"/>
            <a:ext cx="1889315" cy="685801"/>
            <a:chOff x="5008970" y="5882910"/>
            <a:chExt cx="2273862" cy="825387"/>
          </a:xfrm>
        </p:grpSpPr>
        <p:sp>
          <p:nvSpPr>
            <p:cNvPr id="9" name="Rectangle 8"/>
            <p:cNvSpPr/>
            <p:nvPr userDrawn="1"/>
          </p:nvSpPr>
          <p:spPr>
            <a:xfrm>
              <a:off x="5008970" y="5882910"/>
              <a:ext cx="2273862" cy="8253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3" name="Picture 12" descr="Alliance_rgb_300dpi.jpg"/>
            <p:cNvPicPr/>
            <p:nvPr userDrawn="1"/>
          </p:nvPicPr>
          <p:blipFill>
            <a:blip r:embed="rId5" cstate="print">
              <a:extLst>
                <a:ext uri="{28A0092B-C50C-407E-A947-70E740481C1C}">
                  <a14:useLocalDpi xmlns:a14="http://schemas.microsoft.com/office/drawing/2010/main" val="0"/>
                </a:ext>
              </a:extLst>
            </a:blip>
            <a:stretch>
              <a:fillRect/>
            </a:stretch>
          </p:blipFill>
          <p:spPr>
            <a:xfrm>
              <a:off x="5077842" y="5940277"/>
              <a:ext cx="2135151" cy="691147"/>
            </a:xfrm>
            <a:prstGeom prst="rect">
              <a:avLst/>
            </a:prstGeom>
          </p:spPr>
        </p:pic>
      </p:grpSp>
      <p:cxnSp>
        <p:nvCxnSpPr>
          <p:cNvPr id="14" name="Straight Connector 13"/>
          <p:cNvCxnSpPr/>
          <p:nvPr userDrawn="1"/>
        </p:nvCxnSpPr>
        <p:spPr>
          <a:xfrm>
            <a:off x="1001952" y="5835010"/>
            <a:ext cx="8142048" cy="2121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pic>
        <p:nvPicPr>
          <p:cNvPr id="15" name="Picture 14"/>
          <p:cNvPicPr/>
          <p:nvPr userDrawn="1"/>
        </p:nvPicPr>
        <p:blipFill>
          <a:blip r:embed="rId6" cstate="print">
            <a:extLst>
              <a:ext uri="{28A0092B-C50C-407E-A947-70E740481C1C}">
                <a14:useLocalDpi xmlns:a14="http://schemas.microsoft.com/office/drawing/2010/main" val="0"/>
              </a:ext>
            </a:extLst>
          </a:blip>
          <a:stretch>
            <a:fillRect/>
          </a:stretch>
        </p:blipFill>
        <p:spPr>
          <a:xfrm>
            <a:off x="2388334" y="5920101"/>
            <a:ext cx="824584" cy="709300"/>
          </a:xfrm>
          <a:prstGeom prst="rect">
            <a:avLst/>
          </a:prstGeom>
          <a:ln>
            <a:solidFill>
              <a:srgbClr val="00B0F0"/>
            </a:solidFill>
          </a:ln>
        </p:spPr>
      </p:pic>
    </p:spTree>
    <p:extLst>
      <p:ext uri="{BB962C8B-B14F-4D97-AF65-F5344CB8AC3E}">
        <p14:creationId xmlns:p14="http://schemas.microsoft.com/office/powerpoint/2010/main" val="3364146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5"/>
            <a:ext cx="7886700" cy="1150936"/>
          </a:xfrm>
        </p:spPr>
        <p:txBody>
          <a:bodyPr/>
          <a:lstStyle>
            <a:lvl1pPr marL="0" indent="0">
              <a:spcBef>
                <a:spcPts val="0"/>
              </a:spcBef>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9" name="Straight Connector 8"/>
          <p:cNvCxnSpPr/>
          <p:nvPr userDrawn="1"/>
        </p:nvCxnSpPr>
        <p:spPr>
          <a:xfrm>
            <a:off x="623888" y="5762896"/>
            <a:ext cx="8520112" cy="14246"/>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623888" y="5834025"/>
            <a:ext cx="8520112" cy="2220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067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516283"/>
            <a:ext cx="7886700" cy="4770215"/>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5C64A4-158B-48C0-8C01-F355A01D48F1}" type="slidenum">
              <a:rPr lang="en-US" smtClean="0"/>
              <a:t>‹#›</a:t>
            </a:fld>
            <a:endParaRPr lang="en-US" dirty="0"/>
          </a:p>
        </p:txBody>
      </p:sp>
      <p:cxnSp>
        <p:nvCxnSpPr>
          <p:cNvPr id="13" name="Straight Connector 12"/>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703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14400"/>
          </a:xfrm>
        </p:spPr>
        <p:txBody>
          <a:bodyPr/>
          <a:lstStyle/>
          <a:p>
            <a:r>
              <a:rPr lang="en-US"/>
              <a:t>Click to edit Master title style</a:t>
            </a:r>
          </a:p>
        </p:txBody>
      </p:sp>
      <p:sp>
        <p:nvSpPr>
          <p:cNvPr id="3" name="Content Placeholder 2"/>
          <p:cNvSpPr>
            <a:spLocks noGrp="1"/>
          </p:cNvSpPr>
          <p:nvPr>
            <p:ph sz="half" idx="1"/>
          </p:nvPr>
        </p:nvSpPr>
        <p:spPr>
          <a:xfrm>
            <a:off x="628650" y="1517904"/>
            <a:ext cx="3886200" cy="4695404"/>
          </a:xfrm>
        </p:spPr>
        <p:txBody>
          <a:body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517904"/>
            <a:ext cx="3886200" cy="4695404"/>
          </a:xfrm>
        </p:spPr>
        <p:txBody>
          <a:bodyPr/>
          <a:lstStyle/>
          <a:p>
            <a:pPr lvl="0"/>
            <a:r>
              <a:rPr lang="en-US"/>
              <a:t>Click to edit Master text styles</a:t>
            </a:r>
          </a:p>
          <a:p>
            <a:pPr lvl="1"/>
            <a:r>
              <a:rPr lang="en-US"/>
              <a:t>Second level</a:t>
            </a:r>
          </a:p>
          <a:p>
            <a:pPr lvl="2"/>
            <a:r>
              <a:rPr lang="en-US"/>
              <a:t>Third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a:t>
            </a:fld>
            <a:endParaRPr lang="en-US" dirty="0"/>
          </a:p>
        </p:txBody>
      </p:sp>
      <p:cxnSp>
        <p:nvCxnSpPr>
          <p:cNvPr id="10" name="Straight Connector 9"/>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56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914400"/>
          </a:xfrm>
        </p:spPr>
        <p:txBody>
          <a:bodyPr/>
          <a:lstStyle/>
          <a:p>
            <a:r>
              <a:rPr lang="en-US"/>
              <a:t>Click to edit Master title style</a:t>
            </a:r>
          </a:p>
        </p:txBody>
      </p:sp>
      <p:sp>
        <p:nvSpPr>
          <p:cNvPr id="3" name="Text Placeholder 2"/>
          <p:cNvSpPr>
            <a:spLocks noGrp="1"/>
          </p:cNvSpPr>
          <p:nvPr>
            <p:ph type="body" idx="1"/>
          </p:nvPr>
        </p:nvSpPr>
        <p:spPr>
          <a:xfrm>
            <a:off x="629842" y="1489458"/>
            <a:ext cx="3868340" cy="417058"/>
          </a:xfrm>
          <a:noFill/>
        </p:spPr>
        <p:txBody>
          <a:bodyPr anchor="b"/>
          <a:lstStyle>
            <a:lvl1pPr marL="0" indent="0">
              <a:buNone/>
              <a:defRPr sz="2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76462"/>
            <a:ext cx="3868340" cy="4239903"/>
          </a:xfrm>
        </p:spPr>
        <p:txBody>
          <a:body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629150" y="1489458"/>
            <a:ext cx="3887391" cy="417058"/>
          </a:xfrm>
          <a:noFill/>
        </p:spPr>
        <p:txBody>
          <a:bodyPr anchor="b"/>
          <a:lstStyle>
            <a:lvl1pPr marL="0" indent="0">
              <a:buNone/>
              <a:defRPr sz="2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76462"/>
            <a:ext cx="3887391" cy="4239903"/>
          </a:xfrm>
        </p:spPr>
        <p:txBody>
          <a:bodyPr/>
          <a:lstStyle/>
          <a:p>
            <a:pPr lvl="0"/>
            <a:r>
              <a:rPr lang="en-US"/>
              <a:t>Click to edit Master text styles</a:t>
            </a:r>
          </a:p>
          <a:p>
            <a:pPr lvl="1"/>
            <a:r>
              <a:rPr lang="en-US"/>
              <a:t>Second level</a:t>
            </a:r>
          </a:p>
          <a:p>
            <a:pPr lvl="2"/>
            <a:r>
              <a:rPr lang="en-US"/>
              <a:t>Third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5C64A4-158B-48C0-8C01-F355A01D48F1}" type="slidenum">
              <a:rPr lang="en-US" smtClean="0"/>
              <a:t>‹#›</a:t>
            </a:fld>
            <a:endParaRPr lang="en-US" dirty="0"/>
          </a:p>
        </p:txBody>
      </p:sp>
      <p:cxnSp>
        <p:nvCxnSpPr>
          <p:cNvPr id="13" name="Straight Connector 12"/>
          <p:cNvCxnSpPr/>
          <p:nvPr userDrawn="1"/>
        </p:nvCxnSpPr>
        <p:spPr>
          <a:xfrm>
            <a:off x="628650" y="1906516"/>
            <a:ext cx="386953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645818" y="1906516"/>
            <a:ext cx="386953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0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breadcrumb">
    <p:spTree>
      <p:nvGrpSpPr>
        <p:cNvPr id="1" name=""/>
        <p:cNvGrpSpPr/>
        <p:nvPr/>
      </p:nvGrpSpPr>
      <p:grpSpPr>
        <a:xfrm>
          <a:off x="0" y="0"/>
          <a:ext cx="0" cy="0"/>
          <a:chOff x="0" y="0"/>
          <a:chExt cx="0" cy="0"/>
        </a:xfrm>
      </p:grpSpPr>
      <p:sp>
        <p:nvSpPr>
          <p:cNvPr id="2" name="Title 1"/>
          <p:cNvSpPr>
            <a:spLocks noGrp="1"/>
          </p:cNvSpPr>
          <p:nvPr>
            <p:ph type="title"/>
          </p:nvPr>
        </p:nvSpPr>
        <p:spPr>
          <a:xfrm>
            <a:off x="628650" y="514349"/>
            <a:ext cx="7886700" cy="765177"/>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1572489"/>
            <a:ext cx="7886700" cy="471401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lvl1pPr>
              <a:defRPr>
                <a:solidFill>
                  <a:srgbClr val="898989"/>
                </a:solidFil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5C64A4-158B-48C0-8C01-F355A01D48F1}" type="slidenum">
              <a:rPr lang="en-US" smtClean="0"/>
              <a:t>‹#›</a:t>
            </a:fld>
            <a:endParaRPr lang="en-US" dirty="0"/>
          </a:p>
        </p:txBody>
      </p:sp>
      <p:sp>
        <p:nvSpPr>
          <p:cNvPr id="14" name="Text Placeholder 13"/>
          <p:cNvSpPr>
            <a:spLocks noGrp="1"/>
          </p:cNvSpPr>
          <p:nvPr>
            <p:ph type="body" sz="quarter" idx="13"/>
          </p:nvPr>
        </p:nvSpPr>
        <p:spPr>
          <a:xfrm>
            <a:off x="628650" y="221386"/>
            <a:ext cx="7886700" cy="376237"/>
          </a:xfrm>
        </p:spPr>
        <p:txBody>
          <a:bodyPr>
            <a:normAutofit/>
          </a:bodyPr>
          <a:lstStyle>
            <a:lvl1pPr marL="0" indent="0">
              <a:buNone/>
              <a:defRPr sz="1800">
                <a:solidFill>
                  <a:srgbClr val="898989"/>
                </a:solidFill>
              </a:defRPr>
            </a:lvl1pPr>
          </a:lstStyle>
          <a:p>
            <a:pPr lvl="0"/>
            <a:r>
              <a:rPr lang="en-US"/>
              <a:t>Click to edit Master text styles</a:t>
            </a:r>
          </a:p>
        </p:txBody>
      </p:sp>
      <p:cxnSp>
        <p:nvCxnSpPr>
          <p:cNvPr id="9" name="Straight Connector 8"/>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8377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Breadcrum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517904"/>
            <a:ext cx="3886200" cy="4748213"/>
          </a:xfrm>
        </p:spPr>
        <p:txBody>
          <a:bodyPr/>
          <a:lstStyle>
            <a:lvl2pPr>
              <a:defRPr/>
            </a:lvl2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517904"/>
            <a:ext cx="3886200" cy="4748213"/>
          </a:xfrm>
        </p:spPr>
        <p:txBody>
          <a:bodyPr/>
          <a:lstStyle/>
          <a:p>
            <a:pPr lvl="0"/>
            <a:r>
              <a:rPr lang="en-US"/>
              <a:t>Click to edit Master text styles</a:t>
            </a:r>
          </a:p>
          <a:p>
            <a:pPr lvl="1"/>
            <a:r>
              <a:rPr lang="en-US"/>
              <a:t>Second level</a:t>
            </a:r>
          </a:p>
          <a:p>
            <a:pPr lvl="2"/>
            <a:r>
              <a:rPr lang="en-US"/>
              <a:t>Third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a:t>
            </a:fld>
            <a:endParaRPr lang="en-US" dirty="0"/>
          </a:p>
        </p:txBody>
      </p:sp>
      <p:sp>
        <p:nvSpPr>
          <p:cNvPr id="9" name="Title 1"/>
          <p:cNvSpPr>
            <a:spLocks noGrp="1"/>
          </p:cNvSpPr>
          <p:nvPr>
            <p:ph type="title"/>
          </p:nvPr>
        </p:nvSpPr>
        <p:spPr>
          <a:xfrm>
            <a:off x="628650" y="514349"/>
            <a:ext cx="7886700" cy="765177"/>
          </a:xfrm>
        </p:spPr>
        <p:txBody>
          <a:bodyPr/>
          <a:lstStyle/>
          <a:p>
            <a:r>
              <a:rPr lang="en-US"/>
              <a:t>Click to edit Master title style</a:t>
            </a:r>
            <a:endParaRPr lang="en-US" dirty="0"/>
          </a:p>
        </p:txBody>
      </p:sp>
      <p:sp>
        <p:nvSpPr>
          <p:cNvPr id="10" name="Text Placeholder 13"/>
          <p:cNvSpPr>
            <a:spLocks noGrp="1"/>
          </p:cNvSpPr>
          <p:nvPr>
            <p:ph type="body" sz="quarter" idx="13"/>
          </p:nvPr>
        </p:nvSpPr>
        <p:spPr>
          <a:xfrm>
            <a:off x="628650" y="236537"/>
            <a:ext cx="7886700" cy="376237"/>
          </a:xfrm>
        </p:spPr>
        <p:txBody>
          <a:bodyPr>
            <a:normAutofit/>
          </a:bodyPr>
          <a:lstStyle>
            <a:lvl1pPr marL="0" indent="0">
              <a:buNone/>
              <a:defRPr sz="1800">
                <a:solidFill>
                  <a:srgbClr val="898989"/>
                </a:solidFill>
              </a:defRPr>
            </a:lvl1pPr>
          </a:lstStyle>
          <a:p>
            <a:pPr lvl="0"/>
            <a:r>
              <a:rPr lang="en-US"/>
              <a:t>Click to edit Master text styles</a:t>
            </a:r>
          </a:p>
        </p:txBody>
      </p:sp>
      <p:cxnSp>
        <p:nvCxnSpPr>
          <p:cNvPr id="11" name="Straight Connector 10"/>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26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breadcrumb">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5C64A4-158B-48C0-8C01-F355A01D48F1}" type="slidenum">
              <a:rPr lang="en-US" smtClean="0"/>
              <a:t>‹#›</a:t>
            </a:fld>
            <a:endParaRPr lang="en-US" dirty="0"/>
          </a:p>
        </p:txBody>
      </p:sp>
      <p:sp>
        <p:nvSpPr>
          <p:cNvPr id="11" name="Title 1"/>
          <p:cNvSpPr>
            <a:spLocks noGrp="1"/>
          </p:cNvSpPr>
          <p:nvPr>
            <p:ph type="title"/>
          </p:nvPr>
        </p:nvSpPr>
        <p:spPr>
          <a:xfrm>
            <a:off x="628650" y="514349"/>
            <a:ext cx="7886700" cy="765177"/>
          </a:xfrm>
        </p:spPr>
        <p:txBody>
          <a:bodyPr/>
          <a:lstStyle/>
          <a:p>
            <a:r>
              <a:rPr lang="en-US"/>
              <a:t>Click to edit Master title style</a:t>
            </a:r>
            <a:endParaRPr lang="en-US" dirty="0"/>
          </a:p>
        </p:txBody>
      </p:sp>
      <p:sp>
        <p:nvSpPr>
          <p:cNvPr id="12" name="Text Placeholder 13"/>
          <p:cNvSpPr>
            <a:spLocks noGrp="1"/>
          </p:cNvSpPr>
          <p:nvPr>
            <p:ph type="body" sz="quarter" idx="13"/>
          </p:nvPr>
        </p:nvSpPr>
        <p:spPr>
          <a:xfrm>
            <a:off x="628650" y="219456"/>
            <a:ext cx="7886700" cy="376237"/>
          </a:xfrm>
        </p:spPr>
        <p:txBody>
          <a:bodyPr>
            <a:normAutofit/>
          </a:bodyPr>
          <a:lstStyle>
            <a:lvl1pPr marL="0" indent="0">
              <a:buNone/>
              <a:defRPr sz="1800">
                <a:solidFill>
                  <a:srgbClr val="898989"/>
                </a:solidFill>
              </a:defRPr>
            </a:lvl1pPr>
          </a:lstStyle>
          <a:p>
            <a:pPr lvl="0"/>
            <a:r>
              <a:rPr lang="en-US"/>
              <a:t>Click to edit Master text styles</a:t>
            </a:r>
          </a:p>
        </p:txBody>
      </p:sp>
      <p:sp>
        <p:nvSpPr>
          <p:cNvPr id="14" name="Text Placeholder 2"/>
          <p:cNvSpPr>
            <a:spLocks noGrp="1"/>
          </p:cNvSpPr>
          <p:nvPr>
            <p:ph type="body" idx="1"/>
          </p:nvPr>
        </p:nvSpPr>
        <p:spPr>
          <a:xfrm>
            <a:off x="629842" y="1489458"/>
            <a:ext cx="3868340" cy="417058"/>
          </a:xfrm>
          <a:noFill/>
        </p:spPr>
        <p:txBody>
          <a:bodyPr anchor="b"/>
          <a:lstStyle>
            <a:lvl1pPr marL="0" indent="0">
              <a:buNone/>
              <a:defRPr sz="2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Content Placeholder 3"/>
          <p:cNvSpPr>
            <a:spLocks noGrp="1"/>
          </p:cNvSpPr>
          <p:nvPr>
            <p:ph sz="half" idx="2"/>
          </p:nvPr>
        </p:nvSpPr>
        <p:spPr>
          <a:xfrm>
            <a:off x="629842" y="2076462"/>
            <a:ext cx="3868340" cy="4239903"/>
          </a:xfrm>
        </p:spPr>
        <p:txBody>
          <a:bodyPr/>
          <a:lstStyle/>
          <a:p>
            <a:pPr lvl="0"/>
            <a:r>
              <a:rPr lang="en-US"/>
              <a:t>Click to edit Master text styles</a:t>
            </a:r>
          </a:p>
          <a:p>
            <a:pPr lvl="1"/>
            <a:r>
              <a:rPr lang="en-US"/>
              <a:t>Second level</a:t>
            </a:r>
          </a:p>
          <a:p>
            <a:pPr lvl="2"/>
            <a:r>
              <a:rPr lang="en-US"/>
              <a:t>Third level</a:t>
            </a:r>
          </a:p>
        </p:txBody>
      </p:sp>
      <p:sp>
        <p:nvSpPr>
          <p:cNvPr id="16" name="Text Placeholder 4"/>
          <p:cNvSpPr>
            <a:spLocks noGrp="1"/>
          </p:cNvSpPr>
          <p:nvPr>
            <p:ph type="body" sz="quarter" idx="3"/>
          </p:nvPr>
        </p:nvSpPr>
        <p:spPr>
          <a:xfrm>
            <a:off x="4629150" y="1489458"/>
            <a:ext cx="3887391" cy="417058"/>
          </a:xfrm>
          <a:noFill/>
        </p:spPr>
        <p:txBody>
          <a:bodyPr anchor="b"/>
          <a:lstStyle>
            <a:lvl1pPr marL="0" indent="0">
              <a:buNone/>
              <a:defRPr sz="2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7" name="Content Placeholder 5"/>
          <p:cNvSpPr>
            <a:spLocks noGrp="1"/>
          </p:cNvSpPr>
          <p:nvPr>
            <p:ph sz="quarter" idx="4"/>
          </p:nvPr>
        </p:nvSpPr>
        <p:spPr>
          <a:xfrm>
            <a:off x="4629150" y="2076462"/>
            <a:ext cx="3887391" cy="4239903"/>
          </a:xfrm>
        </p:spPr>
        <p:txBody>
          <a:bodyPr/>
          <a:lstStyle/>
          <a:p>
            <a:pPr lvl="0"/>
            <a:r>
              <a:rPr lang="en-US"/>
              <a:t>Click to edit Master text styles</a:t>
            </a:r>
          </a:p>
          <a:p>
            <a:pPr lvl="1"/>
            <a:r>
              <a:rPr lang="en-US"/>
              <a:t>Second level</a:t>
            </a:r>
          </a:p>
          <a:p>
            <a:pPr lvl="2"/>
            <a:r>
              <a:rPr lang="en-US"/>
              <a:t>Third level</a:t>
            </a:r>
          </a:p>
        </p:txBody>
      </p:sp>
      <p:cxnSp>
        <p:nvCxnSpPr>
          <p:cNvPr id="18" name="Straight Connector 17"/>
          <p:cNvCxnSpPr/>
          <p:nvPr userDrawn="1"/>
        </p:nvCxnSpPr>
        <p:spPr>
          <a:xfrm>
            <a:off x="628650" y="1906516"/>
            <a:ext cx="386953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45818" y="1906516"/>
            <a:ext cx="386953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30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5C64A4-158B-48C0-8C01-F355A01D48F1}" type="slidenum">
              <a:rPr lang="en-US" smtClean="0"/>
              <a:t>‹#›</a:t>
            </a:fld>
            <a:endParaRPr lang="en-US" dirty="0"/>
          </a:p>
        </p:txBody>
      </p:sp>
      <p:cxnSp>
        <p:nvCxnSpPr>
          <p:cNvPr id="8" name="Straight Connector 7"/>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0769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with foot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a:t>
            </a:fld>
            <a:endParaRPr lang="en-US" dirty="0"/>
          </a:p>
        </p:txBody>
      </p:sp>
    </p:spTree>
    <p:extLst>
      <p:ext uri="{BB962C8B-B14F-4D97-AF65-F5344CB8AC3E}">
        <p14:creationId xmlns:p14="http://schemas.microsoft.com/office/powerpoint/2010/main" val="356119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902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457200"/>
            <a:ext cx="4629150" cy="573132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629841" y="2057399"/>
            <a:ext cx="2949178" cy="413112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a:t>
            </a:fld>
            <a:endParaRPr lang="en-US" dirty="0"/>
          </a:p>
        </p:txBody>
      </p:sp>
    </p:spTree>
    <p:extLst>
      <p:ext uri="{BB962C8B-B14F-4D97-AF65-F5344CB8AC3E}">
        <p14:creationId xmlns:p14="http://schemas.microsoft.com/office/powerpoint/2010/main" val="371202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457200"/>
            <a:ext cx="4629150" cy="567417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2057399"/>
            <a:ext cx="2949178" cy="407397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a:t>
            </a:fld>
            <a:endParaRPr lang="en-US" dirty="0"/>
          </a:p>
        </p:txBody>
      </p:sp>
    </p:spTree>
    <p:extLst>
      <p:ext uri="{BB962C8B-B14F-4D97-AF65-F5344CB8AC3E}">
        <p14:creationId xmlns:p14="http://schemas.microsoft.com/office/powerpoint/2010/main" val="2145611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5C64A4-158B-48C0-8C01-F355A01D48F1}" type="slidenum">
              <a:rPr lang="en-US" smtClean="0"/>
              <a:t>‹#›</a:t>
            </a:fld>
            <a:endParaRPr lang="en-US" dirty="0"/>
          </a:p>
        </p:txBody>
      </p:sp>
      <p:cxnSp>
        <p:nvCxnSpPr>
          <p:cNvPr id="8" name="Straight Connector 7"/>
          <p:cNvCxnSpPr/>
          <p:nvPr userDrawn="1"/>
        </p:nvCxnSpPr>
        <p:spPr>
          <a:xfrm>
            <a:off x="628650" y="1319511"/>
            <a:ext cx="78867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628650" y="1380496"/>
            <a:ext cx="7886700" cy="886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18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5C64A4-158B-48C0-8C01-F355A01D48F1}" type="slidenum">
              <a:rPr lang="en-US" smtClean="0"/>
              <a:t>‹#›</a:t>
            </a:fld>
            <a:endParaRPr lang="en-US" dirty="0"/>
          </a:p>
        </p:txBody>
      </p:sp>
    </p:spTree>
    <p:extLst>
      <p:ext uri="{BB962C8B-B14F-4D97-AF65-F5344CB8AC3E}">
        <p14:creationId xmlns:p14="http://schemas.microsoft.com/office/powerpoint/2010/main" val="2290697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16284"/>
            <a:ext cx="7886700" cy="477021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8D5C64A4-158B-48C0-8C01-F355A01D48F1}" type="slidenum">
              <a:rPr lang="en-US" smtClean="0"/>
              <a:pPr/>
              <a:t>‹#›</a:t>
            </a:fld>
            <a:endParaRPr lang="en-US" dirty="0"/>
          </a:p>
        </p:txBody>
      </p:sp>
    </p:spTree>
    <p:extLst>
      <p:ext uri="{BB962C8B-B14F-4D97-AF65-F5344CB8AC3E}">
        <p14:creationId xmlns:p14="http://schemas.microsoft.com/office/powerpoint/2010/main" val="2817285618"/>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4" r:id="rId3"/>
    <p:sldLayoutId id="2147483676" r:id="rId4"/>
    <p:sldLayoutId id="2147483677" r:id="rId5"/>
    <p:sldLayoutId id="2147483685" r:id="rId6"/>
    <p:sldLayoutId id="2147483686" r:id="rId7"/>
    <p:sldLayoutId id="2147483687" r:id="rId8"/>
    <p:sldLayoutId id="2147483678" r:id="rId9"/>
    <p:sldLayoutId id="2147483679" r:id="rId10"/>
    <p:sldLayoutId id="2147483684" r:id="rId11"/>
    <p:sldLayoutId id="2147483680" r:id="rId12"/>
    <p:sldLayoutId id="2147483681" r:id="rId13"/>
    <p:sldLayoutId id="2147483682" r:id="rId14"/>
    <p:sldLayoutId id="2147483683" r:id="rId15"/>
  </p:sldLayoutIdLst>
  <p:hf hdr="0" ftr="0" dt="0"/>
  <p:txStyles>
    <p:titleStyle>
      <a:lvl1pPr algn="l" defTabSz="6858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1600"/>
        </a:spcBef>
        <a:buClr>
          <a:srgbClr val="C00000"/>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rgbClr val="C00000"/>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rgbClr val="C00000"/>
        </a:buClr>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customerservicelife.com/monday-motivation-see-the-potential-in-other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4160" y="1450360"/>
            <a:ext cx="6858000" cy="2316576"/>
          </a:xfrm>
        </p:spPr>
        <p:txBody>
          <a:bodyPr>
            <a:normAutofit/>
          </a:bodyPr>
          <a:lstStyle/>
          <a:p>
            <a:r>
              <a:rPr lang="en-US" sz="3600" b="1" dirty="0"/>
              <a:t>New Tools, New Possibilities</a:t>
            </a:r>
            <a:br>
              <a:rPr lang="en-US" sz="3600" b="1" dirty="0"/>
            </a:br>
            <a:r>
              <a:rPr lang="en-US" sz="2800" dirty="0"/>
              <a:t>What Role Could Audience Research Play in Your Market?</a:t>
            </a:r>
            <a:endParaRPr lang="en-US" sz="3100" dirty="0"/>
          </a:p>
        </p:txBody>
      </p:sp>
    </p:spTree>
    <p:extLst>
      <p:ext uri="{BB962C8B-B14F-4D97-AF65-F5344CB8AC3E}">
        <p14:creationId xmlns:p14="http://schemas.microsoft.com/office/powerpoint/2010/main" val="3864740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lstStyle/>
          <a:p>
            <a:r>
              <a:rPr lang="en-US" dirty="0"/>
              <a:t>Christopher Perez, Vice President, TDC</a:t>
            </a:r>
            <a:br>
              <a:rPr lang="en-US" dirty="0"/>
            </a:br>
            <a:endParaRPr lang="en-US" dirty="0"/>
          </a:p>
          <a:p>
            <a:r>
              <a:rPr lang="en-US" dirty="0"/>
              <a:t>Roberta Johnson, VP of Audience Engagement, Greater Philadelphia Cultural Alliance</a:t>
            </a:r>
            <a:br>
              <a:rPr lang="en-US" dirty="0"/>
            </a:br>
            <a:endParaRPr lang="en-US" dirty="0"/>
          </a:p>
          <a:p>
            <a:r>
              <a:rPr lang="en-US" dirty="0"/>
              <a:t>Kirk Mortensen, Senior Product Manager, JCA</a:t>
            </a:r>
          </a:p>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2</a:t>
            </a:fld>
            <a:endParaRPr lang="en-US" dirty="0"/>
          </a:p>
        </p:txBody>
      </p:sp>
    </p:spTree>
    <p:extLst>
      <p:ext uri="{BB962C8B-B14F-4D97-AF65-F5344CB8AC3E}">
        <p14:creationId xmlns:p14="http://schemas.microsoft.com/office/powerpoint/2010/main" val="399632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 for this Session</a:t>
            </a:r>
          </a:p>
        </p:txBody>
      </p:sp>
      <p:sp>
        <p:nvSpPr>
          <p:cNvPr id="3" name="Content Placeholder 2"/>
          <p:cNvSpPr>
            <a:spLocks noGrp="1"/>
          </p:cNvSpPr>
          <p:nvPr>
            <p:ph idx="1"/>
          </p:nvPr>
        </p:nvSpPr>
        <p:spPr/>
        <p:txBody>
          <a:bodyPr/>
          <a:lstStyle/>
          <a:p>
            <a:r>
              <a:rPr lang="en-US" dirty="0"/>
              <a:t>Introduction to the Audience Research Center </a:t>
            </a:r>
            <a:r>
              <a:rPr lang="en-US" dirty="0" smtClean="0"/>
              <a:t>pilot project</a:t>
            </a:r>
            <a:endParaRPr lang="en-US" dirty="0"/>
          </a:p>
          <a:p>
            <a:r>
              <a:rPr lang="en-US" dirty="0"/>
              <a:t>An ASO’s </a:t>
            </a:r>
            <a:r>
              <a:rPr lang="en-US" dirty="0" smtClean="0"/>
              <a:t>perspective </a:t>
            </a:r>
            <a:r>
              <a:rPr lang="en-US" dirty="0"/>
              <a:t>on the </a:t>
            </a:r>
            <a:r>
              <a:rPr lang="en-US" dirty="0" smtClean="0"/>
              <a:t>value </a:t>
            </a:r>
            <a:r>
              <a:rPr lang="en-US" dirty="0"/>
              <a:t>and </a:t>
            </a:r>
            <a:r>
              <a:rPr lang="en-US" dirty="0" smtClean="0"/>
              <a:t>potential </a:t>
            </a:r>
            <a:r>
              <a:rPr lang="en-US" dirty="0"/>
              <a:t>of the </a:t>
            </a:r>
            <a:r>
              <a:rPr lang="en-US" dirty="0" smtClean="0"/>
              <a:t>project</a:t>
            </a:r>
            <a:endParaRPr lang="en-US" dirty="0"/>
          </a:p>
          <a:p>
            <a:r>
              <a:rPr lang="en-US" dirty="0"/>
              <a:t>Introduction to the Audience Engine and </a:t>
            </a:r>
            <a:r>
              <a:rPr lang="en-US" dirty="0" smtClean="0"/>
              <a:t>data sharing technology</a:t>
            </a:r>
            <a:endParaRPr lang="en-US" dirty="0"/>
          </a:p>
          <a:p>
            <a:r>
              <a:rPr lang="en-US" dirty="0" smtClean="0"/>
              <a:t>Generate and discuss </a:t>
            </a:r>
            <a:r>
              <a:rPr lang="en-US" dirty="0"/>
              <a:t>i</a:t>
            </a:r>
            <a:r>
              <a:rPr lang="en-US" dirty="0" smtClean="0"/>
              <a:t>deas</a:t>
            </a:r>
            <a:endParaRPr lang="en-US" dirty="0"/>
          </a:p>
          <a:p>
            <a:r>
              <a:rPr lang="en-US" dirty="0"/>
              <a:t>Wrap </a:t>
            </a:r>
            <a:r>
              <a:rPr lang="en-US" dirty="0" smtClean="0"/>
              <a:t>up</a:t>
            </a:r>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3</a:t>
            </a:fld>
            <a:endParaRPr lang="en-US" dirty="0"/>
          </a:p>
        </p:txBody>
      </p:sp>
    </p:spTree>
    <p:extLst>
      <p:ext uri="{BB962C8B-B14F-4D97-AF65-F5344CB8AC3E}">
        <p14:creationId xmlns:p14="http://schemas.microsoft.com/office/powerpoint/2010/main" val="2682452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Audience Research Center</a:t>
            </a:r>
          </a:p>
        </p:txBody>
      </p:sp>
      <p:sp>
        <p:nvSpPr>
          <p:cNvPr id="3" name="Text Placeholder 2"/>
          <p:cNvSpPr>
            <a:spLocks noGrp="1"/>
          </p:cNvSpPr>
          <p:nvPr>
            <p:ph type="body" idx="1"/>
          </p:nvPr>
        </p:nvSpPr>
        <p:spPr/>
        <p:txBody>
          <a:bodyPr/>
          <a:lstStyle/>
          <a:p>
            <a:r>
              <a:rPr lang="en-US" dirty="0"/>
              <a:t>Pilot Project</a:t>
            </a:r>
          </a:p>
        </p:txBody>
      </p:sp>
    </p:spTree>
    <p:extLst>
      <p:ext uri="{BB962C8B-B14F-4D97-AF65-F5344CB8AC3E}">
        <p14:creationId xmlns:p14="http://schemas.microsoft.com/office/powerpoint/2010/main" val="436348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impetus</a:t>
            </a:r>
            <a:endParaRPr lang="en-US" dirty="0"/>
          </a:p>
        </p:txBody>
      </p:sp>
      <p:sp>
        <p:nvSpPr>
          <p:cNvPr id="5" name="Content Placeholder 4"/>
          <p:cNvSpPr>
            <a:spLocks noGrp="1"/>
          </p:cNvSpPr>
          <p:nvPr>
            <p:ph idx="1"/>
          </p:nvPr>
        </p:nvSpPr>
        <p:spPr/>
        <p:txBody>
          <a:bodyPr/>
          <a:lstStyle/>
          <a:p>
            <a:r>
              <a:rPr lang="en-US" dirty="0" smtClean="0"/>
              <a:t>The Audience Research Center (ARC) Pilot grew out of a 2015 study examining the use of market research in the Philadelphia arts market.</a:t>
            </a:r>
          </a:p>
          <a:p>
            <a:r>
              <a:rPr lang="en-US" dirty="0" smtClean="0"/>
              <a:t>The study found: </a:t>
            </a:r>
          </a:p>
          <a:p>
            <a:pPr lvl="1"/>
            <a:r>
              <a:rPr lang="en-US" dirty="0" smtClean="0"/>
              <a:t>Leaders wanted to know more about their audiences and the changing market.</a:t>
            </a:r>
          </a:p>
          <a:p>
            <a:pPr lvl="1"/>
            <a:r>
              <a:rPr lang="en-US" dirty="0" smtClean="0"/>
              <a:t>However, they were using little to no market research, primarily due to resource constraints.</a:t>
            </a:r>
          </a:p>
          <a:p>
            <a:r>
              <a:rPr lang="en-US" dirty="0" smtClean="0"/>
              <a:t>We observed instances of a value gap:</a:t>
            </a:r>
          </a:p>
          <a:p>
            <a:pPr lvl="1"/>
            <a:r>
              <a:rPr lang="en-US" dirty="0" smtClean="0"/>
              <a:t>Research didn’t always align with an organization’s strategic questions.</a:t>
            </a:r>
          </a:p>
          <a:p>
            <a:pPr lvl="1"/>
            <a:r>
              <a:rPr lang="en-US" dirty="0" smtClean="0"/>
              <a:t>Outsourced research may not be understood and owned by the organization, and therefore had a low ongoing impact.</a:t>
            </a:r>
            <a:endParaRPr lang="en-US" dirty="0"/>
          </a:p>
          <a:p>
            <a:pPr marL="342900" lvl="1" indent="0">
              <a:buNone/>
            </a:pPr>
            <a:endParaRPr lang="en-US" dirty="0"/>
          </a:p>
        </p:txBody>
      </p:sp>
      <p:sp>
        <p:nvSpPr>
          <p:cNvPr id="6" name="TextBox 5"/>
          <p:cNvSpPr txBox="1"/>
          <p:nvPr/>
        </p:nvSpPr>
        <p:spPr>
          <a:xfrm>
            <a:off x="1302027" y="5158411"/>
            <a:ext cx="6539947" cy="92333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b="1" dirty="0" smtClean="0">
                <a:solidFill>
                  <a:schemeClr val="bg1"/>
                </a:solidFill>
                <a:latin typeface="Arial" panose="020B0604020202020204" pitchFamily="34" charset="0"/>
                <a:cs typeface="Arial" panose="020B0604020202020204" pitchFamily="34" charset="0"/>
              </a:rPr>
              <a:t>If organizations receive quality research about their audiences, and learn how to apply those insights, can this jumpstart market-based strategy?</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783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Pilot: participants</a:t>
            </a:r>
            <a:endParaRPr lang="en-US" dirty="0"/>
          </a:p>
        </p:txBody>
      </p:sp>
      <p:sp>
        <p:nvSpPr>
          <p:cNvPr id="7" name="Text Placeholder 6"/>
          <p:cNvSpPr>
            <a:spLocks noGrp="1"/>
          </p:cNvSpPr>
          <p:nvPr>
            <p:ph type="body" idx="1"/>
          </p:nvPr>
        </p:nvSpPr>
        <p:spPr/>
        <p:txBody>
          <a:bodyPr/>
          <a:lstStyle/>
          <a:p>
            <a:r>
              <a:rPr lang="en-US" dirty="0" smtClean="0"/>
              <a:t>Providers</a:t>
            </a:r>
            <a:endParaRPr lang="en-US" dirty="0"/>
          </a:p>
        </p:txBody>
      </p:sp>
      <p:sp>
        <p:nvSpPr>
          <p:cNvPr id="8" name="Content Placeholder 7"/>
          <p:cNvSpPr>
            <a:spLocks noGrp="1"/>
          </p:cNvSpPr>
          <p:nvPr>
            <p:ph sz="half" idx="2"/>
          </p:nvPr>
        </p:nvSpPr>
        <p:spPr/>
        <p:txBody>
          <a:bodyPr/>
          <a:lstStyle/>
          <a:p>
            <a:r>
              <a:rPr lang="en-US" dirty="0" smtClean="0"/>
              <a:t>TDC</a:t>
            </a:r>
          </a:p>
          <a:p>
            <a:r>
              <a:rPr lang="en-US" dirty="0" smtClean="0"/>
              <a:t>JCA/JCA Arts Marketing</a:t>
            </a:r>
          </a:p>
          <a:p>
            <a:r>
              <a:rPr lang="en-US" dirty="0" smtClean="0"/>
              <a:t>Prescott &amp; Associates</a:t>
            </a:r>
          </a:p>
          <a:p>
            <a:r>
              <a:rPr lang="en-US" dirty="0" smtClean="0"/>
              <a:t>Greater Philadelphia Cultural Alliance</a:t>
            </a:r>
            <a:endParaRPr lang="en-US" dirty="0"/>
          </a:p>
        </p:txBody>
      </p:sp>
      <p:sp>
        <p:nvSpPr>
          <p:cNvPr id="9" name="Text Placeholder 8"/>
          <p:cNvSpPr>
            <a:spLocks noGrp="1"/>
          </p:cNvSpPr>
          <p:nvPr>
            <p:ph type="body" sz="quarter" idx="3"/>
          </p:nvPr>
        </p:nvSpPr>
        <p:spPr/>
        <p:txBody>
          <a:bodyPr/>
          <a:lstStyle/>
          <a:p>
            <a:r>
              <a:rPr lang="en-US" dirty="0" smtClean="0"/>
              <a:t>Organizations</a:t>
            </a:r>
            <a:endParaRPr lang="en-US" dirty="0"/>
          </a:p>
        </p:txBody>
      </p:sp>
      <p:sp>
        <p:nvSpPr>
          <p:cNvPr id="10" name="Content Placeholder 9"/>
          <p:cNvSpPr>
            <a:spLocks noGrp="1"/>
          </p:cNvSpPr>
          <p:nvPr>
            <p:ph sz="quarter" idx="4"/>
          </p:nvPr>
        </p:nvSpPr>
        <p:spPr/>
        <p:txBody>
          <a:bodyPr>
            <a:normAutofit fontScale="77500" lnSpcReduction="20000"/>
          </a:bodyPr>
          <a:lstStyle/>
          <a:p>
            <a:r>
              <a:rPr lang="en-US" dirty="0" smtClean="0"/>
              <a:t>Kimmel Center: ($51M)</a:t>
            </a:r>
          </a:p>
          <a:p>
            <a:r>
              <a:rPr lang="en-US" dirty="0" smtClean="0"/>
              <a:t>Philadelphia Orchestra ($51M)</a:t>
            </a:r>
          </a:p>
          <a:p>
            <a:r>
              <a:rPr lang="en-US" dirty="0" smtClean="0"/>
              <a:t>Opera Philadelphia ($15M)</a:t>
            </a:r>
          </a:p>
          <a:p>
            <a:r>
              <a:rPr lang="en-US" dirty="0" smtClean="0"/>
              <a:t>Pennsylvania Ballet ($14M)</a:t>
            </a:r>
          </a:p>
          <a:p>
            <a:r>
              <a:rPr lang="en-US" dirty="0" smtClean="0"/>
              <a:t>People’s Light ($6M)</a:t>
            </a:r>
          </a:p>
          <a:p>
            <a:r>
              <a:rPr lang="en-US" dirty="0" smtClean="0"/>
              <a:t>Philadelphia Theatre Company ($5M)</a:t>
            </a:r>
          </a:p>
          <a:p>
            <a:r>
              <a:rPr lang="en-US" dirty="0" smtClean="0"/>
              <a:t>Wilma Theater ($4M)</a:t>
            </a:r>
          </a:p>
          <a:p>
            <a:r>
              <a:rPr lang="en-US" dirty="0" smtClean="0"/>
              <a:t>Bristol Riverside Theatre ($3M)</a:t>
            </a:r>
          </a:p>
          <a:p>
            <a:r>
              <a:rPr lang="en-US" dirty="0" err="1" smtClean="0"/>
              <a:t>BalletX</a:t>
            </a:r>
            <a:r>
              <a:rPr lang="en-US" dirty="0" smtClean="0"/>
              <a:t> ($2M)</a:t>
            </a:r>
          </a:p>
          <a:p>
            <a:r>
              <a:rPr lang="en-US" dirty="0" smtClean="0"/>
              <a:t>11</a:t>
            </a:r>
            <a:r>
              <a:rPr lang="en-US" baseline="30000" dirty="0" smtClean="0"/>
              <a:t>th</a:t>
            </a:r>
            <a:r>
              <a:rPr lang="en-US" dirty="0" smtClean="0"/>
              <a:t> Hour Theater Company ($250K)</a:t>
            </a:r>
          </a:p>
          <a:p>
            <a:r>
              <a:rPr lang="en-US" dirty="0" err="1" smtClean="0"/>
              <a:t>EgoPo</a:t>
            </a:r>
            <a:r>
              <a:rPr lang="en-US" dirty="0" smtClean="0"/>
              <a:t> Classic Theater ($250K)</a:t>
            </a:r>
          </a:p>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6</a:t>
            </a:fld>
            <a:endParaRPr lang="en-US" dirty="0"/>
          </a:p>
        </p:txBody>
      </p:sp>
      <p:sp>
        <p:nvSpPr>
          <p:cNvPr id="11" name="TextBox 10"/>
          <p:cNvSpPr txBox="1"/>
          <p:nvPr/>
        </p:nvSpPr>
        <p:spPr>
          <a:xfrm>
            <a:off x="4860235" y="6202462"/>
            <a:ext cx="2643808"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1" dirty="0" smtClean="0">
                <a:latin typeface="Arial" panose="020B0604020202020204" pitchFamily="34" charset="0"/>
                <a:cs typeface="Arial" panose="020B0604020202020204" pitchFamily="34" charset="0"/>
              </a:rPr>
              <a:t>*(approx. 2017 annual budget)</a:t>
            </a:r>
            <a:endParaRPr lang="en-US"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0810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The Pilot: components</a:t>
            </a:r>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7</a:t>
            </a:fld>
            <a:endParaRPr lang="en-US" dirty="0"/>
          </a:p>
        </p:txBody>
      </p:sp>
      <p:graphicFrame>
        <p:nvGraphicFramePr>
          <p:cNvPr id="10" name="Content Placeholder 4"/>
          <p:cNvGraphicFramePr>
            <a:graphicFrameLocks noGrp="1"/>
          </p:cNvGraphicFramePr>
          <p:nvPr>
            <p:ph idx="1"/>
            <p:extLst/>
          </p:nvPr>
        </p:nvGraphicFramePr>
        <p:xfrm>
          <a:off x="628650" y="1516063"/>
          <a:ext cx="7886700" cy="4770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3435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findings</a:t>
            </a:r>
            <a:endParaRPr lang="en-US" dirty="0"/>
          </a:p>
        </p:txBody>
      </p:sp>
      <p:sp>
        <p:nvSpPr>
          <p:cNvPr id="5" name="Text Placeholder 4"/>
          <p:cNvSpPr>
            <a:spLocks noGrp="1"/>
          </p:cNvSpPr>
          <p:nvPr>
            <p:ph type="body" idx="1"/>
          </p:nvPr>
        </p:nvSpPr>
        <p:spPr/>
        <p:txBody>
          <a:bodyPr/>
          <a:lstStyle/>
          <a:p>
            <a:r>
              <a:rPr lang="en-US" dirty="0" smtClean="0"/>
              <a:t>Transactional market data</a:t>
            </a:r>
            <a:endParaRPr lang="en-US" dirty="0"/>
          </a:p>
        </p:txBody>
      </p:sp>
      <p:sp>
        <p:nvSpPr>
          <p:cNvPr id="6" name="Content Placeholder 5"/>
          <p:cNvSpPr>
            <a:spLocks noGrp="1"/>
          </p:cNvSpPr>
          <p:nvPr>
            <p:ph sz="half" idx="2"/>
          </p:nvPr>
        </p:nvSpPr>
        <p:spPr/>
        <p:txBody>
          <a:bodyPr/>
          <a:lstStyle/>
          <a:p>
            <a:r>
              <a:rPr lang="en-US" dirty="0" smtClean="0"/>
              <a:t>Over 7 years and across 11 organizations:</a:t>
            </a:r>
          </a:p>
          <a:p>
            <a:pPr lvl="1"/>
            <a:r>
              <a:rPr lang="en-US" dirty="0" smtClean="0"/>
              <a:t>60% of audience households purchased tickets to one performance.</a:t>
            </a:r>
          </a:p>
          <a:p>
            <a:pPr lvl="1"/>
            <a:r>
              <a:rPr lang="en-US" dirty="0" smtClean="0"/>
              <a:t>10% purchased tickets to 5 or more performances.</a:t>
            </a:r>
          </a:p>
          <a:p>
            <a:r>
              <a:rPr lang="en-US" dirty="0" smtClean="0"/>
              <a:t>4% of audience households attended performances at 3 or more organizations.</a:t>
            </a:r>
          </a:p>
          <a:p>
            <a:pPr marL="0" indent="0">
              <a:buNone/>
            </a:pPr>
            <a:endParaRPr lang="en-US" dirty="0"/>
          </a:p>
          <a:p>
            <a:pPr marL="0" indent="0">
              <a:buNone/>
            </a:pPr>
            <a:endParaRPr lang="en-US" dirty="0" smtClean="0"/>
          </a:p>
        </p:txBody>
      </p:sp>
      <p:sp>
        <p:nvSpPr>
          <p:cNvPr id="7" name="Text Placeholder 6"/>
          <p:cNvSpPr>
            <a:spLocks noGrp="1"/>
          </p:cNvSpPr>
          <p:nvPr>
            <p:ph type="body" sz="quarter" idx="3"/>
          </p:nvPr>
        </p:nvSpPr>
        <p:spPr/>
        <p:txBody>
          <a:bodyPr/>
          <a:lstStyle/>
          <a:p>
            <a:r>
              <a:rPr lang="en-US" dirty="0" smtClean="0"/>
              <a:t>Process</a:t>
            </a:r>
            <a:endParaRPr lang="en-US" dirty="0"/>
          </a:p>
        </p:txBody>
      </p:sp>
      <p:sp>
        <p:nvSpPr>
          <p:cNvPr id="8" name="Content Placeholder 7"/>
          <p:cNvSpPr>
            <a:spLocks noGrp="1"/>
          </p:cNvSpPr>
          <p:nvPr>
            <p:ph sz="quarter" idx="4"/>
          </p:nvPr>
        </p:nvSpPr>
        <p:spPr/>
        <p:txBody>
          <a:bodyPr/>
          <a:lstStyle/>
          <a:p>
            <a:r>
              <a:rPr lang="en-US" dirty="0" smtClean="0"/>
              <a:t>Shared data at this level of granularity has provided new audience intelligence for the Philadelphia market.</a:t>
            </a:r>
          </a:p>
          <a:p>
            <a:r>
              <a:rPr lang="en-US" dirty="0" smtClean="0"/>
              <a:t>Organizations were more willing to collaborate and share their data than we expected.</a:t>
            </a:r>
          </a:p>
          <a:p>
            <a:r>
              <a:rPr lang="en-US" dirty="0" smtClean="0"/>
              <a:t>Many have said that the data/tools aren’t enough; they want someone to talk to about findings and implications.</a:t>
            </a:r>
          </a:p>
        </p:txBody>
      </p:sp>
      <p:sp>
        <p:nvSpPr>
          <p:cNvPr id="4" name="Slide Number Placeholder 3"/>
          <p:cNvSpPr>
            <a:spLocks noGrp="1"/>
          </p:cNvSpPr>
          <p:nvPr>
            <p:ph type="sldNum" sz="quarter" idx="12"/>
          </p:nvPr>
        </p:nvSpPr>
        <p:spPr/>
        <p:txBody>
          <a:bodyPr/>
          <a:lstStyle/>
          <a:p>
            <a:fld id="{8D5C64A4-158B-48C0-8C01-F355A01D48F1}" type="slidenum">
              <a:rPr lang="en-US" smtClean="0"/>
              <a:t>8</a:t>
            </a:fld>
            <a:endParaRPr lang="en-US" dirty="0"/>
          </a:p>
        </p:txBody>
      </p:sp>
      <p:sp>
        <p:nvSpPr>
          <p:cNvPr id="9" name="TextBox 8"/>
          <p:cNvSpPr txBox="1"/>
          <p:nvPr/>
        </p:nvSpPr>
        <p:spPr>
          <a:xfrm>
            <a:off x="629841" y="5178731"/>
            <a:ext cx="2643808"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1" dirty="0" smtClean="0">
                <a:latin typeface="Arial" panose="020B0604020202020204" pitchFamily="34" charset="0"/>
                <a:cs typeface="Arial" panose="020B0604020202020204" pitchFamily="34" charset="0"/>
              </a:rPr>
              <a:t>n ≈ 500k households</a:t>
            </a:r>
            <a:endParaRPr lang="en-US"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5361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What’s to come?</a:t>
            </a:r>
            <a:endParaRPr lang="en-US" dirty="0"/>
          </a:p>
        </p:txBody>
      </p:sp>
      <p:sp>
        <p:nvSpPr>
          <p:cNvPr id="9" name="Content Placeholder 8"/>
          <p:cNvSpPr>
            <a:spLocks noGrp="1"/>
          </p:cNvSpPr>
          <p:nvPr>
            <p:ph idx="1"/>
          </p:nvPr>
        </p:nvSpPr>
        <p:spPr/>
        <p:txBody>
          <a:bodyPr/>
          <a:lstStyle/>
          <a:p>
            <a:r>
              <a:rPr lang="en-US" dirty="0" smtClean="0"/>
              <a:t>Finishing Phase 1 of the pilot and exploring a Phase 2 that could include:</a:t>
            </a:r>
          </a:p>
          <a:p>
            <a:pPr lvl="1"/>
            <a:r>
              <a:rPr lang="en-US" dirty="0" smtClean="0"/>
              <a:t>More access to services;</a:t>
            </a:r>
          </a:p>
          <a:p>
            <a:pPr lvl="1"/>
            <a:r>
              <a:rPr lang="en-US" dirty="0" smtClean="0"/>
              <a:t>More organizations in Philadelphia;</a:t>
            </a:r>
          </a:p>
          <a:p>
            <a:pPr lvl="1"/>
            <a:r>
              <a:rPr lang="en-US" dirty="0" smtClean="0"/>
              <a:t>Other markets for shared transactional data.</a:t>
            </a:r>
          </a:p>
          <a:p>
            <a:r>
              <a:rPr lang="en-US" dirty="0" smtClean="0"/>
              <a:t>Creating summaries of what we’ve learned about:</a:t>
            </a:r>
          </a:p>
          <a:p>
            <a:pPr lvl="1"/>
            <a:r>
              <a:rPr lang="en-US" dirty="0" smtClean="0"/>
              <a:t>Trends across the research and analysis tools.</a:t>
            </a:r>
          </a:p>
          <a:p>
            <a:pPr lvl="1"/>
            <a:r>
              <a:rPr lang="en-US" dirty="0" smtClean="0"/>
              <a:t>Lessons from the Pilot design and process.</a:t>
            </a:r>
            <a:endParaRPr lang="en-US" dirty="0"/>
          </a:p>
        </p:txBody>
      </p:sp>
      <p:sp>
        <p:nvSpPr>
          <p:cNvPr id="7" name="Slide Number Placeholder 6"/>
          <p:cNvSpPr>
            <a:spLocks noGrp="1"/>
          </p:cNvSpPr>
          <p:nvPr>
            <p:ph type="sldNum" sz="quarter" idx="12"/>
          </p:nvPr>
        </p:nvSpPr>
        <p:spPr/>
        <p:txBody>
          <a:bodyPr/>
          <a:lstStyle/>
          <a:p>
            <a:fld id="{8D5C64A4-158B-48C0-8C01-F355A01D48F1}" type="slidenum">
              <a:rPr lang="en-US" smtClean="0"/>
              <a:t>9</a:t>
            </a:fld>
            <a:endParaRPr lang="en-US" dirty="0"/>
          </a:p>
        </p:txBody>
      </p:sp>
    </p:spTree>
    <p:extLst>
      <p:ext uri="{BB962C8B-B14F-4D97-AF65-F5344CB8AC3E}">
        <p14:creationId xmlns:p14="http://schemas.microsoft.com/office/powerpoint/2010/main" val="2168760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Value and Potential</a:t>
            </a:r>
          </a:p>
        </p:txBody>
      </p:sp>
      <p:sp>
        <p:nvSpPr>
          <p:cNvPr id="3" name="Text Placeholder 2"/>
          <p:cNvSpPr>
            <a:spLocks noGrp="1"/>
          </p:cNvSpPr>
          <p:nvPr>
            <p:ph type="body" idx="1"/>
          </p:nvPr>
        </p:nvSpPr>
        <p:spPr/>
        <p:txBody>
          <a:bodyPr/>
          <a:lstStyle/>
          <a:p>
            <a:r>
              <a:rPr lang="en-US" dirty="0"/>
              <a:t>Perspective from the Greater Philadelphia Cultural Alliance</a:t>
            </a:r>
          </a:p>
        </p:txBody>
      </p:sp>
    </p:spTree>
    <p:extLst>
      <p:ext uri="{BB962C8B-B14F-4D97-AF65-F5344CB8AC3E}">
        <p14:creationId xmlns:p14="http://schemas.microsoft.com/office/powerpoint/2010/main" val="432862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xmlns="" id="{0C893E49-14D0-477F-8133-92E06F57D76C}"/>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14350" y="1902779"/>
            <a:ext cx="3886200" cy="3108960"/>
          </a:xfrm>
        </p:spPr>
      </p:pic>
      <p:sp>
        <p:nvSpPr>
          <p:cNvPr id="6" name="Content Placeholder 5">
            <a:extLst>
              <a:ext uri="{FF2B5EF4-FFF2-40B4-BE49-F238E27FC236}">
                <a16:creationId xmlns:a16="http://schemas.microsoft.com/office/drawing/2014/main" xmlns="" id="{72E8AF88-AFE9-439A-BD4C-C01121063E6B}"/>
              </a:ext>
            </a:extLst>
          </p:cNvPr>
          <p:cNvSpPr>
            <a:spLocks noGrp="1"/>
          </p:cNvSpPr>
          <p:nvPr>
            <p:ph sz="half" idx="2"/>
          </p:nvPr>
        </p:nvSpPr>
        <p:spPr/>
        <p:txBody>
          <a:bodyPr/>
          <a:lstStyle/>
          <a:p>
            <a:endParaRPr lang="en-US" dirty="0"/>
          </a:p>
          <a:p>
            <a:r>
              <a:rPr lang="en-US" dirty="0"/>
              <a:t>Individuals are key to the sustainability of organizations</a:t>
            </a:r>
          </a:p>
          <a:p>
            <a:r>
              <a:rPr lang="en-US" dirty="0"/>
              <a:t>Memberships and subscribers are smaller audiences for organizations</a:t>
            </a:r>
          </a:p>
          <a:p>
            <a:r>
              <a:rPr lang="en-US" dirty="0"/>
              <a:t>Personal practice influences attendance</a:t>
            </a:r>
          </a:p>
          <a:p>
            <a:r>
              <a:rPr lang="en-US" dirty="0"/>
              <a:t>Product matters</a:t>
            </a:r>
          </a:p>
          <a:p>
            <a:pPr marL="0" indent="0">
              <a:buNone/>
            </a:pPr>
            <a:endParaRPr lang="en-US" dirty="0"/>
          </a:p>
        </p:txBody>
      </p:sp>
      <p:sp>
        <p:nvSpPr>
          <p:cNvPr id="7" name="Slide Number Placeholder 6">
            <a:extLst>
              <a:ext uri="{FF2B5EF4-FFF2-40B4-BE49-F238E27FC236}">
                <a16:creationId xmlns:a16="http://schemas.microsoft.com/office/drawing/2014/main" xmlns="" id="{41B0FEE1-AEAD-48D9-A9A3-BE6D61D6B971}"/>
              </a:ext>
            </a:extLst>
          </p:cNvPr>
          <p:cNvSpPr>
            <a:spLocks noGrp="1"/>
          </p:cNvSpPr>
          <p:nvPr>
            <p:ph type="sldNum" sz="quarter" idx="12"/>
          </p:nvPr>
        </p:nvSpPr>
        <p:spPr/>
        <p:txBody>
          <a:bodyPr/>
          <a:lstStyle/>
          <a:p>
            <a:fld id="{8D5C64A4-158B-48C0-8C01-F355A01D48F1}" type="slidenum">
              <a:rPr lang="en-US" smtClean="0"/>
              <a:t>11</a:t>
            </a:fld>
            <a:endParaRPr lang="en-US" dirty="0"/>
          </a:p>
        </p:txBody>
      </p:sp>
      <p:sp>
        <p:nvSpPr>
          <p:cNvPr id="2" name="Title 1">
            <a:extLst>
              <a:ext uri="{FF2B5EF4-FFF2-40B4-BE49-F238E27FC236}">
                <a16:creationId xmlns:a16="http://schemas.microsoft.com/office/drawing/2014/main" xmlns="" id="{DA1437DD-448B-4496-B08E-B6C5AE52488E}"/>
              </a:ext>
            </a:extLst>
          </p:cNvPr>
          <p:cNvSpPr>
            <a:spLocks noGrp="1"/>
          </p:cNvSpPr>
          <p:nvPr>
            <p:ph type="title"/>
          </p:nvPr>
        </p:nvSpPr>
        <p:spPr/>
        <p:txBody>
          <a:bodyPr/>
          <a:lstStyle/>
          <a:p>
            <a:r>
              <a:rPr lang="en-US" dirty="0"/>
              <a:t>Cultural Alliance and Research</a:t>
            </a:r>
          </a:p>
        </p:txBody>
      </p:sp>
      <p:sp>
        <p:nvSpPr>
          <p:cNvPr id="5" name="Text Placeholder 4">
            <a:extLst>
              <a:ext uri="{FF2B5EF4-FFF2-40B4-BE49-F238E27FC236}">
                <a16:creationId xmlns:a16="http://schemas.microsoft.com/office/drawing/2014/main" xmlns="" id="{1C015005-AE54-46CA-B69C-8745110AE2F8}"/>
              </a:ext>
            </a:extLst>
          </p:cNvPr>
          <p:cNvSpPr>
            <a:spLocks noGrp="1"/>
          </p:cNvSpPr>
          <p:nvPr>
            <p:ph type="body" sz="quarter" idx="13"/>
          </p:nvPr>
        </p:nvSpPr>
        <p:spPr>
          <a:xfrm>
            <a:off x="628650" y="1536700"/>
            <a:ext cx="7886700" cy="376237"/>
          </a:xfrm>
        </p:spPr>
        <p:txBody>
          <a:bodyPr/>
          <a:lstStyle/>
          <a:p>
            <a:r>
              <a:rPr lang="en-US" sz="1800" dirty="0">
                <a:solidFill>
                  <a:schemeClr val="tx1"/>
                </a:solidFill>
              </a:rPr>
              <a:t>What we knew about Philadelphia Cultural Audiences:</a:t>
            </a:r>
          </a:p>
        </p:txBody>
      </p:sp>
    </p:spTree>
    <p:extLst>
      <p:ext uri="{BB962C8B-B14F-4D97-AF65-F5344CB8AC3E}">
        <p14:creationId xmlns:p14="http://schemas.microsoft.com/office/powerpoint/2010/main" val="1863233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19A9CE-AA85-4A66-BB45-78FBB03DC4B0}"/>
              </a:ext>
            </a:extLst>
          </p:cNvPr>
          <p:cNvSpPr>
            <a:spLocks noGrp="1"/>
          </p:cNvSpPr>
          <p:nvPr>
            <p:ph type="title"/>
          </p:nvPr>
        </p:nvSpPr>
        <p:spPr/>
        <p:txBody>
          <a:bodyPr/>
          <a:lstStyle/>
          <a:p>
            <a:r>
              <a:rPr lang="en-US" dirty="0"/>
              <a:t>Key Questions</a:t>
            </a:r>
          </a:p>
        </p:txBody>
      </p:sp>
      <p:sp>
        <p:nvSpPr>
          <p:cNvPr id="3" name="Content Placeholder 2">
            <a:extLst>
              <a:ext uri="{FF2B5EF4-FFF2-40B4-BE49-F238E27FC236}">
                <a16:creationId xmlns:a16="http://schemas.microsoft.com/office/drawing/2014/main" xmlns="" id="{1FA42F30-F9C3-435E-92AB-6A84C155940E}"/>
              </a:ext>
            </a:extLst>
          </p:cNvPr>
          <p:cNvSpPr>
            <a:spLocks noGrp="1"/>
          </p:cNvSpPr>
          <p:nvPr>
            <p:ph idx="1"/>
          </p:nvPr>
        </p:nvSpPr>
        <p:spPr>
          <a:xfrm>
            <a:off x="628650" y="1043892"/>
            <a:ext cx="7886700" cy="4770215"/>
          </a:xfrm>
        </p:spPr>
        <p:txBody>
          <a:bodyPr/>
          <a:lstStyle/>
          <a:p>
            <a:pPr marL="0" indent="0">
              <a:buNone/>
            </a:pPr>
            <a:endParaRPr lang="en-US" dirty="0"/>
          </a:p>
          <a:p>
            <a:endParaRPr lang="en-US" dirty="0"/>
          </a:p>
          <a:p>
            <a:r>
              <a:rPr lang="en-US" dirty="0"/>
              <a:t>How can we make audience research faster, consistent and capacity friendly?</a:t>
            </a:r>
          </a:p>
          <a:p>
            <a:r>
              <a:rPr lang="en-US" dirty="0"/>
              <a:t>How can data be used to respond to changing markets and audience dynamics? </a:t>
            </a:r>
          </a:p>
          <a:p>
            <a:r>
              <a:rPr lang="en-US" dirty="0"/>
              <a:t>What is the market potential for arts and culture organizations in Philadelphia? </a:t>
            </a:r>
          </a:p>
        </p:txBody>
      </p:sp>
      <p:sp>
        <p:nvSpPr>
          <p:cNvPr id="4" name="Slide Number Placeholder 3">
            <a:extLst>
              <a:ext uri="{FF2B5EF4-FFF2-40B4-BE49-F238E27FC236}">
                <a16:creationId xmlns:a16="http://schemas.microsoft.com/office/drawing/2014/main" xmlns="" id="{F376A400-3044-4B8F-B146-CCCE6AD2A30A}"/>
              </a:ext>
            </a:extLst>
          </p:cNvPr>
          <p:cNvSpPr>
            <a:spLocks noGrp="1"/>
          </p:cNvSpPr>
          <p:nvPr>
            <p:ph type="sldNum" sz="quarter" idx="12"/>
          </p:nvPr>
        </p:nvSpPr>
        <p:spPr/>
        <p:txBody>
          <a:bodyPr/>
          <a:lstStyle/>
          <a:p>
            <a:fld id="{8D5C64A4-158B-48C0-8C01-F355A01D48F1}" type="slidenum">
              <a:rPr lang="en-US" smtClean="0"/>
              <a:t>12</a:t>
            </a:fld>
            <a:endParaRPr lang="en-US" dirty="0"/>
          </a:p>
        </p:txBody>
      </p:sp>
    </p:spTree>
    <p:extLst>
      <p:ext uri="{BB962C8B-B14F-4D97-AF65-F5344CB8AC3E}">
        <p14:creationId xmlns:p14="http://schemas.microsoft.com/office/powerpoint/2010/main" val="1482386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363FD-B632-47AD-BAF2-53818E7039DA}"/>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xmlns="" id="{D5339DA2-82CE-425F-9198-324D72E65192}"/>
              </a:ext>
            </a:extLst>
          </p:cNvPr>
          <p:cNvSpPr>
            <a:spLocks noGrp="1"/>
          </p:cNvSpPr>
          <p:nvPr>
            <p:ph idx="1"/>
          </p:nvPr>
        </p:nvSpPr>
        <p:spPr>
          <a:xfrm>
            <a:off x="628650" y="583228"/>
            <a:ext cx="7886700" cy="4770215"/>
          </a:xfrm>
        </p:spPr>
        <p:txBody>
          <a:bodyPr/>
          <a:lstStyle/>
          <a:p>
            <a:endParaRPr lang="en-US" dirty="0"/>
          </a:p>
          <a:p>
            <a:endParaRPr lang="en-US" dirty="0"/>
          </a:p>
          <a:p>
            <a:endParaRPr lang="en-US" dirty="0"/>
          </a:p>
          <a:p>
            <a:r>
              <a:rPr lang="en-US" dirty="0"/>
              <a:t> A comprehensive view of the cultural market over a period of time</a:t>
            </a:r>
          </a:p>
          <a:p>
            <a:r>
              <a:rPr lang="en-US" dirty="0"/>
              <a:t>Benchmark pricing models and revenue</a:t>
            </a:r>
          </a:p>
          <a:p>
            <a:r>
              <a:rPr lang="en-US" dirty="0"/>
              <a:t>Tracking trends of audiences growth in the market</a:t>
            </a:r>
          </a:p>
          <a:p>
            <a:r>
              <a:rPr lang="en-US" dirty="0"/>
              <a:t>Data Automation is possible</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xmlns="" id="{0D088D6C-0E6A-4406-845E-611B495461EC}"/>
              </a:ext>
            </a:extLst>
          </p:cNvPr>
          <p:cNvSpPr>
            <a:spLocks noGrp="1"/>
          </p:cNvSpPr>
          <p:nvPr>
            <p:ph type="sldNum" sz="quarter" idx="12"/>
          </p:nvPr>
        </p:nvSpPr>
        <p:spPr/>
        <p:txBody>
          <a:bodyPr/>
          <a:lstStyle/>
          <a:p>
            <a:fld id="{8D5C64A4-158B-48C0-8C01-F355A01D48F1}" type="slidenum">
              <a:rPr lang="en-US" smtClean="0"/>
              <a:t>13</a:t>
            </a:fld>
            <a:endParaRPr lang="en-US" dirty="0"/>
          </a:p>
        </p:txBody>
      </p:sp>
    </p:spTree>
    <p:extLst>
      <p:ext uri="{BB962C8B-B14F-4D97-AF65-F5344CB8AC3E}">
        <p14:creationId xmlns:p14="http://schemas.microsoft.com/office/powerpoint/2010/main" val="3172871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607AE9-B2FD-4377-86D9-53DA7942E1AD}"/>
              </a:ext>
            </a:extLst>
          </p:cNvPr>
          <p:cNvSpPr>
            <a:spLocks noGrp="1"/>
          </p:cNvSpPr>
          <p:nvPr>
            <p:ph type="title"/>
          </p:nvPr>
        </p:nvSpPr>
        <p:spPr/>
        <p:txBody>
          <a:bodyPr/>
          <a:lstStyle/>
          <a:p>
            <a:r>
              <a:rPr lang="en-US" dirty="0"/>
              <a:t>Future Potential of Audience Engine</a:t>
            </a:r>
          </a:p>
        </p:txBody>
      </p:sp>
      <p:pic>
        <p:nvPicPr>
          <p:cNvPr id="7" name="Content Placeholder 6">
            <a:extLst>
              <a:ext uri="{FF2B5EF4-FFF2-40B4-BE49-F238E27FC236}">
                <a16:creationId xmlns:a16="http://schemas.microsoft.com/office/drawing/2014/main" xmlns="" id="{F204E8A2-E456-425A-B1B3-84A1CD2D29B8}"/>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66750" y="1960562"/>
            <a:ext cx="3810000" cy="3810000"/>
          </a:xfrm>
        </p:spPr>
      </p:pic>
      <p:sp>
        <p:nvSpPr>
          <p:cNvPr id="4" name="Content Placeholder 3">
            <a:extLst>
              <a:ext uri="{FF2B5EF4-FFF2-40B4-BE49-F238E27FC236}">
                <a16:creationId xmlns:a16="http://schemas.microsoft.com/office/drawing/2014/main" xmlns="" id="{82136BE6-3113-455B-8463-07AE03518FDE}"/>
              </a:ext>
            </a:extLst>
          </p:cNvPr>
          <p:cNvSpPr>
            <a:spLocks noGrp="1"/>
          </p:cNvSpPr>
          <p:nvPr>
            <p:ph sz="half" idx="2"/>
          </p:nvPr>
        </p:nvSpPr>
        <p:spPr/>
        <p:txBody>
          <a:bodyPr/>
          <a:lstStyle/>
          <a:p>
            <a:endParaRPr lang="en-US" dirty="0"/>
          </a:p>
          <a:p>
            <a:r>
              <a:rPr lang="en-US" dirty="0"/>
              <a:t>More data will give us more insights</a:t>
            </a:r>
          </a:p>
          <a:p>
            <a:r>
              <a:rPr lang="en-US" dirty="0"/>
              <a:t>Additional Audience Analysis</a:t>
            </a:r>
          </a:p>
          <a:p>
            <a:pPr lvl="1"/>
            <a:r>
              <a:rPr lang="en-US" dirty="0"/>
              <a:t>Segmentation, Demographic Information, etc.</a:t>
            </a:r>
          </a:p>
          <a:p>
            <a:r>
              <a:rPr lang="en-US" dirty="0"/>
              <a:t>Cross Market Analysis</a:t>
            </a:r>
          </a:p>
          <a:p>
            <a:r>
              <a:rPr lang="en-US" dirty="0"/>
              <a:t>Used to Measure Sector Impact</a:t>
            </a:r>
          </a:p>
          <a:p>
            <a:pPr lvl="1"/>
            <a:r>
              <a:rPr lang="en-US" dirty="0"/>
              <a:t>Socially and Economically</a:t>
            </a:r>
          </a:p>
          <a:p>
            <a:endParaRPr lang="en-US" dirty="0"/>
          </a:p>
        </p:txBody>
      </p:sp>
      <p:sp>
        <p:nvSpPr>
          <p:cNvPr id="5" name="Slide Number Placeholder 4">
            <a:extLst>
              <a:ext uri="{FF2B5EF4-FFF2-40B4-BE49-F238E27FC236}">
                <a16:creationId xmlns:a16="http://schemas.microsoft.com/office/drawing/2014/main" xmlns="" id="{6EDD7B78-3DD5-4EBA-A91C-4833C91D90C0}"/>
              </a:ext>
            </a:extLst>
          </p:cNvPr>
          <p:cNvSpPr>
            <a:spLocks noGrp="1"/>
          </p:cNvSpPr>
          <p:nvPr>
            <p:ph type="sldNum" sz="quarter" idx="12"/>
          </p:nvPr>
        </p:nvSpPr>
        <p:spPr/>
        <p:txBody>
          <a:bodyPr/>
          <a:lstStyle/>
          <a:p>
            <a:fld id="{8D5C64A4-158B-48C0-8C01-F355A01D48F1}" type="slidenum">
              <a:rPr lang="en-US" smtClean="0"/>
              <a:t>14</a:t>
            </a:fld>
            <a:endParaRPr lang="en-US" dirty="0"/>
          </a:p>
        </p:txBody>
      </p:sp>
    </p:spTree>
    <p:extLst>
      <p:ext uri="{BB962C8B-B14F-4D97-AF65-F5344CB8AC3E}">
        <p14:creationId xmlns:p14="http://schemas.microsoft.com/office/powerpoint/2010/main" val="7937227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Engine</a:t>
            </a:r>
            <a:endParaRPr lang="en-US" dirty="0"/>
          </a:p>
        </p:txBody>
      </p:sp>
      <p:sp>
        <p:nvSpPr>
          <p:cNvPr id="3" name="Text Placeholder 2"/>
          <p:cNvSpPr>
            <a:spLocks noGrp="1"/>
          </p:cNvSpPr>
          <p:nvPr>
            <p:ph type="body" idx="1"/>
          </p:nvPr>
        </p:nvSpPr>
        <p:spPr/>
        <p:txBody>
          <a:bodyPr/>
          <a:lstStyle/>
          <a:p>
            <a:r>
              <a:rPr lang="en-US" dirty="0"/>
              <a:t>a</a:t>
            </a:r>
            <a:r>
              <a:rPr lang="en-US" dirty="0" smtClean="0"/>
              <a:t>nd Data Sharing Technology</a:t>
            </a:r>
            <a:endParaRPr lang="en-US" dirty="0"/>
          </a:p>
        </p:txBody>
      </p:sp>
    </p:spTree>
    <p:extLst>
      <p:ext uri="{BB962C8B-B14F-4D97-AF65-F5344CB8AC3E}">
        <p14:creationId xmlns:p14="http://schemas.microsoft.com/office/powerpoint/2010/main" val="1817810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JCA</a:t>
            </a:r>
            <a:endParaRPr lang="en-US" dirty="0"/>
          </a:p>
        </p:txBody>
      </p:sp>
      <p:sp>
        <p:nvSpPr>
          <p:cNvPr id="3" name="Content Placeholder 2"/>
          <p:cNvSpPr>
            <a:spLocks noGrp="1"/>
          </p:cNvSpPr>
          <p:nvPr>
            <p:ph idx="1"/>
          </p:nvPr>
        </p:nvSpPr>
        <p:spPr/>
        <p:txBody>
          <a:bodyPr/>
          <a:lstStyle/>
          <a:p>
            <a:r>
              <a:rPr lang="en-US" dirty="0"/>
              <a:t>Independent </a:t>
            </a:r>
            <a:r>
              <a:rPr lang="en-US" dirty="0" smtClean="0"/>
              <a:t>software development and consulting </a:t>
            </a:r>
            <a:r>
              <a:rPr lang="en-US" dirty="0"/>
              <a:t>firm dedicated to helping nonprofits work smarter</a:t>
            </a:r>
          </a:p>
          <a:p>
            <a:r>
              <a:rPr lang="en-US" dirty="0"/>
              <a:t>Focus on leveraging CRM technology, processes, and data</a:t>
            </a:r>
          </a:p>
          <a:p>
            <a:r>
              <a:rPr lang="en-US" dirty="0" smtClean="0"/>
              <a:t>Over 30 </a:t>
            </a:r>
            <a:r>
              <a:rPr lang="en-US" dirty="0"/>
              <a:t>years of experience with over 1400 </a:t>
            </a:r>
            <a:r>
              <a:rPr lang="en-US" dirty="0" smtClean="0"/>
              <a:t>nonprofits</a:t>
            </a:r>
          </a:p>
          <a:p>
            <a:r>
              <a:rPr lang="en-US" dirty="0" smtClean="0"/>
              <a:t>Deep engagement in the arts and culture sector with multiple ticketing and fundraising systems</a:t>
            </a:r>
            <a:endParaRPr lang="en-US" dirty="0"/>
          </a:p>
          <a:p>
            <a:r>
              <a:rPr lang="en-US" dirty="0"/>
              <a:t>Expertise includes strategic consulting, technical services, software </a:t>
            </a:r>
            <a:r>
              <a:rPr lang="en-US" dirty="0" smtClean="0"/>
              <a:t>development</a:t>
            </a:r>
          </a:p>
          <a:p>
            <a:r>
              <a:rPr lang="en-US" dirty="0" smtClean="0"/>
              <a:t>Developed </a:t>
            </a:r>
            <a:r>
              <a:rPr lang="en-US" dirty="0"/>
              <a:t>community database platform in the UK, now with data from over </a:t>
            </a:r>
            <a:r>
              <a:rPr lang="en-US" dirty="0" smtClean="0"/>
              <a:t>400 arts organizations </a:t>
            </a:r>
            <a:r>
              <a:rPr lang="en-US" dirty="0"/>
              <a:t>using </a:t>
            </a:r>
            <a:r>
              <a:rPr lang="en-US" dirty="0" smtClean="0"/>
              <a:t>9 ticketing systems</a:t>
            </a:r>
            <a:endParaRPr lang="en-US" dirty="0"/>
          </a:p>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16</a:t>
            </a:fld>
            <a:endParaRPr lang="en-US" dirty="0"/>
          </a:p>
        </p:txBody>
      </p:sp>
    </p:spTree>
    <p:extLst>
      <p:ext uri="{BB962C8B-B14F-4D97-AF65-F5344CB8AC3E}">
        <p14:creationId xmlns:p14="http://schemas.microsoft.com/office/powerpoint/2010/main" val="2818225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Audience Engine?</a:t>
            </a:r>
            <a:endParaRPr lang="en-US" dirty="0"/>
          </a:p>
        </p:txBody>
      </p:sp>
      <p:sp>
        <p:nvSpPr>
          <p:cNvPr id="3" name="Content Placeholder 2"/>
          <p:cNvSpPr>
            <a:spLocks noGrp="1"/>
          </p:cNvSpPr>
          <p:nvPr>
            <p:ph idx="1"/>
          </p:nvPr>
        </p:nvSpPr>
        <p:spPr/>
        <p:txBody>
          <a:bodyPr/>
          <a:lstStyle/>
          <a:p>
            <a:r>
              <a:rPr lang="en-US" dirty="0"/>
              <a:t>Shared data </a:t>
            </a:r>
            <a:r>
              <a:rPr lang="en-US" dirty="0" smtClean="0"/>
              <a:t>warehouse</a:t>
            </a:r>
          </a:p>
          <a:p>
            <a:r>
              <a:rPr lang="en-US" dirty="0" smtClean="0"/>
              <a:t>Automatic </a:t>
            </a:r>
            <a:r>
              <a:rPr lang="en-US" dirty="0"/>
              <a:t>data </a:t>
            </a:r>
            <a:r>
              <a:rPr lang="en-US" dirty="0" smtClean="0"/>
              <a:t>extractions</a:t>
            </a:r>
          </a:p>
          <a:p>
            <a:pPr lvl="1"/>
            <a:r>
              <a:rPr lang="en-US" dirty="0" smtClean="0"/>
              <a:t>Patrons</a:t>
            </a:r>
          </a:p>
          <a:p>
            <a:pPr lvl="1"/>
            <a:r>
              <a:rPr lang="en-US" dirty="0" smtClean="0"/>
              <a:t>Tickets</a:t>
            </a:r>
          </a:p>
          <a:p>
            <a:pPr lvl="1"/>
            <a:r>
              <a:rPr lang="en-US" dirty="0" smtClean="0"/>
              <a:t>Transactions</a:t>
            </a:r>
          </a:p>
          <a:p>
            <a:r>
              <a:rPr lang="en-US" dirty="0" smtClean="0"/>
              <a:t>Matching common patrons across different organizations</a:t>
            </a:r>
          </a:p>
          <a:p>
            <a:r>
              <a:rPr lang="en-US" dirty="0" smtClean="0"/>
              <a:t>Dashboards analyzing shared data</a:t>
            </a:r>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17</a:t>
            </a:fld>
            <a:endParaRPr lang="en-US"/>
          </a:p>
        </p:txBody>
      </p:sp>
    </p:spTree>
    <p:extLst>
      <p:ext uri="{BB962C8B-B14F-4D97-AF65-F5344CB8AC3E}">
        <p14:creationId xmlns:p14="http://schemas.microsoft.com/office/powerpoint/2010/main" val="2894381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a:srcRect t="58475"/>
          <a:stretch/>
        </p:blipFill>
        <p:spPr>
          <a:xfrm>
            <a:off x="628650" y="3740058"/>
            <a:ext cx="7886700" cy="2262649"/>
          </a:xfrm>
          <a:prstGeom prst="rect">
            <a:avLst/>
          </a:prstGeom>
          <a:ln>
            <a:solidFill>
              <a:schemeClr val="accent1"/>
            </a:solidFill>
          </a:ln>
        </p:spPr>
      </p:pic>
      <p:sp>
        <p:nvSpPr>
          <p:cNvPr id="2" name="Title 1"/>
          <p:cNvSpPr>
            <a:spLocks noGrp="1"/>
          </p:cNvSpPr>
          <p:nvPr>
            <p:ph type="title"/>
          </p:nvPr>
        </p:nvSpPr>
        <p:spPr/>
        <p:txBody>
          <a:bodyPr/>
          <a:lstStyle/>
          <a:p>
            <a:r>
              <a:rPr lang="en-US" dirty="0" smtClean="0"/>
              <a:t>Customer Crossover by Art Form</a:t>
            </a:r>
            <a:endParaRPr lang="en-US" dirty="0"/>
          </a:p>
        </p:txBody>
      </p:sp>
      <p:sp>
        <p:nvSpPr>
          <p:cNvPr id="4" name="Slide Number Placeholder 3"/>
          <p:cNvSpPr>
            <a:spLocks noGrp="1"/>
          </p:cNvSpPr>
          <p:nvPr>
            <p:ph type="sldNum" sz="quarter" idx="12"/>
          </p:nvPr>
        </p:nvSpPr>
        <p:spPr/>
        <p:txBody>
          <a:bodyPr/>
          <a:lstStyle/>
          <a:p>
            <a:fld id="{4CE482DC-2269-4F26-9D2A-7E44B1A4CD85}" type="slidenum">
              <a:rPr lang="en-US" smtClean="0"/>
              <a:t>18</a:t>
            </a:fld>
            <a:endParaRPr lang="en-US" dirty="0"/>
          </a:p>
        </p:txBody>
      </p:sp>
      <p:pic>
        <p:nvPicPr>
          <p:cNvPr id="3" name="Picture 2"/>
          <p:cNvPicPr>
            <a:picLocks noChangeAspect="1"/>
          </p:cNvPicPr>
          <p:nvPr/>
        </p:nvPicPr>
        <p:blipFill rotWithShape="1">
          <a:blip r:embed="rId3"/>
          <a:srcRect t="7604" b="53505"/>
          <a:stretch/>
        </p:blipFill>
        <p:spPr>
          <a:xfrm>
            <a:off x="628650" y="1520152"/>
            <a:ext cx="7886700" cy="2119091"/>
          </a:xfrm>
          <a:prstGeom prst="rect">
            <a:avLst/>
          </a:prstGeom>
          <a:ln>
            <a:solidFill>
              <a:schemeClr val="accent1"/>
            </a:solidFill>
          </a:ln>
        </p:spPr>
      </p:pic>
      <p:cxnSp>
        <p:nvCxnSpPr>
          <p:cNvPr id="5" name="Straight Arrow Connector 4"/>
          <p:cNvCxnSpPr/>
          <p:nvPr/>
        </p:nvCxnSpPr>
        <p:spPr>
          <a:xfrm flipV="1">
            <a:off x="1416504" y="3186115"/>
            <a:ext cx="1912484" cy="483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549436" y="2010102"/>
            <a:ext cx="0" cy="89026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3469824" y="3001178"/>
            <a:ext cx="659274" cy="331848"/>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Arrow Connector 13"/>
          <p:cNvCxnSpPr/>
          <p:nvPr/>
        </p:nvCxnSpPr>
        <p:spPr>
          <a:xfrm flipV="1">
            <a:off x="1449165" y="5395516"/>
            <a:ext cx="1879823" cy="2237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718841" y="4270397"/>
            <a:ext cx="0" cy="8498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449165" y="4630895"/>
            <a:ext cx="4437285" cy="853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134446" y="4152384"/>
            <a:ext cx="0" cy="22618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6031373" y="4435723"/>
            <a:ext cx="483725" cy="412326"/>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ounded Rectangle 20"/>
          <p:cNvSpPr/>
          <p:nvPr/>
        </p:nvSpPr>
        <p:spPr>
          <a:xfrm>
            <a:off x="3455536" y="5189353"/>
            <a:ext cx="483725" cy="412326"/>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38111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1000"/>
                                        <p:tgtEl>
                                          <p:spTgt spid="9"/>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heel(1)">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par>
                                <p:cTn id="20" presetID="22" presetClass="entr" presetSubtype="1"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1000"/>
                                        <p:tgtEl>
                                          <p:spTgt spid="15"/>
                                        </p:tgtEl>
                                      </p:cBhvr>
                                    </p:animEffect>
                                  </p:childTnLst>
                                </p:cTn>
                              </p:par>
                            </p:childTnLst>
                          </p:cTn>
                        </p:par>
                        <p:par>
                          <p:cTn id="23" fill="hold">
                            <p:stCondLst>
                              <p:cond delay="1000"/>
                            </p:stCondLst>
                            <p:childTnLst>
                              <p:par>
                                <p:cTn id="24" presetID="21" presetClass="entr" presetSubtype="1"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heel(1)">
                                      <p:cBhvr>
                                        <p:cTn id="26" dur="10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1000"/>
                                        <p:tgtEl>
                                          <p:spTgt spid="17"/>
                                        </p:tgtEl>
                                      </p:cBhvr>
                                    </p:animEffect>
                                  </p:childTnLst>
                                </p:cTn>
                              </p:par>
                              <p:par>
                                <p:cTn id="32" presetID="22" presetClass="entr" presetSubtype="1"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1000"/>
                                        <p:tgtEl>
                                          <p:spTgt spid="23"/>
                                        </p:tgtEl>
                                      </p:cBhvr>
                                    </p:animEffect>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5"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Customer Counts by Buyer Type</a:t>
            </a:r>
            <a:endParaRPr lang="en-US" dirty="0"/>
          </a:p>
        </p:txBody>
      </p:sp>
      <p:sp>
        <p:nvSpPr>
          <p:cNvPr id="4" name="Slide Number Placeholder 3"/>
          <p:cNvSpPr>
            <a:spLocks noGrp="1"/>
          </p:cNvSpPr>
          <p:nvPr>
            <p:ph type="sldNum" sz="quarter" idx="12"/>
          </p:nvPr>
        </p:nvSpPr>
        <p:spPr/>
        <p:txBody>
          <a:bodyPr/>
          <a:lstStyle/>
          <a:p>
            <a:fld id="{4CE482DC-2269-4F26-9D2A-7E44B1A4CD85}" type="slidenum">
              <a:rPr lang="en-US" smtClean="0"/>
              <a:t>19</a:t>
            </a:fld>
            <a:endParaRPr lang="en-US" dirty="0"/>
          </a:p>
        </p:txBody>
      </p:sp>
      <p:pic>
        <p:nvPicPr>
          <p:cNvPr id="2" name="Picture 1"/>
          <p:cNvPicPr>
            <a:picLocks noChangeAspect="1"/>
          </p:cNvPicPr>
          <p:nvPr/>
        </p:nvPicPr>
        <p:blipFill>
          <a:blip r:embed="rId3"/>
          <a:stretch>
            <a:fillRect/>
          </a:stretch>
        </p:blipFill>
        <p:spPr>
          <a:xfrm>
            <a:off x="1290919" y="1613318"/>
            <a:ext cx="6360458" cy="4804176"/>
          </a:xfrm>
          <a:prstGeom prst="rect">
            <a:avLst/>
          </a:prstGeom>
          <a:ln>
            <a:solidFill>
              <a:schemeClr val="accent1"/>
            </a:solidFill>
          </a:ln>
        </p:spPr>
      </p:pic>
      <p:sp>
        <p:nvSpPr>
          <p:cNvPr id="12" name="Rectangle 11"/>
          <p:cNvSpPr/>
          <p:nvPr/>
        </p:nvSpPr>
        <p:spPr>
          <a:xfrm>
            <a:off x="1795182" y="5598797"/>
            <a:ext cx="5820054" cy="57198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7" name="Straight Arrow Connector 16"/>
          <p:cNvCxnSpPr/>
          <p:nvPr/>
        </p:nvCxnSpPr>
        <p:spPr>
          <a:xfrm>
            <a:off x="2238935" y="2230310"/>
            <a:ext cx="988359" cy="625288"/>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Arrow Connector 17"/>
          <p:cNvCxnSpPr/>
          <p:nvPr/>
        </p:nvCxnSpPr>
        <p:spPr>
          <a:xfrm flipV="1">
            <a:off x="3368488" y="2189968"/>
            <a:ext cx="786653" cy="625289"/>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Arrow Connector 18"/>
          <p:cNvCxnSpPr/>
          <p:nvPr/>
        </p:nvCxnSpPr>
        <p:spPr>
          <a:xfrm flipV="1">
            <a:off x="5224183" y="2068945"/>
            <a:ext cx="826994" cy="484094"/>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p:cNvCxnSpPr/>
          <p:nvPr/>
        </p:nvCxnSpPr>
        <p:spPr>
          <a:xfrm>
            <a:off x="2400301" y="5044107"/>
            <a:ext cx="826994" cy="161924"/>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Arrow Connector 20"/>
          <p:cNvCxnSpPr/>
          <p:nvPr/>
        </p:nvCxnSpPr>
        <p:spPr>
          <a:xfrm flipV="1">
            <a:off x="3368488" y="5044108"/>
            <a:ext cx="786653" cy="161924"/>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V="1">
            <a:off x="5224183" y="5044107"/>
            <a:ext cx="826994" cy="161924"/>
          </a:xfrm>
          <a:prstGeom prst="straightConnector1">
            <a:avLst/>
          </a:prstGeom>
          <a:noFill/>
          <a:ln w="762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5" name="TextBox 4"/>
          <p:cNvSpPr txBox="1"/>
          <p:nvPr/>
        </p:nvSpPr>
        <p:spPr>
          <a:xfrm>
            <a:off x="2906216" y="5623177"/>
            <a:ext cx="3597985" cy="523220"/>
          </a:xfrm>
          <a:prstGeom prst="rect">
            <a:avLst/>
          </a:prstGeom>
          <a:noFill/>
        </p:spPr>
        <p:txBody>
          <a:bodyPr wrap="square" rtlCol="0">
            <a:spAutoFit/>
          </a:bodyPr>
          <a:lstStyle/>
          <a:p>
            <a:pPr algn="ctr"/>
            <a:r>
              <a:rPr lang="en-US" sz="2800" dirty="0" smtClean="0">
                <a:solidFill>
                  <a:schemeClr val="tx2"/>
                </a:solidFill>
              </a:rPr>
              <a:t>Subscribers</a:t>
            </a:r>
            <a:endParaRPr lang="en-US" sz="2800" dirty="0">
              <a:solidFill>
                <a:schemeClr val="tx2"/>
              </a:solidFill>
            </a:endParaRPr>
          </a:p>
        </p:txBody>
      </p:sp>
      <p:sp>
        <p:nvSpPr>
          <p:cNvPr id="13" name="TextBox 12"/>
          <p:cNvSpPr txBox="1"/>
          <p:nvPr/>
        </p:nvSpPr>
        <p:spPr>
          <a:xfrm>
            <a:off x="2907113" y="3344448"/>
            <a:ext cx="3597985" cy="523220"/>
          </a:xfrm>
          <a:prstGeom prst="rect">
            <a:avLst/>
          </a:prstGeom>
          <a:noFill/>
        </p:spPr>
        <p:txBody>
          <a:bodyPr wrap="square" rtlCol="0">
            <a:spAutoFit/>
          </a:bodyPr>
          <a:lstStyle/>
          <a:p>
            <a:pPr algn="ctr"/>
            <a:r>
              <a:rPr lang="en-US" sz="2800" dirty="0" smtClean="0">
                <a:solidFill>
                  <a:schemeClr val="tx2"/>
                </a:solidFill>
              </a:rPr>
              <a:t>Single Ticket Buyers</a:t>
            </a:r>
            <a:endParaRPr lang="en-US" sz="2800" dirty="0">
              <a:solidFill>
                <a:schemeClr val="tx2"/>
              </a:solidFill>
            </a:endParaRPr>
          </a:p>
        </p:txBody>
      </p:sp>
      <p:sp>
        <p:nvSpPr>
          <p:cNvPr id="14" name="TextBox 13"/>
          <p:cNvSpPr txBox="1"/>
          <p:nvPr/>
        </p:nvSpPr>
        <p:spPr>
          <a:xfrm>
            <a:off x="2906216" y="5051196"/>
            <a:ext cx="3597985" cy="523220"/>
          </a:xfrm>
          <a:prstGeom prst="rect">
            <a:avLst/>
          </a:prstGeom>
          <a:noFill/>
        </p:spPr>
        <p:txBody>
          <a:bodyPr wrap="square" rtlCol="0">
            <a:spAutoFit/>
          </a:bodyPr>
          <a:lstStyle/>
          <a:p>
            <a:pPr algn="ctr"/>
            <a:r>
              <a:rPr lang="en-US" sz="2800" dirty="0" smtClean="0">
                <a:solidFill>
                  <a:schemeClr val="tx2"/>
                </a:solidFill>
              </a:rPr>
              <a:t>Multi-Buyers</a:t>
            </a:r>
            <a:endParaRPr lang="en-US" sz="2800" dirty="0">
              <a:solidFill>
                <a:schemeClr val="tx2"/>
              </a:solidFill>
            </a:endParaRPr>
          </a:p>
        </p:txBody>
      </p:sp>
    </p:spTree>
    <p:extLst>
      <p:ext uri="{BB962C8B-B14F-4D97-AF65-F5344CB8AC3E}">
        <p14:creationId xmlns:p14="http://schemas.microsoft.com/office/powerpoint/2010/main" val="19772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2000"/>
                                        <p:tgtEl>
                                          <p:spTgt spid="1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2000"/>
                                        <p:tgtEl>
                                          <p:spTgt spid="13"/>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2000"/>
                                        <p:tgtEl>
                                          <p:spTgt spid="18"/>
                                        </p:tgtEl>
                                      </p:cBhvr>
                                    </p:animEffect>
                                  </p:childTnLst>
                                </p:cTn>
                              </p:par>
                            </p:childTnLst>
                          </p:cTn>
                        </p:par>
                        <p:par>
                          <p:cTn id="23" fill="hold">
                            <p:stCondLst>
                              <p:cond delay="40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2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2000"/>
                                        <p:tgtEl>
                                          <p:spTgt spid="20"/>
                                        </p:tgtEl>
                                      </p:cBhvr>
                                    </p:animEffect>
                                  </p:childTnLst>
                                </p:cTn>
                              </p:par>
                              <p:par>
                                <p:cTn id="32" presetID="22" presetClass="entr" presetSubtype="8"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2000"/>
                                        <p:tgtEl>
                                          <p:spTgt spid="21"/>
                                        </p:tgtEl>
                                      </p:cBhvr>
                                    </p:animEffect>
                                  </p:childTnLst>
                                </p:cTn>
                              </p:par>
                              <p:par>
                                <p:cTn id="35" presetID="22" presetClass="entr" presetSubtype="8"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20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Average Price Paid by Org</a:t>
            </a:r>
            <a:endParaRPr lang="en-US" dirty="0"/>
          </a:p>
        </p:txBody>
      </p:sp>
      <p:sp>
        <p:nvSpPr>
          <p:cNvPr id="4" name="Slide Number Placeholder 3"/>
          <p:cNvSpPr>
            <a:spLocks noGrp="1"/>
          </p:cNvSpPr>
          <p:nvPr>
            <p:ph type="sldNum" sz="quarter" idx="12"/>
          </p:nvPr>
        </p:nvSpPr>
        <p:spPr/>
        <p:txBody>
          <a:bodyPr/>
          <a:lstStyle/>
          <a:p>
            <a:fld id="{4CE482DC-2269-4F26-9D2A-7E44B1A4CD85}" type="slidenum">
              <a:rPr lang="en-US" smtClean="0"/>
              <a:t>20</a:t>
            </a:fld>
            <a:endParaRPr lang="en-US" dirty="0"/>
          </a:p>
        </p:txBody>
      </p:sp>
      <p:pic>
        <p:nvPicPr>
          <p:cNvPr id="2050" name="Picture 2" descr="C:\Users\KMORTE~1\AppData\Local\Temp\SNAGHTML449b52aa.PNG"/>
          <p:cNvPicPr>
            <a:picLocks noChangeAspect="1" noChangeArrowheads="1"/>
          </p:cNvPicPr>
          <p:nvPr/>
        </p:nvPicPr>
        <p:blipFill rotWithShape="1">
          <a:blip r:embed="rId3">
            <a:extLst>
              <a:ext uri="{28A0092B-C50C-407E-A947-70E740481C1C}">
                <a14:useLocalDpi xmlns:a14="http://schemas.microsoft.com/office/drawing/2010/main" val="0"/>
              </a:ext>
            </a:extLst>
          </a:blip>
          <a:srcRect t="7891"/>
          <a:stretch/>
        </p:blipFill>
        <p:spPr bwMode="auto">
          <a:xfrm>
            <a:off x="929640" y="1460491"/>
            <a:ext cx="7183782" cy="526098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350735" y="5694226"/>
            <a:ext cx="5932967"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*Each line represents a different organization.</a:t>
            </a:r>
          </a:p>
        </p:txBody>
      </p:sp>
    </p:spTree>
    <p:extLst>
      <p:ext uri="{BB962C8B-B14F-4D97-AF65-F5344CB8AC3E}">
        <p14:creationId xmlns:p14="http://schemas.microsoft.com/office/powerpoint/2010/main" val="2732133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 of the Cohort Cultural Wallet</a:t>
            </a:r>
            <a:endParaRPr lang="en-US" dirty="0"/>
          </a:p>
        </p:txBody>
      </p:sp>
      <p:graphicFrame>
        <p:nvGraphicFramePr>
          <p:cNvPr id="15" name="Content Placeholder 14"/>
          <p:cNvGraphicFramePr>
            <a:graphicFrameLocks noGrp="1"/>
          </p:cNvGraphicFramePr>
          <p:nvPr>
            <p:ph sz="half" idx="1"/>
            <p:extLst/>
          </p:nvPr>
        </p:nvGraphicFramePr>
        <p:xfrm>
          <a:off x="822722" y="1526432"/>
          <a:ext cx="3704034" cy="45662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ontent Placeholder 18"/>
          <p:cNvGraphicFramePr>
            <a:graphicFrameLocks noGrp="1"/>
          </p:cNvGraphicFramePr>
          <p:nvPr>
            <p:ph sz="half" idx="2"/>
            <p:extLst/>
          </p:nvPr>
        </p:nvGraphicFramePr>
        <p:xfrm>
          <a:off x="4663679" y="1526432"/>
          <a:ext cx="3702844" cy="4566256"/>
        </p:xfrm>
        <a:graphic>
          <a:graphicData uri="http://schemas.openxmlformats.org/drawingml/2006/chart">
            <c:chart xmlns:c="http://schemas.openxmlformats.org/drawingml/2006/chart" xmlns:r="http://schemas.openxmlformats.org/officeDocument/2006/relationships" r:id="rId4"/>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t>21</a:t>
            </a:fld>
            <a:endParaRPr lang="en-US" dirty="0"/>
          </a:p>
        </p:txBody>
      </p:sp>
      <p:sp>
        <p:nvSpPr>
          <p:cNvPr id="4" name="TextBox 3"/>
          <p:cNvSpPr txBox="1"/>
          <p:nvPr/>
        </p:nvSpPr>
        <p:spPr>
          <a:xfrm>
            <a:off x="1001397" y="2496426"/>
            <a:ext cx="713209" cy="300082"/>
          </a:xfrm>
          <a:prstGeom prst="rect">
            <a:avLst/>
          </a:prstGeom>
          <a:noFill/>
        </p:spPr>
        <p:txBody>
          <a:bodyPr wrap="none" rtlCol="0">
            <a:spAutoFit/>
          </a:bodyPr>
          <a:lstStyle/>
          <a:p>
            <a:r>
              <a:rPr lang="en-US" sz="1350" b="1" dirty="0">
                <a:solidFill>
                  <a:schemeClr val="bg1"/>
                </a:solidFill>
              </a:rPr>
              <a:t>My Org</a:t>
            </a:r>
          </a:p>
        </p:txBody>
      </p:sp>
      <p:sp>
        <p:nvSpPr>
          <p:cNvPr id="7" name="TextBox 6"/>
          <p:cNvSpPr txBox="1"/>
          <p:nvPr/>
        </p:nvSpPr>
        <p:spPr>
          <a:xfrm>
            <a:off x="4836066" y="3597150"/>
            <a:ext cx="713209" cy="300082"/>
          </a:xfrm>
          <a:prstGeom prst="rect">
            <a:avLst/>
          </a:prstGeom>
          <a:noFill/>
        </p:spPr>
        <p:txBody>
          <a:bodyPr wrap="none" rtlCol="0">
            <a:spAutoFit/>
          </a:bodyPr>
          <a:lstStyle/>
          <a:p>
            <a:r>
              <a:rPr lang="en-US" sz="1350" b="1" dirty="0">
                <a:solidFill>
                  <a:schemeClr val="bg1"/>
                </a:solidFill>
              </a:rPr>
              <a:t>My Org</a:t>
            </a:r>
          </a:p>
        </p:txBody>
      </p:sp>
    </p:spTree>
    <p:extLst>
      <p:ext uri="{BB962C8B-B14F-4D97-AF65-F5344CB8AC3E}">
        <p14:creationId xmlns:p14="http://schemas.microsoft.com/office/powerpoint/2010/main" val="27615186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other possibilities?</a:t>
            </a:r>
            <a:endParaRPr lang="en-US" dirty="0"/>
          </a:p>
        </p:txBody>
      </p:sp>
      <p:sp>
        <p:nvSpPr>
          <p:cNvPr id="3" name="Content Placeholder 2"/>
          <p:cNvSpPr>
            <a:spLocks noGrp="1"/>
          </p:cNvSpPr>
          <p:nvPr>
            <p:ph idx="1"/>
          </p:nvPr>
        </p:nvSpPr>
        <p:spPr/>
        <p:txBody>
          <a:bodyPr/>
          <a:lstStyle/>
          <a:p>
            <a:r>
              <a:rPr lang="en-US" dirty="0" smtClean="0"/>
              <a:t>Expanded geography</a:t>
            </a:r>
          </a:p>
          <a:p>
            <a:r>
              <a:rPr lang="en-US" dirty="0" smtClean="0"/>
              <a:t>Other kinds of data</a:t>
            </a:r>
          </a:p>
          <a:p>
            <a:r>
              <a:rPr lang="en-US" dirty="0" smtClean="0"/>
              <a:t>Other ways of analyzing and reporting</a:t>
            </a:r>
          </a:p>
          <a:p>
            <a:r>
              <a:rPr lang="en-US" dirty="0" smtClean="0"/>
              <a:t>Serving other kinds of users</a:t>
            </a:r>
          </a:p>
          <a:p>
            <a:r>
              <a:rPr lang="en-US" dirty="0" smtClean="0"/>
              <a:t>Applications and interactive functionality enabled by, or making use of the shared data</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22</a:t>
            </a:fld>
            <a:endParaRPr lang="en-US"/>
          </a:p>
        </p:txBody>
      </p:sp>
    </p:spTree>
    <p:extLst>
      <p:ext uri="{BB962C8B-B14F-4D97-AF65-F5344CB8AC3E}">
        <p14:creationId xmlns:p14="http://schemas.microsoft.com/office/powerpoint/2010/main" val="24265294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and Discussion</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66408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we’re going to generate ideas…</a:t>
            </a:r>
            <a:endParaRPr lang="en-US" dirty="0"/>
          </a:p>
        </p:txBody>
      </p:sp>
      <p:sp>
        <p:nvSpPr>
          <p:cNvPr id="3" name="Content Placeholder 2"/>
          <p:cNvSpPr>
            <a:spLocks noGrp="1"/>
          </p:cNvSpPr>
          <p:nvPr>
            <p:ph idx="1"/>
          </p:nvPr>
        </p:nvSpPr>
        <p:spPr/>
        <p:txBody>
          <a:bodyPr/>
          <a:lstStyle/>
          <a:p>
            <a:r>
              <a:rPr lang="en-US" dirty="0" smtClean="0"/>
              <a:t>Everybody needs a worksheet.</a:t>
            </a:r>
          </a:p>
          <a:p>
            <a:r>
              <a:rPr lang="en-US" dirty="0"/>
              <a:t>5</a:t>
            </a:r>
            <a:r>
              <a:rPr lang="en-US" dirty="0" smtClean="0"/>
              <a:t> minutes to privately brainstorm</a:t>
            </a:r>
          </a:p>
          <a:p>
            <a:r>
              <a:rPr lang="en-US" dirty="0" smtClean="0"/>
              <a:t>5 minutes to develop your favorite</a:t>
            </a:r>
          </a:p>
          <a:p>
            <a:r>
              <a:rPr lang="en-US" dirty="0" smtClean="0"/>
              <a:t>30+ minutes to share, vote, and discuss</a:t>
            </a:r>
          </a:p>
          <a:p>
            <a:r>
              <a:rPr lang="en-US" dirty="0" smtClean="0"/>
              <a:t>10 minutes to clarify and finalize your best recommendation</a:t>
            </a:r>
          </a:p>
          <a:p>
            <a:endParaRPr lang="en-US" dirty="0"/>
          </a:p>
          <a:p>
            <a:r>
              <a:rPr lang="en-US" dirty="0" smtClean="0"/>
              <a:t>We don’t expect your ideas to come out perfect or complete.</a:t>
            </a:r>
          </a:p>
          <a:p>
            <a:r>
              <a:rPr lang="en-US" dirty="0" smtClean="0"/>
              <a:t>We are </a:t>
            </a:r>
            <a:r>
              <a:rPr lang="en-US" dirty="0"/>
              <a:t>hoping you’ll </a:t>
            </a:r>
            <a:r>
              <a:rPr lang="en-US" dirty="0" smtClean="0"/>
              <a:t>give us your worksheets at the end, so we can use them to follow up and continue the discussion.</a:t>
            </a:r>
          </a:p>
        </p:txBody>
      </p:sp>
      <p:sp>
        <p:nvSpPr>
          <p:cNvPr id="4" name="Slide Number Placeholder 3"/>
          <p:cNvSpPr>
            <a:spLocks noGrp="1"/>
          </p:cNvSpPr>
          <p:nvPr>
            <p:ph type="sldNum" sz="quarter" idx="12"/>
          </p:nvPr>
        </p:nvSpPr>
        <p:spPr/>
        <p:txBody>
          <a:bodyPr/>
          <a:lstStyle/>
          <a:p>
            <a:fld id="{8D5C64A4-158B-48C0-8C01-F355A01D48F1}" type="slidenum">
              <a:rPr lang="en-US" smtClean="0"/>
              <a:t>24</a:t>
            </a:fld>
            <a:endParaRPr lang="en-US"/>
          </a:p>
        </p:txBody>
      </p:sp>
    </p:spTree>
    <p:extLst>
      <p:ext uri="{BB962C8B-B14F-4D97-AF65-F5344CB8AC3E}">
        <p14:creationId xmlns:p14="http://schemas.microsoft.com/office/powerpoint/2010/main" val="102846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Brainstorm Ideas (5 minutes)</a:t>
            </a:r>
            <a:endParaRPr lang="en-US" dirty="0"/>
          </a:p>
        </p:txBody>
      </p:sp>
      <p:sp>
        <p:nvSpPr>
          <p:cNvPr id="3" name="Content Placeholder 2"/>
          <p:cNvSpPr>
            <a:spLocks noGrp="1"/>
          </p:cNvSpPr>
          <p:nvPr>
            <p:ph idx="1"/>
          </p:nvPr>
        </p:nvSpPr>
        <p:spPr/>
        <p:txBody>
          <a:bodyPr/>
          <a:lstStyle/>
          <a:p>
            <a:r>
              <a:rPr lang="en-US" dirty="0" smtClean="0"/>
              <a:t>How would you use this access to audience data?</a:t>
            </a:r>
          </a:p>
          <a:p>
            <a:r>
              <a:rPr lang="en-US" dirty="0" smtClean="0"/>
              <a:t>How could it change approaches to audience development in your market?</a:t>
            </a:r>
          </a:p>
          <a:p>
            <a:r>
              <a:rPr lang="en-US" dirty="0" smtClean="0"/>
              <a:t>What do you want it to do for your organization?</a:t>
            </a:r>
          </a:p>
          <a:p>
            <a:r>
              <a:rPr lang="en-US" dirty="0" smtClean="0"/>
              <a:t>How might it help you better serve the arts and culture sector?</a:t>
            </a:r>
          </a:p>
          <a:p>
            <a:r>
              <a:rPr lang="en-US" dirty="0" smtClean="0"/>
              <a:t>What features could make the biggest impact?</a:t>
            </a:r>
          </a:p>
          <a:p>
            <a:r>
              <a:rPr lang="en-US" dirty="0" smtClean="0"/>
              <a:t>What data would be valuable to share across your market?</a:t>
            </a:r>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25</a:t>
            </a:fld>
            <a:endParaRPr lang="en-US"/>
          </a:p>
        </p:txBody>
      </p:sp>
      <p:pic>
        <p:nvPicPr>
          <p:cNvPr id="5" name="5-minute-tim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46540" y="4795356"/>
            <a:ext cx="2650919" cy="1491142"/>
          </a:xfrm>
          <a:prstGeom prst="rect">
            <a:avLst/>
          </a:prstGeom>
        </p:spPr>
      </p:pic>
    </p:spTree>
    <p:extLst>
      <p:ext uri="{BB962C8B-B14F-4D97-AF65-F5344CB8AC3E}">
        <p14:creationId xmlns:p14="http://schemas.microsoft.com/office/powerpoint/2010/main" val="2414990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Develop your Favorites (5 minutes)</a:t>
            </a:r>
            <a:endParaRPr lang="en-US" dirty="0"/>
          </a:p>
        </p:txBody>
      </p:sp>
      <p:sp>
        <p:nvSpPr>
          <p:cNvPr id="3" name="Content Placeholder 2"/>
          <p:cNvSpPr>
            <a:spLocks noGrp="1"/>
          </p:cNvSpPr>
          <p:nvPr>
            <p:ph idx="1"/>
          </p:nvPr>
        </p:nvSpPr>
        <p:spPr/>
        <p:txBody>
          <a:bodyPr/>
          <a:lstStyle/>
          <a:p>
            <a:r>
              <a:rPr lang="en-US" dirty="0" smtClean="0"/>
              <a:t>Select 1 idea that you are the most excited about.</a:t>
            </a:r>
          </a:p>
          <a:p>
            <a:r>
              <a:rPr lang="en-US" dirty="0" smtClean="0"/>
              <a:t>Develop, evolve, and iterate on it.</a:t>
            </a:r>
          </a:p>
          <a:p>
            <a:pPr marL="0" indent="0">
              <a:buNone/>
            </a:pPr>
            <a:endParaRPr lang="en-US" dirty="0"/>
          </a:p>
          <a:p>
            <a:r>
              <a:rPr lang="en-US" dirty="0" smtClean="0"/>
              <a:t>What change do you hope to see as a result of this idea?</a:t>
            </a:r>
          </a:p>
          <a:p>
            <a:r>
              <a:rPr lang="en-US" dirty="0" smtClean="0"/>
              <a:t>How would this idea work</a:t>
            </a:r>
            <a:r>
              <a:rPr lang="en-US" dirty="0"/>
              <a:t>?</a:t>
            </a:r>
            <a:endParaRPr lang="en-US" dirty="0" smtClean="0"/>
          </a:p>
          <a:p>
            <a:r>
              <a:rPr lang="en-US" dirty="0" smtClean="0"/>
              <a:t>Is there other ways to phrase or frame the idea/concept?</a:t>
            </a:r>
          </a:p>
          <a:p>
            <a:r>
              <a:rPr lang="en-US" dirty="0" smtClean="0"/>
              <a:t>What makes this idea great?</a:t>
            </a:r>
          </a:p>
          <a:p>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26</a:t>
            </a:fld>
            <a:endParaRPr lang="en-US"/>
          </a:p>
        </p:txBody>
      </p:sp>
      <p:pic>
        <p:nvPicPr>
          <p:cNvPr id="5" name="5-minute-tim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46540" y="4979062"/>
            <a:ext cx="2650919" cy="1491142"/>
          </a:xfrm>
          <a:prstGeom prst="rect">
            <a:avLst/>
          </a:prstGeom>
        </p:spPr>
      </p:pic>
    </p:spTree>
    <p:extLst>
      <p:ext uri="{BB962C8B-B14F-4D97-AF65-F5344CB8AC3E}">
        <p14:creationId xmlns:p14="http://schemas.microsoft.com/office/powerpoint/2010/main" val="109744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video>
              <p:cMediaNode vol="80000">
                <p:cTn id="18" fill="hold" display="0">
                  <p:stCondLst>
                    <p:cond delay="indefinite"/>
                  </p:st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Share, Vote, and Discuss (30+ minutes) </a:t>
            </a:r>
            <a:endParaRPr lang="en-US" dirty="0"/>
          </a:p>
        </p:txBody>
      </p:sp>
      <p:sp>
        <p:nvSpPr>
          <p:cNvPr id="3" name="Content Placeholder 2"/>
          <p:cNvSpPr>
            <a:spLocks noGrp="1"/>
          </p:cNvSpPr>
          <p:nvPr>
            <p:ph idx="1"/>
          </p:nvPr>
        </p:nvSpPr>
        <p:spPr/>
        <p:txBody>
          <a:bodyPr/>
          <a:lstStyle/>
          <a:p>
            <a:r>
              <a:rPr lang="en-US" dirty="0" smtClean="0"/>
              <a:t>Volunteers can share their one favorite idea, the intended outcome, and why they love it.</a:t>
            </a:r>
          </a:p>
          <a:p>
            <a:r>
              <a:rPr lang="en-US" dirty="0" smtClean="0"/>
              <a:t>Please keep your sharing </a:t>
            </a:r>
            <a:r>
              <a:rPr lang="en-US" i="1" dirty="0" smtClean="0"/>
              <a:t>extremely</a:t>
            </a:r>
            <a:r>
              <a:rPr lang="en-US" dirty="0" smtClean="0"/>
              <a:t> brief.</a:t>
            </a:r>
          </a:p>
          <a:p>
            <a:r>
              <a:rPr lang="en-US" dirty="0"/>
              <a:t>I</a:t>
            </a:r>
            <a:r>
              <a:rPr lang="en-US" dirty="0" smtClean="0"/>
              <a:t>’ll </a:t>
            </a:r>
            <a:r>
              <a:rPr lang="en-US" dirty="0"/>
              <a:t>ask others to raise their hands if they picked a similar favorite.</a:t>
            </a:r>
          </a:p>
          <a:p>
            <a:r>
              <a:rPr lang="en-US" dirty="0" smtClean="0"/>
              <a:t>We’ll have a little time to </a:t>
            </a:r>
            <a:r>
              <a:rPr lang="en-US" dirty="0"/>
              <a:t>ask questions and </a:t>
            </a:r>
            <a:r>
              <a:rPr lang="en-US" dirty="0" smtClean="0"/>
              <a:t>discuss each share.</a:t>
            </a:r>
          </a:p>
        </p:txBody>
      </p:sp>
      <p:sp>
        <p:nvSpPr>
          <p:cNvPr id="4" name="Slide Number Placeholder 3"/>
          <p:cNvSpPr>
            <a:spLocks noGrp="1"/>
          </p:cNvSpPr>
          <p:nvPr>
            <p:ph type="sldNum" sz="quarter" idx="12"/>
          </p:nvPr>
        </p:nvSpPr>
        <p:spPr/>
        <p:txBody>
          <a:bodyPr/>
          <a:lstStyle/>
          <a:p>
            <a:fld id="{8D5C64A4-158B-48C0-8C01-F355A01D48F1}" type="slidenum">
              <a:rPr lang="en-US" smtClean="0"/>
              <a:t>27</a:t>
            </a:fld>
            <a:endParaRPr lang="en-US"/>
          </a:p>
        </p:txBody>
      </p:sp>
    </p:spTree>
    <p:extLst>
      <p:ext uri="{BB962C8B-B14F-4D97-AF65-F5344CB8AC3E}">
        <p14:creationId xmlns:p14="http://schemas.microsoft.com/office/powerpoint/2010/main" val="21376101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Clarify and Finalize (10 minutes)</a:t>
            </a:r>
            <a:endParaRPr lang="en-US" dirty="0"/>
          </a:p>
        </p:txBody>
      </p:sp>
      <p:sp>
        <p:nvSpPr>
          <p:cNvPr id="3" name="Content Placeholder 2"/>
          <p:cNvSpPr>
            <a:spLocks noGrp="1"/>
          </p:cNvSpPr>
          <p:nvPr>
            <p:ph idx="1"/>
          </p:nvPr>
        </p:nvSpPr>
        <p:spPr/>
        <p:txBody>
          <a:bodyPr/>
          <a:lstStyle/>
          <a:p>
            <a:r>
              <a:rPr lang="en-US" dirty="0" smtClean="0"/>
              <a:t>Choose the one idea you want to advance/promote.</a:t>
            </a:r>
          </a:p>
          <a:p>
            <a:r>
              <a:rPr lang="en-US" dirty="0" smtClean="0"/>
              <a:t>Clarify its purpose and how you would see it working.</a:t>
            </a:r>
          </a:p>
          <a:p>
            <a:r>
              <a:rPr lang="en-US" dirty="0" smtClean="0"/>
              <a:t>Note why you think we should build it.</a:t>
            </a:r>
          </a:p>
          <a:p>
            <a:endParaRPr lang="en-US" dirty="0"/>
          </a:p>
          <a:p>
            <a:r>
              <a:rPr lang="en-US" dirty="0" smtClean="0"/>
              <a:t>Please provide your name and email if you’d like a report on the ideas that came to the fore.</a:t>
            </a:r>
          </a:p>
          <a:p>
            <a:r>
              <a:rPr lang="en-US" dirty="0" smtClean="0"/>
              <a:t>Please hand in your worksheet.</a:t>
            </a:r>
            <a:endParaRPr lang="en-US" dirty="0"/>
          </a:p>
        </p:txBody>
      </p:sp>
      <p:sp>
        <p:nvSpPr>
          <p:cNvPr id="4" name="Slide Number Placeholder 3"/>
          <p:cNvSpPr>
            <a:spLocks noGrp="1"/>
          </p:cNvSpPr>
          <p:nvPr>
            <p:ph type="sldNum" sz="quarter" idx="12"/>
          </p:nvPr>
        </p:nvSpPr>
        <p:spPr/>
        <p:txBody>
          <a:bodyPr/>
          <a:lstStyle/>
          <a:p>
            <a:fld id="{8D5C64A4-158B-48C0-8C01-F355A01D48F1}" type="slidenum">
              <a:rPr lang="en-US" smtClean="0"/>
              <a:t>28</a:t>
            </a:fld>
            <a:endParaRPr lang="en-US"/>
          </a:p>
        </p:txBody>
      </p:sp>
      <p:pic>
        <p:nvPicPr>
          <p:cNvPr id="5" name="10-minute-tim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99461" y="4788791"/>
            <a:ext cx="2945078" cy="1656606"/>
          </a:xfrm>
          <a:prstGeom prst="rect">
            <a:avLst/>
          </a:prstGeom>
        </p:spPr>
      </p:pic>
    </p:spTree>
    <p:extLst>
      <p:ext uri="{BB962C8B-B14F-4D97-AF65-F5344CB8AC3E}">
        <p14:creationId xmlns:p14="http://schemas.microsoft.com/office/powerpoint/2010/main" val="22799038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happens next?</a:t>
            </a:r>
            <a:endParaRPr lang="en-US" dirty="0"/>
          </a:p>
        </p:txBody>
      </p:sp>
      <p:sp>
        <p:nvSpPr>
          <p:cNvPr id="3" name="Content Placeholder 2"/>
          <p:cNvSpPr>
            <a:spLocks noGrp="1"/>
          </p:cNvSpPr>
          <p:nvPr>
            <p:ph idx="1"/>
          </p:nvPr>
        </p:nvSpPr>
        <p:spPr/>
        <p:txBody>
          <a:bodyPr/>
          <a:lstStyle/>
          <a:p>
            <a:r>
              <a:rPr lang="en-US" dirty="0" smtClean="0"/>
              <a:t>We’ll take your ideas home and review them.</a:t>
            </a:r>
          </a:p>
          <a:p>
            <a:r>
              <a:rPr lang="en-US" dirty="0" smtClean="0"/>
              <a:t>We’ll report back to those who provided their emails on the ideas that were generated today.</a:t>
            </a:r>
          </a:p>
          <a:p>
            <a:r>
              <a:rPr lang="en-US" dirty="0" smtClean="0"/>
              <a:t>We’ll incorporate your ideas into our planning around development of Audience Engine, and next stages of the Audience Research Center project.</a:t>
            </a:r>
          </a:p>
          <a:p>
            <a:endParaRPr lang="en-US" dirty="0"/>
          </a:p>
          <a:p>
            <a:r>
              <a:rPr lang="en-US" dirty="0" smtClean="0"/>
              <a:t>Time permitting, any questions?</a:t>
            </a:r>
          </a:p>
        </p:txBody>
      </p:sp>
      <p:sp>
        <p:nvSpPr>
          <p:cNvPr id="4" name="Slide Number Placeholder 3"/>
          <p:cNvSpPr>
            <a:spLocks noGrp="1"/>
          </p:cNvSpPr>
          <p:nvPr>
            <p:ph type="sldNum" sz="quarter" idx="12"/>
          </p:nvPr>
        </p:nvSpPr>
        <p:spPr/>
        <p:txBody>
          <a:bodyPr/>
          <a:lstStyle/>
          <a:p>
            <a:fld id="{8D5C64A4-158B-48C0-8C01-F355A01D48F1}" type="slidenum">
              <a:rPr lang="en-US" smtClean="0"/>
              <a:t>29</a:t>
            </a:fld>
            <a:endParaRPr lang="en-US" dirty="0"/>
          </a:p>
        </p:txBody>
      </p:sp>
    </p:spTree>
    <p:extLst>
      <p:ext uri="{BB962C8B-B14F-4D97-AF65-F5344CB8AC3E}">
        <p14:creationId xmlns:p14="http://schemas.microsoft.com/office/powerpoint/2010/main" val="6403745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Keep your eyes peeled for official reports from the ARC project.</a:t>
            </a:r>
          </a:p>
          <a:p>
            <a:r>
              <a:rPr lang="en-US" dirty="0" smtClean="0"/>
              <a:t>If you’re interested, we’d love to talk more about the Audience Research Center, Audience Engine, and your ideas.</a:t>
            </a:r>
          </a:p>
          <a:p>
            <a:r>
              <a:rPr lang="en-US" dirty="0" smtClean="0"/>
              <a:t>Come see us and exchange business cards.</a:t>
            </a:r>
          </a:p>
          <a:p>
            <a:r>
              <a:rPr lang="en-US" dirty="0" smtClean="0"/>
              <a:t>Or shoot us an email directly…</a:t>
            </a:r>
          </a:p>
          <a:p>
            <a:pPr marL="0" indent="0">
              <a:buNone/>
            </a:pPr>
            <a:r>
              <a:rPr lang="en-US" dirty="0" smtClean="0"/>
              <a:t>	CPerez@tdc.com</a:t>
            </a:r>
          </a:p>
          <a:p>
            <a:pPr marL="0" indent="0">
              <a:buNone/>
            </a:pPr>
            <a:r>
              <a:rPr lang="en-US" dirty="0" smtClean="0"/>
              <a:t>	RobertaJ@philaculture.org</a:t>
            </a:r>
          </a:p>
          <a:p>
            <a:pPr marL="0" indent="0">
              <a:buNone/>
            </a:pPr>
            <a:r>
              <a:rPr lang="en-US" dirty="0" smtClean="0"/>
              <a:t>	Kirk.Mortensen@jcainc.com</a:t>
            </a:r>
          </a:p>
        </p:txBody>
      </p:sp>
      <p:sp>
        <p:nvSpPr>
          <p:cNvPr id="4" name="Slide Number Placeholder 3"/>
          <p:cNvSpPr>
            <a:spLocks noGrp="1"/>
          </p:cNvSpPr>
          <p:nvPr>
            <p:ph type="sldNum" sz="quarter" idx="12"/>
          </p:nvPr>
        </p:nvSpPr>
        <p:spPr/>
        <p:txBody>
          <a:bodyPr/>
          <a:lstStyle/>
          <a:p>
            <a:fld id="{8D5C64A4-158B-48C0-8C01-F355A01D48F1}" type="slidenum">
              <a:rPr lang="en-US" smtClean="0"/>
              <a:t>30</a:t>
            </a:fld>
            <a:endParaRPr lang="en-US"/>
          </a:p>
        </p:txBody>
      </p:sp>
    </p:spTree>
    <p:extLst>
      <p:ext uri="{BB962C8B-B14F-4D97-AF65-F5344CB8AC3E}">
        <p14:creationId xmlns:p14="http://schemas.microsoft.com/office/powerpoint/2010/main" val="1041895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70CA8D3-53EB-4061-AB31-0D0CBEE79D91}" vid="{2E5986E4-537D-46D7-9BBB-ACF288B6DBA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TDC PPT Template revised</Template>
  <TotalTime>1591</TotalTime>
  <Words>4027</Words>
  <Application>Microsoft Office PowerPoint</Application>
  <PresentationFormat>On-screen Show (4:3)</PresentationFormat>
  <Paragraphs>364</Paragraphs>
  <Slides>30</Slides>
  <Notes>22</Notes>
  <HiddenSlides>0</HiddenSlides>
  <MMClips>3</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Calibri</vt:lpstr>
      <vt:lpstr>Wingdings</vt:lpstr>
      <vt:lpstr>Office Theme</vt:lpstr>
      <vt:lpstr>MSPhotoEd.3</vt:lpstr>
      <vt:lpstr>New Tools, New Possibilities What Role Could Audience Research Play in Your Market?</vt:lpstr>
      <vt:lpstr>Introductions</vt:lpstr>
      <vt:lpstr>Plan for this Session</vt:lpstr>
      <vt:lpstr>Audience Research Center</vt:lpstr>
      <vt:lpstr>The impetus</vt:lpstr>
      <vt:lpstr>The Pilot: participants</vt:lpstr>
      <vt:lpstr>The Pilot: components</vt:lpstr>
      <vt:lpstr>Initial findings</vt:lpstr>
      <vt:lpstr>What’s to come?</vt:lpstr>
      <vt:lpstr>Project Value and Potential</vt:lpstr>
      <vt:lpstr>Cultural Alliance and Research</vt:lpstr>
      <vt:lpstr>Key Questions</vt:lpstr>
      <vt:lpstr>Key Takeaways</vt:lpstr>
      <vt:lpstr>Future Potential of Audience Engine</vt:lpstr>
      <vt:lpstr>Audience Engine</vt:lpstr>
      <vt:lpstr>About JCA</vt:lpstr>
      <vt:lpstr>What is the Audience Engine?</vt:lpstr>
      <vt:lpstr>Customer Crossover by Art Form</vt:lpstr>
      <vt:lpstr>Customer Counts by Buyer Type</vt:lpstr>
      <vt:lpstr>Average Price Paid by Org</vt:lpstr>
      <vt:lpstr>Share of the Cohort Cultural Wallet</vt:lpstr>
      <vt:lpstr>What are other possibilities?</vt:lpstr>
      <vt:lpstr>Ideas and Discussion</vt:lpstr>
      <vt:lpstr>How we’re going to generate ideas…</vt:lpstr>
      <vt:lpstr>1: Brainstorm Ideas (5 minutes)</vt:lpstr>
      <vt:lpstr>2: Develop your Favorites (5 minutes)</vt:lpstr>
      <vt:lpstr>3: Share, Vote, and Discuss (30+ minutes) </vt:lpstr>
      <vt:lpstr>4: Clarify and Finalize (10 minutes)</vt:lpstr>
      <vt:lpstr>What happens next?</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Audience Engine Application</dc:title>
  <dc:creator>Kirk Mortensen</dc:creator>
  <cp:lastModifiedBy>Kirk Mortensen</cp:lastModifiedBy>
  <cp:revision>95</cp:revision>
  <cp:lastPrinted>2016-09-26T15:00:58Z</cp:lastPrinted>
  <dcterms:created xsi:type="dcterms:W3CDTF">2017-09-22T13:56:50Z</dcterms:created>
  <dcterms:modified xsi:type="dcterms:W3CDTF">2019-04-30T15:41:40Z</dcterms:modified>
</cp:coreProperties>
</file>