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87" r:id="rId5"/>
    <p:sldId id="289" r:id="rId6"/>
    <p:sldId id="290" r:id="rId7"/>
    <p:sldId id="291" r:id="rId8"/>
    <p:sldId id="292" r:id="rId9"/>
    <p:sldId id="286" r:id="rId10"/>
    <p:sldId id="293" r:id="rId11"/>
    <p:sldId id="294" r:id="rId12"/>
    <p:sldId id="295" r:id="rId13"/>
    <p:sldId id="296" r:id="rId14"/>
    <p:sldId id="298" r:id="rId15"/>
    <p:sldId id="297" r:id="rId16"/>
    <p:sldId id="300" r:id="rId17"/>
    <p:sldId id="299" r:id="rId18"/>
    <p:sldId id="301" r:id="rId19"/>
    <p:sldId id="302" r:id="rId20"/>
    <p:sldId id="303" r:id="rId21"/>
    <p:sldId id="304" r:id="rId22"/>
    <p:sldId id="308" r:id="rId23"/>
    <p:sldId id="311" r:id="rId24"/>
    <p:sldId id="306" r:id="rId25"/>
    <p:sldId id="312" r:id="rId26"/>
    <p:sldId id="313" r:id="rId27"/>
    <p:sldId id="314" r:id="rId28"/>
    <p:sldId id="315" r:id="rId29"/>
    <p:sldId id="316" r:id="rId30"/>
    <p:sldId id="317" r:id="rId31"/>
    <p:sldId id="323" r:id="rId32"/>
    <p:sldId id="324" r:id="rId33"/>
    <p:sldId id="318" r:id="rId34"/>
    <p:sldId id="319" r:id="rId35"/>
    <p:sldId id="320" r:id="rId36"/>
    <p:sldId id="307" r:id="rId37"/>
    <p:sldId id="321" r:id="rId38"/>
    <p:sldId id="322" r:id="rId39"/>
    <p:sldId id="284" r:id="rId4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22" y="-1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96A38ED-7224-4C0B-9D11-61AB661438E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B1E6ABC-0F5E-46A9-9E2D-F0E0E9808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85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 may be aware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9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E6ABC-0F5E-46A9-9E2D-F0E0E9808D6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5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D6D4-2311-4A68-A4BA-444DE794102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8E9E-72FF-4258-B517-C0BE5450C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48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D6D4-2311-4A68-A4BA-444DE794102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8E9E-72FF-4258-B517-C0BE5450C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10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D6D4-2311-4A68-A4BA-444DE794102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8E9E-72FF-4258-B517-C0BE5450C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71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D6D4-2311-4A68-A4BA-444DE794102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8E9E-72FF-4258-B517-C0BE5450C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8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D6D4-2311-4A68-A4BA-444DE794102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8E9E-72FF-4258-B517-C0BE5450C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64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D6D4-2311-4A68-A4BA-444DE794102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8E9E-72FF-4258-B517-C0BE5450C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19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D6D4-2311-4A68-A4BA-444DE794102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8E9E-72FF-4258-B517-C0BE5450C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75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D6D4-2311-4A68-A4BA-444DE794102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8E9E-72FF-4258-B517-C0BE5450C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166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D6D4-2311-4A68-A4BA-444DE794102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8E9E-72FF-4258-B517-C0BE5450C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41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D6D4-2311-4A68-A4BA-444DE794102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8E9E-72FF-4258-B517-C0BE5450C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52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D6D4-2311-4A68-A4BA-444DE794102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8E9E-72FF-4258-B517-C0BE5450C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10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0D6D4-2311-4A68-A4BA-444DE794102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88E9E-72FF-4258-B517-C0BE5450C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70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pa.ca/" TargetMode="External"/><Relationship Id="rId2" Type="http://schemas.openxmlformats.org/officeDocument/2006/relationships/hyperlink" Target="mailto:scottd@tapa.c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2" y="381000"/>
            <a:ext cx="8989576" cy="396329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4876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The Impact of Transitioning to </a:t>
            </a:r>
          </a:p>
          <a:p>
            <a:r>
              <a:rPr lang="en-US" b="1" dirty="0" smtClean="0"/>
              <a:t>Gender Neutral Performance Awards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0161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9365" y="2521059"/>
            <a:ext cx="520527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Scott Dermody </a:t>
            </a:r>
            <a:r>
              <a:rPr lang="en-US" sz="2800" dirty="0" smtClean="0"/>
              <a:t>(he/him)</a:t>
            </a:r>
          </a:p>
          <a:p>
            <a:r>
              <a:rPr lang="en-US" sz="2800" dirty="0" smtClean="0"/>
              <a:t>Dora Awards &amp; Outreach Manager</a:t>
            </a:r>
          </a:p>
          <a:p>
            <a:r>
              <a:rPr lang="en-US" sz="2800" dirty="0" smtClean="0"/>
              <a:t>p. 416.536.6468 x 26</a:t>
            </a:r>
          </a:p>
          <a:p>
            <a:r>
              <a:rPr lang="en-US" sz="2800" dirty="0" smtClean="0"/>
              <a:t>scottd@tapa.ca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654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63334" y="2057400"/>
            <a:ext cx="781733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TAPA at a </a:t>
            </a:r>
            <a:r>
              <a:rPr lang="en-US" sz="2800" b="1" dirty="0" smtClean="0"/>
              <a:t>Glance</a:t>
            </a:r>
          </a:p>
          <a:p>
            <a:pPr algn="ctr"/>
            <a:endParaRPr lang="en-US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Largest performing arts ASO in Toronto (40 years)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188 </a:t>
            </a:r>
            <a:r>
              <a:rPr lang="en-US" sz="2800" dirty="0" smtClean="0"/>
              <a:t>Members (2017-2018) </a:t>
            </a:r>
            <a:br>
              <a:rPr lang="en-US" sz="2800" dirty="0" smtClean="0"/>
            </a:br>
            <a:r>
              <a:rPr lang="en-US" sz="2800" dirty="0" smtClean="0"/>
              <a:t>Professional Theatre, Dance &amp; Opera in Toronto</a:t>
            </a:r>
          </a:p>
        </p:txBody>
      </p:sp>
    </p:spTree>
    <p:extLst>
      <p:ext uri="{BB962C8B-B14F-4D97-AF65-F5344CB8AC3E}">
        <p14:creationId xmlns:p14="http://schemas.microsoft.com/office/powerpoint/2010/main" val="105529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363544" y="713869"/>
            <a:ext cx="4416915" cy="62170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TAPA Programs</a:t>
            </a:r>
          </a:p>
          <a:p>
            <a:endParaRPr lang="en-US" dirty="0"/>
          </a:p>
          <a:p>
            <a:pPr algn="ctr"/>
            <a:r>
              <a:rPr lang="en-US" sz="2800" dirty="0" smtClean="0"/>
              <a:t>Outreach</a:t>
            </a:r>
          </a:p>
          <a:p>
            <a:endParaRPr lang="en-US" dirty="0" smtClean="0"/>
          </a:p>
          <a:p>
            <a:pPr algn="ctr"/>
            <a:r>
              <a:rPr lang="en-US" sz="2400" dirty="0" err="1" smtClean="0"/>
              <a:t>hipTIX</a:t>
            </a:r>
            <a:r>
              <a:rPr lang="en-US" sz="2400" dirty="0" smtClean="0"/>
              <a:t>: $5 for 14-29</a:t>
            </a:r>
          </a:p>
          <a:p>
            <a:pPr algn="ctr"/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citySPECIAL: FREE for SSA</a:t>
            </a:r>
          </a:p>
          <a:p>
            <a:pPr algn="ctr"/>
            <a:endParaRPr lang="en-US" sz="2400" dirty="0" smtClean="0"/>
          </a:p>
          <a:p>
            <a:pPr algn="ctr"/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WhatsOnTOnight.ca Public Listing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786" y="4044696"/>
            <a:ext cx="3727704" cy="603504"/>
          </a:xfrm>
          <a:prstGeom prst="rect">
            <a:avLst/>
          </a:prstGeom>
        </p:spPr>
      </p:pic>
      <p:pic>
        <p:nvPicPr>
          <p:cNvPr id="1028" name="Picture 4" descr="\\server\data\Dora Manager\desktop\Images\Brand Art\hipTIX\hipTIX-sm-icon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0" b="35615"/>
          <a:stretch/>
        </p:blipFill>
        <p:spPr bwMode="auto">
          <a:xfrm>
            <a:off x="3297564" y="2514600"/>
            <a:ext cx="2820148" cy="88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server\data\Dora Manager\desktop\Images\TOnight\12043123_1627963440802277_5018075733500717918_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051" y="5486400"/>
            <a:ext cx="1273175" cy="127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48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572510" y="713869"/>
            <a:ext cx="3998980" cy="4924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TAPA Programs</a:t>
            </a:r>
          </a:p>
          <a:p>
            <a:endParaRPr lang="en-US" dirty="0"/>
          </a:p>
          <a:p>
            <a:r>
              <a:rPr lang="en-US" sz="2800" dirty="0" smtClean="0"/>
              <a:t>Professional Development</a:t>
            </a:r>
          </a:p>
          <a:p>
            <a:pPr algn="ctr"/>
            <a:endParaRPr lang="en-US" dirty="0" smtClean="0"/>
          </a:p>
          <a:p>
            <a:pPr algn="ctr"/>
            <a:r>
              <a:rPr lang="en-US" sz="2400" dirty="0" smtClean="0"/>
              <a:t>Trade Series Workshops</a:t>
            </a:r>
            <a:br>
              <a:rPr lang="en-US" sz="2400" dirty="0" smtClean="0"/>
            </a:br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INDIE X Conference</a:t>
            </a:r>
          </a:p>
          <a:p>
            <a:endParaRPr lang="en-US" dirty="0"/>
          </a:p>
          <a:p>
            <a:pPr algn="ctr"/>
            <a:endParaRPr lang="en-US" sz="2800" dirty="0" smtClean="0"/>
          </a:p>
          <a:p>
            <a:pPr algn="ctr"/>
            <a:endParaRPr lang="en-US" sz="2800" dirty="0"/>
          </a:p>
          <a:p>
            <a:pPr algn="ctr"/>
            <a:endParaRPr lang="en-US" sz="2800" dirty="0" smtClean="0"/>
          </a:p>
        </p:txBody>
      </p:sp>
      <p:pic>
        <p:nvPicPr>
          <p:cNvPr id="1027" name="Picture 3" descr="\\server\data\Dora Manager\desktop\Images\Brand Art\indie x hero image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4" b="23989"/>
          <a:stretch/>
        </p:blipFill>
        <p:spPr bwMode="auto">
          <a:xfrm>
            <a:off x="2628106" y="3962400"/>
            <a:ext cx="3887788" cy="125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67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841380" y="713869"/>
            <a:ext cx="5461239" cy="3354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TAPA Programs</a:t>
            </a:r>
          </a:p>
          <a:p>
            <a:endParaRPr lang="en-US" dirty="0"/>
          </a:p>
          <a:p>
            <a:pPr algn="ctr"/>
            <a:r>
              <a:rPr lang="en-US" sz="2800" dirty="0" err="1" smtClean="0"/>
              <a:t>Regranting</a:t>
            </a:r>
            <a:endParaRPr lang="en-US" sz="2800" dirty="0" smtClean="0"/>
          </a:p>
          <a:p>
            <a:pPr algn="ctr"/>
            <a:endParaRPr lang="en-US" dirty="0" smtClean="0"/>
          </a:p>
          <a:p>
            <a:pPr algn="ctr"/>
            <a:r>
              <a:rPr lang="en-US" sz="2400" dirty="0" smtClean="0"/>
              <a:t>Commercial Theatre Development Fund</a:t>
            </a:r>
          </a:p>
          <a:p>
            <a:pPr algn="ctr"/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Travel, Retreat &amp; Initiatives </a:t>
            </a:r>
            <a:r>
              <a:rPr lang="en-US" sz="2400" dirty="0" smtClean="0"/>
              <a:t>Program - TRIP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108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058797" y="713869"/>
            <a:ext cx="3026406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TAPA Programs</a:t>
            </a:r>
          </a:p>
          <a:p>
            <a:endParaRPr lang="en-US" dirty="0"/>
          </a:p>
          <a:p>
            <a:pPr algn="ctr"/>
            <a:r>
              <a:rPr lang="en-US" sz="2800" dirty="0" smtClean="0"/>
              <a:t>Flagship</a:t>
            </a:r>
          </a:p>
          <a:p>
            <a:pPr algn="ctr"/>
            <a:endParaRPr lang="en-US" dirty="0" smtClean="0"/>
          </a:p>
          <a:p>
            <a:pPr algn="ctr"/>
            <a:endParaRPr lang="en-US" sz="2400" dirty="0"/>
          </a:p>
        </p:txBody>
      </p:sp>
      <p:pic>
        <p:nvPicPr>
          <p:cNvPr id="2050" name="Picture 2" descr="\\server\data\Dora Manager\desktop\Images\Brand Art\Doras\Dora 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7895"/>
            <a:ext cx="9144000" cy="385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88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216812" y="713869"/>
            <a:ext cx="517205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40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Anniversary (est. 1979)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200+ registered productions/year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50 award categories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80 volunteer jurors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7 divisions</a:t>
            </a:r>
            <a:endParaRPr lang="en-US" sz="2400" dirty="0"/>
          </a:p>
          <a:p>
            <a:pPr algn="ctr"/>
            <a:endParaRPr lang="en-US" sz="2400" dirty="0" smtClean="0"/>
          </a:p>
          <a:p>
            <a:pPr algn="ctr"/>
            <a:endParaRPr lang="en-US" sz="2400" dirty="0"/>
          </a:p>
        </p:txBody>
      </p:sp>
      <p:pic>
        <p:nvPicPr>
          <p:cNvPr id="2050" name="Picture 2" descr="\\server\data\Dora Manager\desktop\Images\Brand Art\Doras\Dora 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7895"/>
            <a:ext cx="9144000" cy="385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70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73438" y="685800"/>
            <a:ext cx="4282070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Dora </a:t>
            </a:r>
            <a:r>
              <a:rPr lang="en-US" sz="2800" b="1" dirty="0" err="1" smtClean="0"/>
              <a:t>Mavor</a:t>
            </a:r>
            <a:r>
              <a:rPr lang="en-US" sz="2800" b="1" dirty="0" smtClean="0"/>
              <a:t> Moore Awards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Review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Where we are now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Ripple Effect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Assessment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Next Steps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8739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24149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Review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370127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Pillars of TAPA Strategic Plan</a:t>
            </a:r>
          </a:p>
          <a:p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Leadership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Equity &amp; </a:t>
            </a:r>
            <a:r>
              <a:rPr lang="en-US" sz="2400" dirty="0" smtClean="0"/>
              <a:t>Inclusion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Responsiveness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Transparency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17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24149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Review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163995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Timeline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1979 – Dora Awards established</a:t>
            </a:r>
          </a:p>
          <a:p>
            <a:endParaRPr lang="en-US" sz="2400" dirty="0"/>
          </a:p>
          <a:p>
            <a:r>
              <a:rPr lang="en-US" sz="2400" dirty="0" smtClean="0"/>
              <a:t>1991 –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Formal Review</a:t>
            </a:r>
          </a:p>
          <a:p>
            <a:endParaRPr lang="en-US" sz="2400" dirty="0" smtClean="0"/>
          </a:p>
          <a:p>
            <a:r>
              <a:rPr lang="en-US" sz="2400" dirty="0" smtClean="0"/>
              <a:t>2012 </a:t>
            </a:r>
            <a:r>
              <a:rPr lang="en-US" sz="2400" dirty="0"/>
              <a:t>– 1</a:t>
            </a:r>
            <a:r>
              <a:rPr lang="en-US" sz="2400" baseline="30000" dirty="0"/>
              <a:t>st</a:t>
            </a:r>
            <a:r>
              <a:rPr lang="en-US" sz="2400" dirty="0"/>
              <a:t> </a:t>
            </a:r>
            <a:r>
              <a:rPr lang="en-US" sz="2400" dirty="0" smtClean="0"/>
              <a:t>Formal Review </a:t>
            </a:r>
            <a:r>
              <a:rPr lang="en-US" sz="2400" dirty="0"/>
              <a:t>of Awards in 20 </a:t>
            </a:r>
            <a:r>
              <a:rPr lang="en-US" sz="2400" dirty="0" err="1" smtClean="0"/>
              <a:t>yrs</a:t>
            </a:r>
            <a:endParaRPr lang="en-US" sz="2400" dirty="0" smtClean="0"/>
          </a:p>
          <a:p>
            <a:r>
              <a:rPr lang="en-US" sz="2400" dirty="0" smtClean="0"/>
              <a:t>          – policy of 5 year Review cycle established</a:t>
            </a:r>
          </a:p>
          <a:p>
            <a:r>
              <a:rPr lang="en-US" sz="2400" dirty="0" smtClean="0"/>
              <a:t>          – large expansion from 35 to 48 categories</a:t>
            </a:r>
          </a:p>
          <a:p>
            <a:endParaRPr lang="en-US" sz="2400" dirty="0" smtClean="0"/>
          </a:p>
          <a:p>
            <a:r>
              <a:rPr lang="en-US" sz="2400" dirty="0" smtClean="0"/>
              <a:t>2017 – Dora Review Working Group established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098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24149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Review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69189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Dora Review Working Group</a:t>
            </a:r>
          </a:p>
          <a:p>
            <a:endParaRPr lang="en-US" sz="2400" dirty="0"/>
          </a:p>
          <a:p>
            <a:r>
              <a:rPr lang="en-US" sz="2400" dirty="0" smtClean="0"/>
              <a:t>Mandate: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Maintain the sustainability, integrity, relevance,</a:t>
            </a:r>
          </a:p>
          <a:p>
            <a:r>
              <a:rPr lang="en-US" sz="2400" dirty="0" smtClean="0"/>
              <a:t>     and prestige of the DMMA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Evaluate all divisions, categories, and procedures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Address challenges raised by membership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033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24149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Review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012480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Dora Review Working Group</a:t>
            </a:r>
          </a:p>
          <a:p>
            <a:endParaRPr lang="en-US" sz="2400" dirty="0"/>
          </a:p>
          <a:p>
            <a:r>
              <a:rPr lang="en-US" sz="2400" dirty="0" smtClean="0"/>
              <a:t>Method over 14 months: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5 Division Town Halls (TAPA Members)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3 Community Consultations (non-Members)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120+ former juror exit surveys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1-on-1 discussions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257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4382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Learning</a:t>
            </a:r>
          </a:p>
          <a:p>
            <a:endParaRPr lang="en-US" sz="28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431" y="3486329"/>
            <a:ext cx="5815138" cy="306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6000" y="2057400"/>
            <a:ext cx="68142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Imminent Need to Address Gendered Awards:</a:t>
            </a:r>
          </a:p>
          <a:p>
            <a:r>
              <a:rPr lang="en-US" sz="2400" dirty="0" smtClean="0"/>
              <a:t>Dance performance registered during 2016-2017</a:t>
            </a:r>
          </a:p>
          <a:p>
            <a:r>
              <a:rPr lang="en-US" sz="2400" dirty="0" smtClean="0"/>
              <a:t>TAPA Board granted exception as temporary measure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073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4382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55256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Dora Review Working Group</a:t>
            </a:r>
          </a:p>
          <a:p>
            <a:endParaRPr lang="en-US" sz="2400" dirty="0"/>
          </a:p>
          <a:p>
            <a:r>
              <a:rPr lang="en-US" sz="2400" dirty="0"/>
              <a:t>Strategic </a:t>
            </a:r>
            <a:r>
              <a:rPr lang="en-US" sz="2400" dirty="0" smtClean="0"/>
              <a:t>partnerships: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Egale</a:t>
            </a:r>
            <a:r>
              <a:rPr lang="en-US" sz="2400" dirty="0" smtClean="0"/>
              <a:t> Canada Human Rights Trust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Buddies in Bad Times Theatre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Cultural Pluralism in the Arts Movement Ontario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AutoShape 2" descr="https://egale.ca/wp-content/uploads/2015/01/Egale-Logo-for-web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https://egale.ca/wp-content/uploads/2015/01/Egale-Logo-for-web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04" y="4038600"/>
            <a:ext cx="1269896" cy="5212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804" y="5562600"/>
            <a:ext cx="827809" cy="728472"/>
          </a:xfrm>
          <a:prstGeom prst="rect">
            <a:avLst/>
          </a:prstGeom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541" y="4746376"/>
            <a:ext cx="650883" cy="65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641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4382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36536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Legal Consultation: </a:t>
            </a:r>
          </a:p>
          <a:p>
            <a:r>
              <a:rPr lang="en-US" sz="2400" dirty="0" smtClean="0"/>
              <a:t>Ontario Human Rights Code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3750945"/>
            <a:ext cx="8763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“Section 1 of the OHRC identifies sex, </a:t>
            </a:r>
            <a:r>
              <a:rPr lang="en-US" sz="2400" dirty="0" smtClean="0"/>
              <a:t>sexual orientation</a:t>
            </a:r>
            <a:r>
              <a:rPr lang="en-US" sz="2400" dirty="0"/>
              <a:t>, gender identity and gender </a:t>
            </a:r>
            <a:r>
              <a:rPr lang="en-US" sz="2400" dirty="0" smtClean="0"/>
              <a:t>expression as </a:t>
            </a:r>
            <a:r>
              <a:rPr lang="en-US" sz="2400" dirty="0"/>
              <a:t>a human right.”</a:t>
            </a:r>
          </a:p>
          <a:p>
            <a:endParaRPr lang="en-US" sz="2400" dirty="0"/>
          </a:p>
          <a:p>
            <a:r>
              <a:rPr lang="en-US" sz="2400" dirty="0"/>
              <a:t>“While it is not unlawful to present gendered </a:t>
            </a:r>
            <a:r>
              <a:rPr lang="en-US" sz="2400" dirty="0" smtClean="0"/>
              <a:t>awards, TAPA </a:t>
            </a:r>
            <a:r>
              <a:rPr lang="en-US" sz="2400" dirty="0"/>
              <a:t>can state that the DMMA policy moving </a:t>
            </a:r>
            <a:r>
              <a:rPr lang="en-US" sz="2400" dirty="0" smtClean="0"/>
              <a:t>forward is </a:t>
            </a:r>
            <a:r>
              <a:rPr lang="en-US" sz="2400" dirty="0"/>
              <a:t>consistent with human rights legislation that </a:t>
            </a:r>
            <a:r>
              <a:rPr lang="en-US" sz="2400" dirty="0" smtClean="0"/>
              <a:t> recognizes </a:t>
            </a:r>
            <a:r>
              <a:rPr lang="en-US" sz="2400" dirty="0"/>
              <a:t>gender identity as a form </a:t>
            </a:r>
            <a:r>
              <a:rPr lang="en-US" sz="2400" dirty="0" smtClean="0"/>
              <a:t>of discrimination</a:t>
            </a:r>
            <a:r>
              <a:rPr lang="en-US" sz="2400" dirty="0"/>
              <a:t>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75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24149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Review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63175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Dora Review Working Group:</a:t>
            </a:r>
          </a:p>
          <a:p>
            <a:r>
              <a:rPr lang="en-US" sz="2400" dirty="0" smtClean="0"/>
              <a:t>Unanimous gender neutral policy proposal </a:t>
            </a:r>
            <a:r>
              <a:rPr lang="en-US" sz="2400" dirty="0"/>
              <a:t>to </a:t>
            </a:r>
            <a:r>
              <a:rPr lang="en-US" sz="2400" dirty="0" smtClean="0"/>
              <a:t>Board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Board of Directors:</a:t>
            </a:r>
          </a:p>
          <a:p>
            <a:r>
              <a:rPr lang="en-US" sz="2400" dirty="0" smtClean="0"/>
              <a:t>Formally adopted, eliminating binary gender</a:t>
            </a:r>
          </a:p>
          <a:p>
            <a:endParaRPr lang="en-US" sz="2400" dirty="0" smtClean="0"/>
          </a:p>
          <a:p>
            <a:r>
              <a:rPr lang="en-US" sz="2400" dirty="0" smtClean="0"/>
              <a:t>Gender-inclusive “Outstanding Performance”</a:t>
            </a:r>
          </a:p>
          <a:p>
            <a:r>
              <a:rPr lang="en-US" sz="2400" dirty="0"/>
              <a:t>a</a:t>
            </a:r>
            <a:r>
              <a:rPr lang="en-US" sz="2400" dirty="0" smtClean="0"/>
              <a:t>pplied for 2018-2019 Dora season (May-May)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530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24149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Review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pic>
        <p:nvPicPr>
          <p:cNvPr id="7" name="Picture 2" descr="C:\Users\Dora Manager\Dropbox\CTR images for article\image 2 - press annou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012" y="2286000"/>
            <a:ext cx="5957977" cy="446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60094" y="1828800"/>
            <a:ext cx="3623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Press Conference 25 April 2018, </a:t>
            </a:r>
            <a:r>
              <a:rPr lang="en-US" dirty="0" err="1" smtClean="0"/>
              <a:t>BiBT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80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4382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400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Missteps</a:t>
            </a:r>
            <a:endParaRPr lang="en-US" sz="2400" dirty="0"/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Erasure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“Not </a:t>
            </a:r>
            <a:r>
              <a:rPr lang="en-US" sz="2400" dirty="0"/>
              <a:t>about us without </a:t>
            </a:r>
            <a:r>
              <a:rPr lang="en-US" sz="2400" dirty="0" smtClean="0"/>
              <a:t>us”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MORE conversation and direct involvement </a:t>
            </a:r>
            <a:r>
              <a:rPr lang="en-US" sz="2400" i="1" dirty="0"/>
              <a:t>within</a:t>
            </a:r>
            <a:r>
              <a:rPr lang="en-US" sz="2400" dirty="0"/>
              <a:t> </a:t>
            </a:r>
            <a:r>
              <a:rPr lang="en-US" sz="2400" dirty="0" smtClean="0"/>
              <a:t>committee structure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932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4382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781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Missteps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smtClean="0"/>
              <a:t>Atonement </a:t>
            </a:r>
          </a:p>
          <a:p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Thank you list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Board apology letter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CBC interview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Invited to speak at Nominee Press Announcement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399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4382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pic>
        <p:nvPicPr>
          <p:cNvPr id="7" name="Picture 2" descr="C:\Users\Dora Manager\Dropbox\CTR images for article\image 3 - sze-ya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404" y="2362200"/>
            <a:ext cx="6083193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59554" y="1905000"/>
            <a:ext cx="522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Nominee Press </a:t>
            </a:r>
            <a:r>
              <a:rPr lang="en-US" dirty="0" smtClean="0"/>
              <a:t>Conference </a:t>
            </a:r>
            <a:r>
              <a:rPr lang="en-US" dirty="0" smtClean="0"/>
              <a:t>31 May 2018, Sony Centre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9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294862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Where we are now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57200" y="2133600"/>
            <a:ext cx="838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/>
              <a:t>Chris </a:t>
            </a:r>
            <a:r>
              <a:rPr lang="en-CA" sz="2400" b="1" dirty="0"/>
              <a:t>Goddard</a:t>
            </a:r>
            <a:r>
              <a:rPr lang="en-CA" sz="2400" dirty="0"/>
              <a:t>, President of Performing Arts Information Services </a:t>
            </a:r>
          </a:p>
          <a:p>
            <a:endParaRPr lang="en-CA" sz="2400" dirty="0"/>
          </a:p>
          <a:p>
            <a:r>
              <a:rPr lang="en-CA" sz="2400" dirty="0" smtClean="0"/>
              <a:t>“</a:t>
            </a:r>
            <a:r>
              <a:rPr lang="en-CA" sz="2400" dirty="0"/>
              <a:t>The manner and spirit with which the Dora Awards review process was conducted involved layers of assessment and discussion in a positive collaborative process. </a:t>
            </a:r>
            <a:r>
              <a:rPr lang="en-CA" sz="2400" dirty="0" smtClean="0"/>
              <a:t>TAPA </a:t>
            </a:r>
            <a:r>
              <a:rPr lang="en-CA" sz="2400" dirty="0"/>
              <a:t>aspires to honour all narratives and all gender identities. This new gender neutral policy is a proactive step towards inclusivity and equity in the Toronto performing arts community.”  </a:t>
            </a:r>
            <a:endParaRPr lang="en-CA" sz="2400" dirty="0" smtClean="0"/>
          </a:p>
        </p:txBody>
      </p:sp>
    </p:spTree>
    <p:extLst>
      <p:ext uri="{BB962C8B-B14F-4D97-AF65-F5344CB8AC3E}">
        <p14:creationId xmlns:p14="http://schemas.microsoft.com/office/powerpoint/2010/main" val="337602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294862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Where we are now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57200" y="2133600"/>
            <a:ext cx="838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Margo </a:t>
            </a:r>
            <a:r>
              <a:rPr lang="en-US" sz="2400" b="1" dirty="0"/>
              <a:t>Charlton</a:t>
            </a:r>
            <a:r>
              <a:rPr lang="en-US" sz="2400" dirty="0"/>
              <a:t>, Chair of the Dora Review Working </a:t>
            </a:r>
            <a:r>
              <a:rPr lang="en-US" sz="2400" dirty="0" smtClean="0"/>
              <a:t>Group</a:t>
            </a:r>
          </a:p>
          <a:p>
            <a:endParaRPr lang="en-US" sz="2400" dirty="0"/>
          </a:p>
          <a:p>
            <a:r>
              <a:rPr lang="en-US" sz="2400" dirty="0" smtClean="0"/>
              <a:t>“The </a:t>
            </a:r>
            <a:r>
              <a:rPr lang="en-US" sz="2400" dirty="0"/>
              <a:t>Working Group was impressed with the community’s interest in embracing change and it became clear that moving to gender-neutral performance awards is an accessibility and inclusivity issue</a:t>
            </a:r>
            <a:r>
              <a:rPr lang="en-US" sz="2400" dirty="0" smtClean="0"/>
              <a:t>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901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34127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Ripple Effect - Internal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pic>
        <p:nvPicPr>
          <p:cNvPr id="8194" name="Picture 2" descr="Image result for funne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3" y="2636808"/>
            <a:ext cx="4295856" cy="305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590800"/>
            <a:ext cx="2792403" cy="333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8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34127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Ripple Effect - Internal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781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Anti </a:t>
            </a:r>
            <a:r>
              <a:rPr lang="en-US" sz="2400" dirty="0"/>
              <a:t>bias training </a:t>
            </a:r>
            <a:r>
              <a:rPr lang="en-US" sz="2400" dirty="0" smtClean="0"/>
              <a:t>– </a:t>
            </a:r>
            <a:r>
              <a:rPr lang="en-US" sz="2400" dirty="0" err="1" smtClean="0"/>
              <a:t>Egale</a:t>
            </a:r>
            <a:r>
              <a:rPr lang="en-US" sz="2400" dirty="0" smtClean="0"/>
              <a:t> Human Rights Trust</a:t>
            </a:r>
          </a:p>
          <a:p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TAPA staff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Board of Directors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Volunteer jurors (80)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323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34127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Ripple Effect - Internal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781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Language and Policy Updates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Language of </a:t>
            </a:r>
            <a:r>
              <a:rPr lang="en-US" sz="2400" dirty="0" smtClean="0"/>
              <a:t>anti-</a:t>
            </a:r>
            <a:r>
              <a:rPr lang="en-US" sz="2400" dirty="0" err="1" smtClean="0"/>
              <a:t>harrassment</a:t>
            </a:r>
            <a:r>
              <a:rPr lang="en-US" sz="2400" dirty="0" smtClean="0"/>
              <a:t> policy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Language of </a:t>
            </a:r>
            <a:r>
              <a:rPr lang="en-US" sz="2400" dirty="0" smtClean="0"/>
              <a:t>strategic plan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Language of core </a:t>
            </a:r>
            <a:r>
              <a:rPr lang="en-US" sz="2400" dirty="0"/>
              <a:t>values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209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34127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Ripple Effect - Internal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78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Processes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Juries: </a:t>
            </a:r>
            <a:r>
              <a:rPr lang="en-US" sz="2400" dirty="0" smtClean="0"/>
              <a:t>intentional casting </a:t>
            </a:r>
            <a:r>
              <a:rPr lang="en-US" sz="2400" dirty="0" smtClean="0"/>
              <a:t>for range and balance of gender, gender identity, sexuality, age, artistic discipline / background / experience, ethnicity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Voluntary disclosure of gender identity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Nominees increased from 5 to 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5787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346838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Ripple Effect - External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057400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Campaign </a:t>
            </a:r>
            <a:r>
              <a:rPr lang="en-US" sz="2400" dirty="0"/>
              <a:t>for </a:t>
            </a:r>
            <a:r>
              <a:rPr lang="en-US" sz="2400" dirty="0" smtClean="0"/>
              <a:t>washrooms in office building</a:t>
            </a:r>
            <a:endParaRPr lang="en-US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819400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69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346838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Ripple Effect - External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78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Role of the </a:t>
            </a:r>
            <a:r>
              <a:rPr lang="en-US" sz="2400" dirty="0"/>
              <a:t>ASO </a:t>
            </a:r>
            <a:endParaRPr lang="en-US" sz="2400" dirty="0" smtClean="0"/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What is our responsibility as an ASO to see the impact of the Dora policy changes on the stage?</a:t>
            </a:r>
            <a:endParaRPr lang="en-US" sz="2400" dirty="0"/>
          </a:p>
          <a:p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Research, anti-bias training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Finding creative ways to keep the conversation going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2301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90616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Assessment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78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How do we define “success”?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What are the qualitative </a:t>
            </a:r>
            <a:r>
              <a:rPr lang="en-US" sz="2400" dirty="0"/>
              <a:t>and </a:t>
            </a:r>
            <a:r>
              <a:rPr lang="en-US" sz="2400" dirty="0" smtClean="0"/>
              <a:t>quantitative tools?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68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90616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Assessment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78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How do we define “success”?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What are the qualitative </a:t>
            </a:r>
            <a:r>
              <a:rPr lang="en-US" sz="2400" dirty="0"/>
              <a:t>and </a:t>
            </a:r>
            <a:r>
              <a:rPr lang="en-US" sz="2400" dirty="0" smtClean="0"/>
              <a:t>quantitative tools?</a:t>
            </a:r>
            <a:endParaRPr lang="en-US" sz="2400" dirty="0"/>
          </a:p>
          <a:p>
            <a:endParaRPr lang="en-US" sz="2400" dirty="0"/>
          </a:p>
          <a:p>
            <a:r>
              <a:rPr lang="en-US" sz="2400" i="1" dirty="0" smtClean="0"/>
              <a:t>Numbers alone will not suffice </a:t>
            </a:r>
            <a:r>
              <a:rPr lang="en-US" sz="2400" i="1" dirty="0"/>
              <a:t>– human rights issue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501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90616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Assessment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78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How do we define “success”?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What are the qualitative </a:t>
            </a:r>
            <a:r>
              <a:rPr lang="en-US" sz="2400" dirty="0"/>
              <a:t>and </a:t>
            </a:r>
            <a:r>
              <a:rPr lang="en-US" sz="2400" dirty="0" smtClean="0"/>
              <a:t>quantitative tools?</a:t>
            </a:r>
            <a:endParaRPr lang="en-US" sz="2400" dirty="0"/>
          </a:p>
          <a:p>
            <a:endParaRPr lang="en-US" sz="2400" dirty="0"/>
          </a:p>
          <a:p>
            <a:r>
              <a:rPr lang="en-US" sz="2400" i="1" dirty="0" smtClean="0"/>
              <a:t>Numbers alone will not suffice </a:t>
            </a:r>
            <a:r>
              <a:rPr lang="en-US" sz="2400" i="1" dirty="0"/>
              <a:t>– human rights issue</a:t>
            </a:r>
          </a:p>
          <a:p>
            <a:endParaRPr lang="en-US" sz="2400" dirty="0"/>
          </a:p>
          <a:p>
            <a:r>
              <a:rPr lang="en-US" sz="2400" dirty="0"/>
              <a:t>BUT</a:t>
            </a:r>
          </a:p>
          <a:p>
            <a:endParaRPr lang="en-US" sz="2400" dirty="0"/>
          </a:p>
          <a:p>
            <a:r>
              <a:rPr lang="en-US" sz="2400" dirty="0" smtClean="0"/>
              <a:t>Must mitigate competing concerns…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90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90616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Assessment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Registered Performers by Gender 2016-2018</a:t>
            </a:r>
            <a:endParaRPr lang="en-US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897627"/>
              </p:ext>
            </p:extLst>
          </p:nvPr>
        </p:nvGraphicFramePr>
        <p:xfrm>
          <a:off x="419100" y="3429000"/>
          <a:ext cx="8305801" cy="30686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9942"/>
                <a:gridCol w="1223972"/>
                <a:gridCol w="1223972"/>
                <a:gridCol w="1683764"/>
                <a:gridCol w="1683764"/>
                <a:gridCol w="1370387"/>
              </a:tblGrid>
              <a:tr h="8826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YEAR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MALE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FEMALE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TOTAL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</a:tr>
              <a:tr h="323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4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4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884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2018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274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55%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223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45%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497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884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2017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246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52%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231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48%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477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884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2016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282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52%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262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48%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544</a:t>
                      </a: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11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90616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Assessment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810664"/>
              </p:ext>
            </p:extLst>
          </p:nvPr>
        </p:nvGraphicFramePr>
        <p:xfrm>
          <a:off x="86265" y="2559505"/>
          <a:ext cx="8905338" cy="4146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9536"/>
                <a:gridCol w="2161664"/>
                <a:gridCol w="877734"/>
                <a:gridCol w="877734"/>
                <a:gridCol w="959667"/>
                <a:gridCol w="795801"/>
                <a:gridCol w="877734"/>
                <a:gridCol w="688665"/>
                <a:gridCol w="1066803"/>
              </a:tblGrid>
              <a:tr h="222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YEAR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DIVISION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MALE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FEMALE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NON-BIN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TRANS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OTHER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</a:tr>
              <a:tr h="389273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892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2019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Dance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38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48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8927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General - Lead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93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8927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General - Featured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161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188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89273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Indie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109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892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Musical - Lead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892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Musical - Featured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892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Opera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892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TYA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2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452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588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286000" y="2057400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Voluntary Disclosure by Gender 2019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7202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90616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Assessment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78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other </a:t>
            </a:r>
            <a:r>
              <a:rPr lang="en-US" sz="2400" dirty="0" err="1" smtClean="0"/>
              <a:t>unforseen</a:t>
            </a:r>
            <a:r>
              <a:rPr lang="en-US" sz="2400" dirty="0" smtClean="0"/>
              <a:t> effects could the implementation of gender neutral policies cause?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779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</a:t>
            </a:r>
            <a:r>
              <a:rPr lang="en-US" sz="2400" dirty="0" smtClean="0"/>
              <a:t>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9430" y="685800"/>
            <a:ext cx="17359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Next Steps</a:t>
            </a:r>
            <a:endParaRPr lang="en-US" sz="2800" u="sng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286000" y="2590800"/>
            <a:ext cx="6781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Actively working with </a:t>
            </a:r>
            <a:r>
              <a:rPr lang="en-US" sz="2400" dirty="0" smtClean="0"/>
              <a:t>community to continue conversation:</a:t>
            </a:r>
            <a:endParaRPr lang="en-US" sz="2400" dirty="0" smtClean="0"/>
          </a:p>
          <a:p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Panel with Cultural Pluralism in the Arts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Panel with </a:t>
            </a:r>
            <a:r>
              <a:rPr lang="en-US" sz="2400" dirty="0" err="1" smtClean="0"/>
              <a:t>WorkInCulture</a:t>
            </a:r>
            <a:endParaRPr lang="en-US" sz="2400" dirty="0" smtClean="0"/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Ceremony of 40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Anniversary Awards 25 </a:t>
            </a:r>
            <a:r>
              <a:rPr lang="en-US" sz="2400" dirty="0"/>
              <a:t>June</a:t>
            </a:r>
          </a:p>
        </p:txBody>
      </p:sp>
    </p:spTree>
    <p:extLst>
      <p:ext uri="{BB962C8B-B14F-4D97-AF65-F5344CB8AC3E}">
        <p14:creationId xmlns:p14="http://schemas.microsoft.com/office/powerpoint/2010/main" val="111031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7359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Next Steps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590800"/>
            <a:ext cx="678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Canadian Theatre Review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Feature article by </a:t>
            </a:r>
            <a:r>
              <a:rPr lang="en-US" sz="2400" dirty="0" err="1" smtClean="0"/>
              <a:t>Jacoba</a:t>
            </a:r>
            <a:r>
              <a:rPr lang="en-US" sz="2400" dirty="0" smtClean="0"/>
              <a:t> and Scott on Dora Review &amp; gender neutral policy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Bringing conversation to artistic &amp; academic realm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833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4010"/>
            <a:ext cx="2209800" cy="9742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4600" y="104010"/>
            <a:ext cx="6477000" cy="3531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The Impact of Transitioning to Gender Neutral </a:t>
            </a:r>
            <a:r>
              <a:rPr lang="en-US" sz="2400" dirty="0" smtClean="0"/>
              <a:t>DORA Awards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60935" y="685800"/>
            <a:ext cx="17359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  <a:p>
            <a:r>
              <a:rPr lang="en-US" sz="2800" u="sng" dirty="0" smtClean="0"/>
              <a:t>Next Steps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2133600"/>
            <a:ext cx="678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Statue redesign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Gendered, </a:t>
            </a:r>
            <a:r>
              <a:rPr lang="en-US" sz="2400" dirty="0" err="1" smtClean="0"/>
              <a:t>eurocentric</a:t>
            </a:r>
            <a:r>
              <a:rPr lang="en-US" sz="2400" dirty="0" smtClean="0"/>
              <a:t>, </a:t>
            </a:r>
            <a:r>
              <a:rPr lang="en-US" sz="2400" dirty="0"/>
              <a:t>antiquated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212" y="3276600"/>
            <a:ext cx="4876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62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12192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Scott Dermody</a:t>
            </a:r>
          </a:p>
          <a:p>
            <a:pPr marL="0" indent="0" algn="ctr">
              <a:buNone/>
            </a:pPr>
            <a:r>
              <a:rPr lang="en-US" b="1" dirty="0" smtClean="0"/>
              <a:t>Dora </a:t>
            </a:r>
            <a:r>
              <a:rPr lang="en-US" b="1" dirty="0" err="1" smtClean="0"/>
              <a:t>Mavor</a:t>
            </a:r>
            <a:r>
              <a:rPr lang="en-US" b="1" dirty="0" smtClean="0"/>
              <a:t> Moore Awards Manager</a:t>
            </a:r>
            <a:br>
              <a:rPr lang="en-US" b="1" dirty="0" smtClean="0"/>
            </a:br>
            <a:r>
              <a:rPr lang="en-US" b="1" dirty="0" smtClean="0">
                <a:hlinkClick r:id="rId2"/>
              </a:rPr>
              <a:t>scottd@tapa.ca</a:t>
            </a:r>
            <a:r>
              <a:rPr lang="en-US" b="1" dirty="0" smtClean="0"/>
              <a:t> </a:t>
            </a:r>
          </a:p>
          <a:p>
            <a:pPr marL="0" indent="0" algn="ctr">
              <a:buNone/>
            </a:pPr>
            <a:r>
              <a:rPr lang="en-US" b="1" dirty="0" smtClean="0">
                <a:hlinkClick r:id="rId3"/>
              </a:rPr>
              <a:t>www.tapa.ca</a:t>
            </a:r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39"/>
            <a:ext cx="9144000" cy="385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8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1355</Words>
  <Application>Microsoft Office PowerPoint</Application>
  <PresentationFormat>On-screen Show (4:3)</PresentationFormat>
  <Paragraphs>466</Paragraphs>
  <Slides>39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Dora Manager</dc:creator>
  <cp:lastModifiedBy>Dora Manager</cp:lastModifiedBy>
  <cp:revision>54</cp:revision>
  <cp:lastPrinted>2019-04-29T20:04:06Z</cp:lastPrinted>
  <dcterms:created xsi:type="dcterms:W3CDTF">2019-04-24T18:37:39Z</dcterms:created>
  <dcterms:modified xsi:type="dcterms:W3CDTF">2019-04-29T20:10:42Z</dcterms:modified>
</cp:coreProperties>
</file>