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59" r:id="rId3"/>
    <p:sldId id="258" r:id="rId4"/>
    <p:sldId id="260" r:id="rId5"/>
    <p:sldId id="261" r:id="rId6"/>
    <p:sldId id="264" r:id="rId7"/>
    <p:sldId id="263" r:id="rId8"/>
    <p:sldId id="265" r:id="rId9"/>
    <p:sldId id="266" r:id="rId10"/>
    <p:sldId id="267" r:id="rId11"/>
    <p:sldId id="262" r:id="rId12"/>
    <p:sldId id="268" r:id="rId13"/>
    <p:sldId id="273" r:id="rId14"/>
    <p:sldId id="269" r:id="rId15"/>
    <p:sldId id="270" r:id="rId16"/>
    <p:sldId id="274" r:id="rId17"/>
    <p:sldId id="272"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0591C8D3-5DEB-4574-BEBA-B99E3CAC22F4}">
          <p14:sldIdLst>
            <p14:sldId id="257"/>
            <p14:sldId id="259"/>
            <p14:sldId id="258"/>
            <p14:sldId id="260"/>
            <p14:sldId id="261"/>
            <p14:sldId id="264"/>
            <p14:sldId id="263"/>
            <p14:sldId id="265"/>
            <p14:sldId id="266"/>
            <p14:sldId id="267"/>
            <p14:sldId id="262"/>
            <p14:sldId id="268"/>
            <p14:sldId id="273"/>
            <p14:sldId id="269"/>
            <p14:sldId id="270"/>
            <p14:sldId id="274"/>
            <p14:sldId id="272"/>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1243" autoAdjust="0"/>
  </p:normalViewPr>
  <p:slideViewPr>
    <p:cSldViewPr snapToGrid="0">
      <p:cViewPr varScale="1">
        <p:scale>
          <a:sx n="51" d="100"/>
          <a:sy n="51" d="100"/>
        </p:scale>
        <p:origin x="1500"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C0ED4D-2526-4E76-A195-8FDF8BD0B4D7}" type="datetimeFigureOut">
              <a:rPr lang="en-US" smtClean="0"/>
              <a:t>4/30/2019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1F6D96-5CE6-495E-900A-F6F065DFCC7C}" type="slidenum">
              <a:rPr lang="en-US" smtClean="0"/>
              <a:t>‹#›</a:t>
            </a:fld>
            <a:endParaRPr lang="en-US"/>
          </a:p>
        </p:txBody>
      </p:sp>
    </p:spTree>
    <p:extLst>
      <p:ext uri="{BB962C8B-B14F-4D97-AF65-F5344CB8AC3E}">
        <p14:creationId xmlns:p14="http://schemas.microsoft.com/office/powerpoint/2010/main" val="1517276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r>
              <a:rPr lang="en-US" baseline="0" dirty="0"/>
              <a:t> everyone. Briefly introduce the class.</a:t>
            </a:r>
          </a:p>
          <a:p>
            <a:r>
              <a:rPr lang="en-US" baseline="0" dirty="0"/>
              <a:t>Introduce C4 Atlanta – history of the class, organization.</a:t>
            </a:r>
          </a:p>
          <a:p>
            <a:r>
              <a:rPr lang="en-US" baseline="0" dirty="0"/>
              <a:t>Key points:</a:t>
            </a:r>
          </a:p>
          <a:p>
            <a:pPr marL="171450" indent="-171450">
              <a:buFont typeface="Arial" panose="020B0604020202020204" pitchFamily="34" charset="0"/>
              <a:buChar char="•"/>
            </a:pPr>
            <a:r>
              <a:rPr lang="en-US" baseline="0" dirty="0"/>
              <a:t>Originally developed by Kamal Sinclair</a:t>
            </a:r>
          </a:p>
          <a:p>
            <a:pPr marL="171450" indent="-171450">
              <a:buFont typeface="Arial" panose="020B0604020202020204" pitchFamily="34" charset="0"/>
              <a:buChar char="•"/>
            </a:pPr>
            <a:r>
              <a:rPr lang="en-US" baseline="0" dirty="0"/>
              <a:t>Other key points</a:t>
            </a:r>
          </a:p>
          <a:p>
            <a:pPr marL="0" indent="0">
              <a:buFont typeface="Arial" panose="020B0604020202020204" pitchFamily="34" charset="0"/>
              <a:buNone/>
            </a:pPr>
            <a:r>
              <a:rPr lang="en-US" baseline="0" dirty="0"/>
              <a:t>Briefly introduce yourself.</a:t>
            </a:r>
          </a:p>
        </p:txBody>
      </p:sp>
      <p:sp>
        <p:nvSpPr>
          <p:cNvPr id="4" name="Slide Number Placeholder 3"/>
          <p:cNvSpPr>
            <a:spLocks noGrp="1"/>
          </p:cNvSpPr>
          <p:nvPr>
            <p:ph type="sldNum" sz="quarter" idx="10"/>
          </p:nvPr>
        </p:nvSpPr>
        <p:spPr/>
        <p:txBody>
          <a:bodyPr/>
          <a:lstStyle/>
          <a:p>
            <a:fld id="{A25AAD3F-AC1D-4F94-967E-8EF1698209A7}" type="slidenum">
              <a:rPr lang="en-US" smtClean="0"/>
              <a:t>1</a:t>
            </a:fld>
            <a:endParaRPr lang="en-US" dirty="0"/>
          </a:p>
        </p:txBody>
      </p:sp>
    </p:spTree>
    <p:extLst>
      <p:ext uri="{BB962C8B-B14F-4D97-AF65-F5344CB8AC3E}">
        <p14:creationId xmlns:p14="http://schemas.microsoft.com/office/powerpoint/2010/main" val="375902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Exercise.</a:t>
            </a:r>
          </a:p>
          <a:p>
            <a:endParaRPr lang="en-US" dirty="0"/>
          </a:p>
          <a:p>
            <a:r>
              <a:rPr lang="en-US" dirty="0"/>
              <a:t>What are the policy issues beyond our respective roles as arts administrators that connect us to other folks in the room? What are some opportunities for cross-sector collaboration and support?</a:t>
            </a:r>
          </a:p>
        </p:txBody>
      </p:sp>
      <p:sp>
        <p:nvSpPr>
          <p:cNvPr id="4" name="Slide Number Placeholder 3"/>
          <p:cNvSpPr>
            <a:spLocks noGrp="1"/>
          </p:cNvSpPr>
          <p:nvPr>
            <p:ph type="sldNum" sz="quarter" idx="5"/>
          </p:nvPr>
        </p:nvSpPr>
        <p:spPr/>
        <p:txBody>
          <a:bodyPr/>
          <a:lstStyle/>
          <a:p>
            <a:fld id="{771F6D96-5CE6-495E-900A-F6F065DFCC7C}" type="slidenum">
              <a:rPr lang="en-US" smtClean="0"/>
              <a:t>2</a:t>
            </a:fld>
            <a:endParaRPr lang="en-US"/>
          </a:p>
        </p:txBody>
      </p:sp>
    </p:spTree>
    <p:extLst>
      <p:ext uri="{BB962C8B-B14F-4D97-AF65-F5344CB8AC3E}">
        <p14:creationId xmlns:p14="http://schemas.microsoft.com/office/powerpoint/2010/main" val="1300997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for where we work and the advocacy conditions we work under.</a:t>
            </a:r>
          </a:p>
        </p:txBody>
      </p:sp>
      <p:sp>
        <p:nvSpPr>
          <p:cNvPr id="4" name="Slide Number Placeholder 3"/>
          <p:cNvSpPr>
            <a:spLocks noGrp="1"/>
          </p:cNvSpPr>
          <p:nvPr>
            <p:ph type="sldNum" sz="quarter" idx="5"/>
          </p:nvPr>
        </p:nvSpPr>
        <p:spPr/>
        <p:txBody>
          <a:bodyPr/>
          <a:lstStyle/>
          <a:p>
            <a:fld id="{771F6D96-5CE6-495E-900A-F6F065DFCC7C}" type="slidenum">
              <a:rPr lang="en-US" smtClean="0"/>
              <a:t>4</a:t>
            </a:fld>
            <a:endParaRPr lang="en-US"/>
          </a:p>
        </p:txBody>
      </p:sp>
    </p:spTree>
    <p:extLst>
      <p:ext uri="{BB962C8B-B14F-4D97-AF65-F5344CB8AC3E}">
        <p14:creationId xmlns:p14="http://schemas.microsoft.com/office/powerpoint/2010/main" val="776036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Highlights to mention:</a:t>
            </a:r>
          </a:p>
          <a:p>
            <a:endParaRPr lang="en-US" dirty="0"/>
          </a:p>
          <a:p>
            <a:r>
              <a:rPr lang="en-US" dirty="0"/>
              <a:t>Advocacy Survey identified that about 50% of artists surveyed has considered moving away from Atlanta in the last 6 months.</a:t>
            </a:r>
          </a:p>
          <a:p>
            <a:endParaRPr lang="en-US" dirty="0"/>
          </a:p>
          <a:p>
            <a:r>
              <a:rPr lang="en-US" dirty="0" err="1"/>
              <a:t>Jessyca</a:t>
            </a:r>
            <a:r>
              <a:rPr lang="en-US" dirty="0"/>
              <a:t> participated in Artist Thrive, a national rubric to consider what factors help artists to thrive and which cause them to give up. As part of the advocacy group she realized there was a need to support what artists cared about far more than convincing artists to voice their support for the arts. Decentralizing advocacy. There’s a lot of vying for “ownership” of advocacy that keeps people from participating in Advocacy. We either leave out artists intentionally or artists are pushed aside.  Mayor’s advocacy initiative. Slapped on the wrist for questioning </a:t>
            </a:r>
            <a:r>
              <a:rPr lang="en-US" dirty="0" err="1"/>
              <a:t>equateable</a:t>
            </a:r>
            <a:r>
              <a:rPr lang="en-US" dirty="0"/>
              <a:t> </a:t>
            </a:r>
          </a:p>
        </p:txBody>
      </p:sp>
      <p:sp>
        <p:nvSpPr>
          <p:cNvPr id="4" name="Slide Number Placeholder 3"/>
          <p:cNvSpPr>
            <a:spLocks noGrp="1"/>
          </p:cNvSpPr>
          <p:nvPr>
            <p:ph type="sldNum" sz="quarter" idx="5"/>
          </p:nvPr>
        </p:nvSpPr>
        <p:spPr/>
        <p:txBody>
          <a:bodyPr/>
          <a:lstStyle/>
          <a:p>
            <a:fld id="{771F6D96-5CE6-495E-900A-F6F065DFCC7C}" type="slidenum">
              <a:rPr lang="en-US" smtClean="0"/>
              <a:t>5</a:t>
            </a:fld>
            <a:endParaRPr lang="en-US"/>
          </a:p>
        </p:txBody>
      </p:sp>
    </p:spTree>
    <p:extLst>
      <p:ext uri="{BB962C8B-B14F-4D97-AF65-F5344CB8AC3E}">
        <p14:creationId xmlns:p14="http://schemas.microsoft.com/office/powerpoint/2010/main" val="1216331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Mayor’s Office working to push through the General Assembly a % for art tax. </a:t>
            </a:r>
          </a:p>
          <a:p>
            <a:endParaRPr lang="en-US" dirty="0"/>
          </a:p>
          <a:p>
            <a:r>
              <a:rPr lang="en-US" dirty="0"/>
              <a:t>The model only funded heavily top tier organizations and named them in the legislation. Has to go through the state level then to referendum to be approved by voters. </a:t>
            </a:r>
          </a:p>
          <a:p>
            <a:endParaRPr lang="en-US" dirty="0"/>
          </a:p>
          <a:p>
            <a:r>
              <a:rPr lang="en-US" dirty="0"/>
              <a:t>Long story short, we realized that artists were not considered important to this conversation. </a:t>
            </a:r>
          </a:p>
        </p:txBody>
      </p:sp>
      <p:sp>
        <p:nvSpPr>
          <p:cNvPr id="4" name="Slide Number Placeholder 3"/>
          <p:cNvSpPr>
            <a:spLocks noGrp="1"/>
          </p:cNvSpPr>
          <p:nvPr>
            <p:ph type="sldNum" sz="quarter" idx="5"/>
          </p:nvPr>
        </p:nvSpPr>
        <p:spPr/>
        <p:txBody>
          <a:bodyPr/>
          <a:lstStyle/>
          <a:p>
            <a:fld id="{771F6D96-5CE6-495E-900A-F6F065DFCC7C}" type="slidenum">
              <a:rPr lang="en-US" smtClean="0"/>
              <a:t>6</a:t>
            </a:fld>
            <a:endParaRPr lang="en-US"/>
          </a:p>
        </p:txBody>
      </p:sp>
    </p:spTree>
    <p:extLst>
      <p:ext uri="{BB962C8B-B14F-4D97-AF65-F5344CB8AC3E}">
        <p14:creationId xmlns:p14="http://schemas.microsoft.com/office/powerpoint/2010/main" val="2701039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potential pitfalls. Groups of 2-3. Discuss. </a:t>
            </a:r>
          </a:p>
          <a:p>
            <a:endParaRPr lang="en-US" dirty="0"/>
          </a:p>
          <a:p>
            <a:r>
              <a:rPr lang="en-US" dirty="0"/>
              <a:t>pick one major challenge and offer a potential solution or mitigation, amelioration, etc. Report back. </a:t>
            </a:r>
          </a:p>
          <a:p>
            <a:endParaRPr lang="en-US" dirty="0"/>
          </a:p>
        </p:txBody>
      </p:sp>
      <p:sp>
        <p:nvSpPr>
          <p:cNvPr id="4" name="Slide Number Placeholder 3"/>
          <p:cNvSpPr>
            <a:spLocks noGrp="1"/>
          </p:cNvSpPr>
          <p:nvPr>
            <p:ph type="sldNum" sz="quarter" idx="5"/>
          </p:nvPr>
        </p:nvSpPr>
        <p:spPr/>
        <p:txBody>
          <a:bodyPr/>
          <a:lstStyle/>
          <a:p>
            <a:fld id="{771F6D96-5CE6-495E-900A-F6F065DFCC7C}" type="slidenum">
              <a:rPr lang="en-US" smtClean="0"/>
              <a:t>9</a:t>
            </a:fld>
            <a:endParaRPr lang="en-US"/>
          </a:p>
        </p:txBody>
      </p:sp>
    </p:spTree>
    <p:extLst>
      <p:ext uri="{BB962C8B-B14F-4D97-AF65-F5344CB8AC3E}">
        <p14:creationId xmlns:p14="http://schemas.microsoft.com/office/powerpoint/2010/main" val="1752952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Capacity – always. Issues more than just the arts that affect artists. We have to support those people working on issue specific legislation and have more expertise. In that respect, our job is to help amplify their messages. </a:t>
            </a:r>
          </a:p>
          <a:p>
            <a:endParaRPr lang="en-US" dirty="0"/>
          </a:p>
          <a:p>
            <a:r>
              <a:rPr lang="en-US" dirty="0"/>
              <a:t>Competition – orgs and individuals who want to own this space</a:t>
            </a:r>
          </a:p>
          <a:p>
            <a:endParaRPr lang="en-US" dirty="0"/>
          </a:p>
          <a:p>
            <a:r>
              <a:rPr lang="en-US" dirty="0"/>
              <a:t>Responding quickly to crisis – </a:t>
            </a:r>
            <a:r>
              <a:rPr lang="en-US" dirty="0" err="1"/>
              <a:t>WonderRoot</a:t>
            </a:r>
            <a:r>
              <a:rPr lang="en-US" dirty="0"/>
              <a:t> </a:t>
            </a:r>
          </a:p>
          <a:p>
            <a:endParaRPr lang="en-US" dirty="0"/>
          </a:p>
          <a:p>
            <a:r>
              <a:rPr lang="en-US" dirty="0"/>
              <a:t>No money for a lobbyist. </a:t>
            </a:r>
          </a:p>
          <a:p>
            <a:endParaRPr lang="en-US" dirty="0"/>
          </a:p>
          <a:p>
            <a:r>
              <a:rPr lang="en-US" dirty="0"/>
              <a:t>By making this part of our work, it was a no-brainer that we have to respond quickly. This work shapes board policy (example: community liaison) </a:t>
            </a:r>
          </a:p>
        </p:txBody>
      </p:sp>
      <p:sp>
        <p:nvSpPr>
          <p:cNvPr id="4" name="Slide Number Placeholder 3"/>
          <p:cNvSpPr>
            <a:spLocks noGrp="1"/>
          </p:cNvSpPr>
          <p:nvPr>
            <p:ph type="sldNum" sz="quarter" idx="5"/>
          </p:nvPr>
        </p:nvSpPr>
        <p:spPr/>
        <p:txBody>
          <a:bodyPr/>
          <a:lstStyle/>
          <a:p>
            <a:fld id="{771F6D96-5CE6-495E-900A-F6F065DFCC7C}" type="slidenum">
              <a:rPr lang="en-US" smtClean="0"/>
              <a:t>10</a:t>
            </a:fld>
            <a:endParaRPr lang="en-US"/>
          </a:p>
        </p:txBody>
      </p:sp>
    </p:spTree>
    <p:extLst>
      <p:ext uri="{BB962C8B-B14F-4D97-AF65-F5344CB8AC3E}">
        <p14:creationId xmlns:p14="http://schemas.microsoft.com/office/powerpoint/2010/main" val="2333298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Artists are content experts. We work on these issues as part of our artistic work – researching shows, writing new work, etc.</a:t>
            </a:r>
          </a:p>
          <a:p>
            <a:endParaRPr lang="en-US" dirty="0"/>
          </a:p>
          <a:p>
            <a:r>
              <a:rPr lang="en-US" dirty="0"/>
              <a:t>Any civic event. Literally anything. Planning meetings, PTA, </a:t>
            </a:r>
            <a:r>
              <a:rPr lang="en-US" dirty="0" err="1"/>
              <a:t>Neighbordhood</a:t>
            </a:r>
            <a:r>
              <a:rPr lang="en-US" dirty="0"/>
              <a:t> associations, church potlucks, anything.</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71F6D96-5CE6-495E-900A-F6F065DFCC7C}" type="slidenum">
              <a:rPr lang="en-US" smtClean="0"/>
              <a:t>11</a:t>
            </a:fld>
            <a:endParaRPr lang="en-US"/>
          </a:p>
        </p:txBody>
      </p:sp>
    </p:spTree>
    <p:extLst>
      <p:ext uri="{BB962C8B-B14F-4D97-AF65-F5344CB8AC3E}">
        <p14:creationId xmlns:p14="http://schemas.microsoft.com/office/powerpoint/2010/main" val="3828958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Expanding network</a:t>
            </a:r>
          </a:p>
          <a:p>
            <a:endParaRPr lang="en-US" dirty="0"/>
          </a:p>
          <a:p>
            <a:r>
              <a:rPr lang="en-US" dirty="0"/>
              <a:t>Atlanta City Studio </a:t>
            </a:r>
          </a:p>
          <a:p>
            <a:r>
              <a:rPr lang="en-US" dirty="0"/>
              <a:t>New Georgia Project</a:t>
            </a:r>
          </a:p>
          <a:p>
            <a:r>
              <a:rPr lang="en-US" dirty="0"/>
              <a:t>YWCA</a:t>
            </a:r>
          </a:p>
          <a:p>
            <a:r>
              <a:rPr lang="en-US" dirty="0"/>
              <a:t>Elected Officials</a:t>
            </a:r>
          </a:p>
          <a:p>
            <a:r>
              <a:rPr lang="en-US" dirty="0"/>
              <a:t>Planners</a:t>
            </a:r>
          </a:p>
          <a:p>
            <a:r>
              <a:rPr lang="en-US" dirty="0"/>
              <a:t>CAP – Atlanta Downtown</a:t>
            </a:r>
          </a:p>
          <a:p>
            <a:r>
              <a:rPr lang="en-US" dirty="0"/>
              <a:t>Developers – conversations</a:t>
            </a:r>
          </a:p>
          <a:p>
            <a:r>
              <a:rPr lang="en-US" dirty="0"/>
              <a:t>MARTA </a:t>
            </a:r>
          </a:p>
          <a:p>
            <a:endParaRPr lang="en-US" dirty="0"/>
          </a:p>
        </p:txBody>
      </p:sp>
      <p:sp>
        <p:nvSpPr>
          <p:cNvPr id="4" name="Slide Number Placeholder 3"/>
          <p:cNvSpPr>
            <a:spLocks noGrp="1"/>
          </p:cNvSpPr>
          <p:nvPr>
            <p:ph type="sldNum" sz="quarter" idx="5"/>
          </p:nvPr>
        </p:nvSpPr>
        <p:spPr/>
        <p:txBody>
          <a:bodyPr/>
          <a:lstStyle/>
          <a:p>
            <a:fld id="{771F6D96-5CE6-495E-900A-F6F065DFCC7C}" type="slidenum">
              <a:rPr lang="en-US" smtClean="0"/>
              <a:t>12</a:t>
            </a:fld>
            <a:endParaRPr lang="en-US"/>
          </a:p>
        </p:txBody>
      </p:sp>
    </p:spTree>
    <p:extLst>
      <p:ext uri="{BB962C8B-B14F-4D97-AF65-F5344CB8AC3E}">
        <p14:creationId xmlns:p14="http://schemas.microsoft.com/office/powerpoint/2010/main" val="2922504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on sheet from YWCA – give five minutes – the person with the most answers wins a free beer in the courtesy suite </a:t>
            </a:r>
          </a:p>
        </p:txBody>
      </p:sp>
      <p:sp>
        <p:nvSpPr>
          <p:cNvPr id="4" name="Slide Number Placeholder 3"/>
          <p:cNvSpPr>
            <a:spLocks noGrp="1"/>
          </p:cNvSpPr>
          <p:nvPr>
            <p:ph type="sldNum" sz="quarter" idx="5"/>
          </p:nvPr>
        </p:nvSpPr>
        <p:spPr/>
        <p:txBody>
          <a:bodyPr/>
          <a:lstStyle/>
          <a:p>
            <a:fld id="{771F6D96-5CE6-495E-900A-F6F065DFCC7C}" type="slidenum">
              <a:rPr lang="en-US" smtClean="0"/>
              <a:t>14</a:t>
            </a:fld>
            <a:endParaRPr lang="en-US"/>
          </a:p>
        </p:txBody>
      </p:sp>
    </p:spTree>
    <p:extLst>
      <p:ext uri="{BB962C8B-B14F-4D97-AF65-F5344CB8AC3E}">
        <p14:creationId xmlns:p14="http://schemas.microsoft.com/office/powerpoint/2010/main" val="2164070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how we will schedule our workshop so artists can have real experience speaking with elected officials</a:t>
            </a:r>
          </a:p>
          <a:p>
            <a:endParaRPr lang="en-US" dirty="0"/>
          </a:p>
          <a:p>
            <a:r>
              <a:rPr lang="en-US" dirty="0"/>
              <a:t>Continue to talk about artists as a voting block</a:t>
            </a:r>
          </a:p>
          <a:p>
            <a:endParaRPr lang="en-US" dirty="0"/>
          </a:p>
          <a:p>
            <a:endParaRPr lang="en-US" dirty="0"/>
          </a:p>
        </p:txBody>
      </p:sp>
      <p:sp>
        <p:nvSpPr>
          <p:cNvPr id="4" name="Slide Number Placeholder 3"/>
          <p:cNvSpPr>
            <a:spLocks noGrp="1"/>
          </p:cNvSpPr>
          <p:nvPr>
            <p:ph type="sldNum" sz="quarter" idx="5"/>
          </p:nvPr>
        </p:nvSpPr>
        <p:spPr/>
        <p:txBody>
          <a:bodyPr/>
          <a:lstStyle/>
          <a:p>
            <a:fld id="{771F6D96-5CE6-495E-900A-F6F065DFCC7C}" type="slidenum">
              <a:rPr lang="en-US" smtClean="0"/>
              <a:t>15</a:t>
            </a:fld>
            <a:endParaRPr lang="en-US"/>
          </a:p>
        </p:txBody>
      </p:sp>
    </p:spTree>
    <p:extLst>
      <p:ext uri="{BB962C8B-B14F-4D97-AF65-F5344CB8AC3E}">
        <p14:creationId xmlns:p14="http://schemas.microsoft.com/office/powerpoint/2010/main" val="1485934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Arts for LA</a:t>
            </a:r>
          </a:p>
          <a:p>
            <a:r>
              <a:rPr lang="en-US" dirty="0"/>
              <a:t>Artists Thrive! </a:t>
            </a:r>
          </a:p>
          <a:p>
            <a:r>
              <a:rPr lang="en-US" dirty="0"/>
              <a:t>Ballotpedia </a:t>
            </a:r>
          </a:p>
          <a:p>
            <a:r>
              <a:rPr lang="en-US" dirty="0" err="1"/>
              <a:t>ForFreedoms</a:t>
            </a:r>
            <a:r>
              <a:rPr lang="en-US" dirty="0"/>
              <a:t> </a:t>
            </a:r>
          </a:p>
        </p:txBody>
      </p:sp>
      <p:sp>
        <p:nvSpPr>
          <p:cNvPr id="4" name="Slide Number Placeholder 3"/>
          <p:cNvSpPr>
            <a:spLocks noGrp="1"/>
          </p:cNvSpPr>
          <p:nvPr>
            <p:ph type="sldNum" sz="quarter" idx="5"/>
          </p:nvPr>
        </p:nvSpPr>
        <p:spPr/>
        <p:txBody>
          <a:bodyPr/>
          <a:lstStyle/>
          <a:p>
            <a:fld id="{771F6D96-5CE6-495E-900A-F6F065DFCC7C}" type="slidenum">
              <a:rPr lang="en-US" smtClean="0"/>
              <a:t>17</a:t>
            </a:fld>
            <a:endParaRPr lang="en-US"/>
          </a:p>
        </p:txBody>
      </p:sp>
    </p:spTree>
    <p:extLst>
      <p:ext uri="{BB962C8B-B14F-4D97-AF65-F5344CB8AC3E}">
        <p14:creationId xmlns:p14="http://schemas.microsoft.com/office/powerpoint/2010/main" val="3941092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en-US"/>
              <a:t>Click to edit Master subtitle style</a:t>
            </a:r>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150670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1789077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Edit Master text styles</a:t>
            </a:r>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3827998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6" name="Rectangle 6"/>
          <p:cNvSpPr>
            <a:spLocks noGrp="1" noChangeArrowheads="1"/>
          </p:cNvSpPr>
          <p:nvPr>
            <p:ph type="ftr" sz="quarter" idx="11"/>
          </p:nvPr>
        </p:nvSpPr>
        <p:spPr>
          <a:ln/>
        </p:spPr>
        <p:txBody>
          <a:bodyPr/>
          <a:lstStyle>
            <a:lvl1pPr>
              <a:defRPr/>
            </a:lvl1pPr>
          </a:lstStyle>
          <a:p>
            <a:endParaRPr lang="en-US"/>
          </a:p>
        </p:txBody>
      </p:sp>
      <p:sp>
        <p:nvSpPr>
          <p:cNvPr id="7"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2475923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8" name="Rectangle 6"/>
          <p:cNvSpPr>
            <a:spLocks noGrp="1" noChangeArrowheads="1"/>
          </p:cNvSpPr>
          <p:nvPr>
            <p:ph type="ftr" sz="quarter" idx="11"/>
          </p:nvPr>
        </p:nvSpPr>
        <p:spPr>
          <a:ln/>
        </p:spPr>
        <p:txBody>
          <a:bodyPr/>
          <a:lstStyle>
            <a:lvl1pPr>
              <a:defRPr/>
            </a:lvl1pPr>
          </a:lstStyle>
          <a:p>
            <a:endParaRPr lang="en-US"/>
          </a:p>
        </p:txBody>
      </p:sp>
      <p:sp>
        <p:nvSpPr>
          <p:cNvPr id="9"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824492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4" name="Rectangle 6"/>
          <p:cNvSpPr>
            <a:spLocks noGrp="1" noChangeArrowheads="1"/>
          </p:cNvSpPr>
          <p:nvPr>
            <p:ph type="ftr" sz="quarter" idx="11"/>
          </p:nvPr>
        </p:nvSpPr>
        <p:spPr>
          <a:ln/>
        </p:spPr>
        <p:txBody>
          <a:bodyPr/>
          <a:lstStyle>
            <a:lvl1pPr>
              <a:defRPr/>
            </a:lvl1pPr>
          </a:lstStyle>
          <a:p>
            <a:endParaRPr lang="en-US"/>
          </a:p>
        </p:txBody>
      </p:sp>
      <p:sp>
        <p:nvSpPr>
          <p:cNvPr id="5"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4226132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3" name="Rectangle 6"/>
          <p:cNvSpPr>
            <a:spLocks noGrp="1" noChangeArrowheads="1"/>
          </p:cNvSpPr>
          <p:nvPr>
            <p:ph type="ftr" sz="quarter" idx="11"/>
          </p:nvPr>
        </p:nvSpPr>
        <p:spPr>
          <a:ln/>
        </p:spPr>
        <p:txBody>
          <a:bodyPr/>
          <a:lstStyle>
            <a:lvl1pPr>
              <a:defRPr/>
            </a:lvl1pPr>
          </a:lstStyle>
          <a:p>
            <a:endParaRPr lang="en-US"/>
          </a:p>
        </p:txBody>
      </p:sp>
      <p:sp>
        <p:nvSpPr>
          <p:cNvPr id="4"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4198825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6" name="Rectangle 6"/>
          <p:cNvSpPr>
            <a:spLocks noGrp="1" noChangeArrowheads="1"/>
          </p:cNvSpPr>
          <p:nvPr>
            <p:ph type="ftr" sz="quarter" idx="11"/>
          </p:nvPr>
        </p:nvSpPr>
        <p:spPr>
          <a:ln/>
        </p:spPr>
        <p:txBody>
          <a:bodyPr/>
          <a:lstStyle>
            <a:lvl1pPr>
              <a:defRPr/>
            </a:lvl1pPr>
          </a:lstStyle>
          <a:p>
            <a:endParaRPr lang="en-US"/>
          </a:p>
        </p:txBody>
      </p:sp>
      <p:sp>
        <p:nvSpPr>
          <p:cNvPr id="7"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1552852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6" name="Rectangle 6"/>
          <p:cNvSpPr>
            <a:spLocks noGrp="1" noChangeArrowheads="1"/>
          </p:cNvSpPr>
          <p:nvPr>
            <p:ph type="ftr" sz="quarter" idx="11"/>
          </p:nvPr>
        </p:nvSpPr>
        <p:spPr>
          <a:ln/>
        </p:spPr>
        <p:txBody>
          <a:bodyPr/>
          <a:lstStyle>
            <a:lvl1pPr>
              <a:defRPr/>
            </a:lvl1pPr>
          </a:lstStyle>
          <a:p>
            <a:endParaRPr lang="en-US"/>
          </a:p>
        </p:txBody>
      </p:sp>
      <p:sp>
        <p:nvSpPr>
          <p:cNvPr id="7"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2085921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816037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2411672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117" y="1589"/>
          <a:ext cx="12189883" cy="6856412"/>
        </p:xfrm>
        <a:graphic>
          <a:graphicData uri="http://schemas.openxmlformats.org/presentationml/2006/ole">
            <mc:AlternateContent xmlns:mc="http://schemas.openxmlformats.org/markup-compatibility/2006">
              <mc:Choice xmlns:v="urn:schemas-microsoft-com:vml" Requires="v">
                <p:oleObj spid="_x0000_s1041" r:id="rId14" imgW="9142857" imgH="6857143" progId="">
                  <p:embed/>
                </p:oleObj>
              </mc:Choice>
              <mc:Fallback>
                <p:oleObj r:id="rId14" imgW="9142857" imgH="6857143" progId="">
                  <p:embed/>
                  <p:pic>
                    <p:nvPicPr>
                      <p:cNvPr id="1026" name="Object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17" y="1589"/>
                        <a:ext cx="12189883" cy="6856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027" name="Rectangle 3"/>
          <p:cNvSpPr>
            <a:spLocks noGrp="1" noChangeArrowheads="1"/>
          </p:cNvSpPr>
          <p:nvPr>
            <p:ph type="title"/>
          </p:nvPr>
        </p:nvSpPr>
        <p:spPr bwMode="auto">
          <a:xfrm>
            <a:off x="609600" y="274639"/>
            <a:ext cx="10972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4517" name="Rectangle 5"/>
          <p:cNvSpPr>
            <a:spLocks noGrp="1" noChangeArrowheads="1"/>
          </p:cNvSpPr>
          <p:nvPr>
            <p:ph type="dt" sz="half" idx="2"/>
          </p:nvPr>
        </p:nvSpPr>
        <p:spPr bwMode="auto">
          <a:xfrm>
            <a:off x="609600" y="6245225"/>
            <a:ext cx="28448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867"/>
            </a:lvl1pPr>
          </a:lstStyle>
          <a:p>
            <a:fld id="{15D3868C-1DF2-4186-95B0-525F310AAAE4}" type="datetimeFigureOut">
              <a:rPr lang="en-US" smtClean="0"/>
              <a:t>4/30/2019</a:t>
            </a:fld>
            <a:endParaRPr lang="en-US"/>
          </a:p>
        </p:txBody>
      </p:sp>
      <p:sp>
        <p:nvSpPr>
          <p:cNvPr id="64518" name="Rectangle 6"/>
          <p:cNvSpPr>
            <a:spLocks noGrp="1" noChangeArrowheads="1"/>
          </p:cNvSpPr>
          <p:nvPr>
            <p:ph type="ftr" sz="quarter" idx="3"/>
          </p:nvPr>
        </p:nvSpPr>
        <p:spPr bwMode="auto">
          <a:xfrm>
            <a:off x="4165600" y="6245225"/>
            <a:ext cx="38608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867"/>
            </a:lvl1pPr>
          </a:lstStyle>
          <a:p>
            <a:endParaRPr lang="en-US"/>
          </a:p>
        </p:txBody>
      </p:sp>
      <p:sp>
        <p:nvSpPr>
          <p:cNvPr id="64519" name="Rectangle 7"/>
          <p:cNvSpPr>
            <a:spLocks noGrp="1" noChangeArrowheads="1"/>
          </p:cNvSpPr>
          <p:nvPr>
            <p:ph type="sldNum" sz="quarter" idx="4"/>
          </p:nvPr>
        </p:nvSpPr>
        <p:spPr bwMode="auto">
          <a:xfrm>
            <a:off x="8737600" y="6245225"/>
            <a:ext cx="28448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867"/>
            </a:lvl1pPr>
          </a:lstStyle>
          <a:p>
            <a:fld id="{D7E599B7-C711-446F-B39D-43A50B27C978}" type="slidenum">
              <a:rPr lang="en-US" smtClean="0"/>
              <a:t>‹#›</a:t>
            </a:fld>
            <a:endParaRPr lang="en-US"/>
          </a:p>
        </p:txBody>
      </p:sp>
    </p:spTree>
    <p:extLst>
      <p:ext uri="{BB962C8B-B14F-4D97-AF65-F5344CB8AC3E}">
        <p14:creationId xmlns:p14="http://schemas.microsoft.com/office/powerpoint/2010/main" val="5066903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5867">
          <a:solidFill>
            <a:schemeClr val="tx2"/>
          </a:solidFill>
          <a:latin typeface="+mj-lt"/>
          <a:ea typeface="+mj-ea"/>
          <a:cs typeface="+mj-cs"/>
        </a:defRPr>
      </a:lvl1pPr>
      <a:lvl2pPr algn="ctr" rtl="0" eaLnBrk="1" fontAlgn="base" hangingPunct="1">
        <a:spcBef>
          <a:spcPct val="0"/>
        </a:spcBef>
        <a:spcAft>
          <a:spcPct val="0"/>
        </a:spcAft>
        <a:defRPr sz="5867">
          <a:solidFill>
            <a:schemeClr val="tx2"/>
          </a:solidFill>
          <a:latin typeface="Clarendon" pitchFamily="2" charset="0"/>
          <a:cs typeface="Arial" charset="0"/>
        </a:defRPr>
      </a:lvl2pPr>
      <a:lvl3pPr algn="ctr" rtl="0" eaLnBrk="1" fontAlgn="base" hangingPunct="1">
        <a:spcBef>
          <a:spcPct val="0"/>
        </a:spcBef>
        <a:spcAft>
          <a:spcPct val="0"/>
        </a:spcAft>
        <a:defRPr sz="5867">
          <a:solidFill>
            <a:schemeClr val="tx2"/>
          </a:solidFill>
          <a:latin typeface="Clarendon" pitchFamily="2" charset="0"/>
          <a:cs typeface="Arial" charset="0"/>
        </a:defRPr>
      </a:lvl3pPr>
      <a:lvl4pPr algn="ctr" rtl="0" eaLnBrk="1" fontAlgn="base" hangingPunct="1">
        <a:spcBef>
          <a:spcPct val="0"/>
        </a:spcBef>
        <a:spcAft>
          <a:spcPct val="0"/>
        </a:spcAft>
        <a:defRPr sz="5867">
          <a:solidFill>
            <a:schemeClr val="tx2"/>
          </a:solidFill>
          <a:latin typeface="Clarendon" pitchFamily="2" charset="0"/>
          <a:cs typeface="Arial" charset="0"/>
        </a:defRPr>
      </a:lvl4pPr>
      <a:lvl5pPr algn="ctr" rtl="0" eaLnBrk="1" fontAlgn="base" hangingPunct="1">
        <a:spcBef>
          <a:spcPct val="0"/>
        </a:spcBef>
        <a:spcAft>
          <a:spcPct val="0"/>
        </a:spcAft>
        <a:defRPr sz="5867">
          <a:solidFill>
            <a:schemeClr val="tx2"/>
          </a:solidFill>
          <a:latin typeface="Clarendon" pitchFamily="2" charset="0"/>
          <a:cs typeface="Arial" charset="0"/>
        </a:defRPr>
      </a:lvl5pPr>
      <a:lvl6pPr marL="609585" algn="ctr" rtl="0" eaLnBrk="1" fontAlgn="base" hangingPunct="1">
        <a:spcBef>
          <a:spcPct val="0"/>
        </a:spcBef>
        <a:spcAft>
          <a:spcPct val="0"/>
        </a:spcAft>
        <a:defRPr sz="5867">
          <a:solidFill>
            <a:schemeClr val="tx2"/>
          </a:solidFill>
          <a:latin typeface="Clarendon" pitchFamily="2" charset="0"/>
          <a:cs typeface="Arial" charset="0"/>
        </a:defRPr>
      </a:lvl6pPr>
      <a:lvl7pPr marL="1219170" algn="ctr" rtl="0" eaLnBrk="1" fontAlgn="base" hangingPunct="1">
        <a:spcBef>
          <a:spcPct val="0"/>
        </a:spcBef>
        <a:spcAft>
          <a:spcPct val="0"/>
        </a:spcAft>
        <a:defRPr sz="5867">
          <a:solidFill>
            <a:schemeClr val="tx2"/>
          </a:solidFill>
          <a:latin typeface="Clarendon" pitchFamily="2" charset="0"/>
          <a:cs typeface="Arial" charset="0"/>
        </a:defRPr>
      </a:lvl7pPr>
      <a:lvl8pPr marL="1828754" algn="ctr" rtl="0" eaLnBrk="1" fontAlgn="base" hangingPunct="1">
        <a:spcBef>
          <a:spcPct val="0"/>
        </a:spcBef>
        <a:spcAft>
          <a:spcPct val="0"/>
        </a:spcAft>
        <a:defRPr sz="5867">
          <a:solidFill>
            <a:schemeClr val="tx2"/>
          </a:solidFill>
          <a:latin typeface="Clarendon" pitchFamily="2" charset="0"/>
          <a:cs typeface="Arial" charset="0"/>
        </a:defRPr>
      </a:lvl8pPr>
      <a:lvl9pPr marL="2438339" algn="ctr" rtl="0" eaLnBrk="1" fontAlgn="base" hangingPunct="1">
        <a:spcBef>
          <a:spcPct val="0"/>
        </a:spcBef>
        <a:spcAft>
          <a:spcPct val="0"/>
        </a:spcAft>
        <a:defRPr sz="5867">
          <a:solidFill>
            <a:schemeClr val="tx2"/>
          </a:solidFill>
          <a:latin typeface="Clarendon" pitchFamily="2" charset="0"/>
          <a:cs typeface="Arial" charset="0"/>
        </a:defRPr>
      </a:lvl9pPr>
    </p:titleStyle>
    <p:bodyStyle>
      <a:lvl1pPr marL="457189" indent="-457189" algn="l" rtl="0" eaLnBrk="1" fontAlgn="base" hangingPunct="1">
        <a:spcBef>
          <a:spcPct val="20000"/>
        </a:spcBef>
        <a:spcAft>
          <a:spcPct val="0"/>
        </a:spcAft>
        <a:buChar char="•"/>
        <a:defRPr sz="4267">
          <a:solidFill>
            <a:schemeClr val="tx1"/>
          </a:solidFill>
          <a:latin typeface="+mn-lt"/>
          <a:ea typeface="+mn-ea"/>
          <a:cs typeface="+mn-cs"/>
        </a:defRPr>
      </a:lvl1pPr>
      <a:lvl2pPr marL="990575" indent="-380990" algn="l" rtl="0" eaLnBrk="1" fontAlgn="base" hangingPunct="1">
        <a:spcBef>
          <a:spcPct val="20000"/>
        </a:spcBef>
        <a:spcAft>
          <a:spcPct val="0"/>
        </a:spcAft>
        <a:buChar char="–"/>
        <a:defRPr sz="3733">
          <a:solidFill>
            <a:schemeClr val="tx1"/>
          </a:solidFill>
          <a:latin typeface="+mn-lt"/>
          <a:cs typeface="+mn-cs"/>
        </a:defRPr>
      </a:lvl2pPr>
      <a:lvl3pPr marL="1523962" indent="-304792" algn="l" rtl="0" eaLnBrk="1" fontAlgn="base" hangingPunct="1">
        <a:spcBef>
          <a:spcPct val="20000"/>
        </a:spcBef>
        <a:spcAft>
          <a:spcPct val="0"/>
        </a:spcAft>
        <a:buChar char="•"/>
        <a:defRPr sz="3200">
          <a:solidFill>
            <a:schemeClr val="tx1"/>
          </a:solidFill>
          <a:latin typeface="+mn-lt"/>
          <a:cs typeface="+mn-cs"/>
        </a:defRPr>
      </a:lvl3pPr>
      <a:lvl4pPr marL="2133547" indent="-304792" algn="l" rtl="0" eaLnBrk="1" fontAlgn="base" hangingPunct="1">
        <a:spcBef>
          <a:spcPct val="20000"/>
        </a:spcBef>
        <a:spcAft>
          <a:spcPct val="0"/>
        </a:spcAft>
        <a:buChar char="–"/>
        <a:defRPr sz="2667">
          <a:solidFill>
            <a:schemeClr val="tx1"/>
          </a:solidFill>
          <a:latin typeface="+mn-lt"/>
          <a:cs typeface="+mn-cs"/>
        </a:defRPr>
      </a:lvl4pPr>
      <a:lvl5pPr marL="2743131" indent="-304792" algn="l" rtl="0" eaLnBrk="1" fontAlgn="base" hangingPunct="1">
        <a:spcBef>
          <a:spcPct val="20000"/>
        </a:spcBef>
        <a:spcAft>
          <a:spcPct val="0"/>
        </a:spcAft>
        <a:buChar char="»"/>
        <a:defRPr sz="2667">
          <a:solidFill>
            <a:schemeClr val="tx1"/>
          </a:solidFill>
          <a:latin typeface="+mn-lt"/>
          <a:cs typeface="+mn-cs"/>
        </a:defRPr>
      </a:lvl5pPr>
      <a:lvl6pPr marL="3352716" indent="-304792" algn="l" rtl="0" eaLnBrk="1" fontAlgn="base" hangingPunct="1">
        <a:spcBef>
          <a:spcPct val="20000"/>
        </a:spcBef>
        <a:spcAft>
          <a:spcPct val="0"/>
        </a:spcAft>
        <a:buChar char="»"/>
        <a:defRPr sz="2667">
          <a:solidFill>
            <a:schemeClr val="tx1"/>
          </a:solidFill>
          <a:latin typeface="+mn-lt"/>
          <a:cs typeface="+mn-cs"/>
        </a:defRPr>
      </a:lvl6pPr>
      <a:lvl7pPr marL="3962301" indent="-304792" algn="l" rtl="0" eaLnBrk="1" fontAlgn="base" hangingPunct="1">
        <a:spcBef>
          <a:spcPct val="20000"/>
        </a:spcBef>
        <a:spcAft>
          <a:spcPct val="0"/>
        </a:spcAft>
        <a:buChar char="»"/>
        <a:defRPr sz="2667">
          <a:solidFill>
            <a:schemeClr val="tx1"/>
          </a:solidFill>
          <a:latin typeface="+mn-lt"/>
          <a:cs typeface="+mn-cs"/>
        </a:defRPr>
      </a:lvl7pPr>
      <a:lvl8pPr marL="4571886" indent="-304792" algn="l" rtl="0" eaLnBrk="1" fontAlgn="base" hangingPunct="1">
        <a:spcBef>
          <a:spcPct val="20000"/>
        </a:spcBef>
        <a:spcAft>
          <a:spcPct val="0"/>
        </a:spcAft>
        <a:buChar char="»"/>
        <a:defRPr sz="2667">
          <a:solidFill>
            <a:schemeClr val="tx1"/>
          </a:solidFill>
          <a:latin typeface="+mn-lt"/>
          <a:cs typeface="+mn-cs"/>
        </a:defRPr>
      </a:lvl8pPr>
      <a:lvl9pPr marL="5181470" indent="-304792" algn="l" rtl="0" eaLnBrk="1" fontAlgn="base" hangingPunct="1">
        <a:spcBef>
          <a:spcPct val="20000"/>
        </a:spcBef>
        <a:spcAft>
          <a:spcPct val="0"/>
        </a:spcAft>
        <a:buChar char="»"/>
        <a:defRPr sz="2667">
          <a:solidFill>
            <a:schemeClr val="tx1"/>
          </a:solidFill>
          <a:latin typeface="+mn-lt"/>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2032" y="298605"/>
            <a:ext cx="7767931" cy="4394350"/>
          </a:xfrm>
          <a:prstGeom prst="rect">
            <a:avLst/>
          </a:prstGeom>
        </p:spPr>
      </p:pic>
      <p:sp>
        <p:nvSpPr>
          <p:cNvPr id="6" name="TextBox 5">
            <a:extLst>
              <a:ext uri="{FF2B5EF4-FFF2-40B4-BE49-F238E27FC236}">
                <a16:creationId xmlns:a16="http://schemas.microsoft.com/office/drawing/2014/main" id="{F2543E41-6428-41AF-9287-53183ACCFD4E}"/>
              </a:ext>
            </a:extLst>
          </p:cNvPr>
          <p:cNvSpPr txBox="1"/>
          <p:nvPr/>
        </p:nvSpPr>
        <p:spPr>
          <a:xfrm>
            <a:off x="1247357" y="4692955"/>
            <a:ext cx="9697280" cy="923330"/>
          </a:xfrm>
          <a:prstGeom prst="rect">
            <a:avLst/>
          </a:prstGeom>
          <a:noFill/>
        </p:spPr>
        <p:txBody>
          <a:bodyPr wrap="square" rtlCol="0">
            <a:spAutoFit/>
          </a:bodyPr>
          <a:lstStyle/>
          <a:p>
            <a:r>
              <a:rPr lang="en-US" sz="5400" b="1" dirty="0">
                <a:latin typeface="Clarendon Text Pro" panose="02040602050403020204" pitchFamily="18" charset="0"/>
              </a:rPr>
              <a:t>Advocating </a:t>
            </a:r>
            <a:r>
              <a:rPr lang="en-US" sz="5400" b="1" strike="sngStrike" dirty="0">
                <a:latin typeface="Clarendon Text Pro" panose="02040602050403020204" pitchFamily="18" charset="0"/>
              </a:rPr>
              <a:t>for</a:t>
            </a:r>
            <a:r>
              <a:rPr lang="en-US" sz="5400" b="1" dirty="0">
                <a:latin typeface="Clarendon Text Pro" panose="02040602050403020204" pitchFamily="18" charset="0"/>
              </a:rPr>
              <a:t> with Artists</a:t>
            </a:r>
          </a:p>
        </p:txBody>
      </p:sp>
      <p:sp>
        <p:nvSpPr>
          <p:cNvPr id="9" name="TextBox 8">
            <a:extLst>
              <a:ext uri="{FF2B5EF4-FFF2-40B4-BE49-F238E27FC236}">
                <a16:creationId xmlns:a16="http://schemas.microsoft.com/office/drawing/2014/main" id="{21CC38DC-FBDF-4A02-83A2-EB9DB7B289F2}"/>
              </a:ext>
            </a:extLst>
          </p:cNvPr>
          <p:cNvSpPr txBox="1"/>
          <p:nvPr/>
        </p:nvSpPr>
        <p:spPr>
          <a:xfrm>
            <a:off x="4803495" y="5616285"/>
            <a:ext cx="2585004" cy="523220"/>
          </a:xfrm>
          <a:prstGeom prst="rect">
            <a:avLst/>
          </a:prstGeom>
          <a:noFill/>
        </p:spPr>
        <p:txBody>
          <a:bodyPr wrap="square" rtlCol="0">
            <a:spAutoFit/>
          </a:bodyPr>
          <a:lstStyle/>
          <a:p>
            <a:r>
              <a:rPr lang="en-US" sz="2800" b="1" dirty="0" err="1">
                <a:latin typeface="Bebas Neue Regular" panose="00000500000000000000" pitchFamily="50" charset="0"/>
              </a:rPr>
              <a:t>Apaso</a:t>
            </a:r>
            <a:r>
              <a:rPr lang="en-US" sz="2800" b="1" dirty="0">
                <a:latin typeface="Bebas Neue Regular" panose="00000500000000000000" pitchFamily="50" charset="0"/>
              </a:rPr>
              <a:t> Dallas 2019</a:t>
            </a:r>
          </a:p>
        </p:txBody>
      </p:sp>
    </p:spTree>
    <p:extLst>
      <p:ext uri="{BB962C8B-B14F-4D97-AF65-F5344CB8AC3E}">
        <p14:creationId xmlns:p14="http://schemas.microsoft.com/office/powerpoint/2010/main" val="58156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41F8D-BFA8-424B-AC52-853ABF9454D7}"/>
              </a:ext>
            </a:extLst>
          </p:cNvPr>
          <p:cNvSpPr>
            <a:spLocks noGrp="1"/>
          </p:cNvSpPr>
          <p:nvPr>
            <p:ph type="title"/>
          </p:nvPr>
        </p:nvSpPr>
        <p:spPr/>
        <p:txBody>
          <a:bodyPr/>
          <a:lstStyle/>
          <a:p>
            <a:r>
              <a:rPr lang="en-US" dirty="0">
                <a:latin typeface="Clarendon Text Pro" panose="02040602050403020204" pitchFamily="18" charset="0"/>
              </a:rPr>
              <a:t>Icebreaker</a:t>
            </a:r>
          </a:p>
        </p:txBody>
      </p:sp>
      <p:sp>
        <p:nvSpPr>
          <p:cNvPr id="3" name="Content Placeholder 2">
            <a:extLst>
              <a:ext uri="{FF2B5EF4-FFF2-40B4-BE49-F238E27FC236}">
                <a16:creationId xmlns:a16="http://schemas.microsoft.com/office/drawing/2014/main" id="{F33EDA75-3702-4E4B-87B7-5D62F54DB8A1}"/>
              </a:ext>
            </a:extLst>
          </p:cNvPr>
          <p:cNvSpPr>
            <a:spLocks noGrp="1"/>
          </p:cNvSpPr>
          <p:nvPr>
            <p:ph idx="1"/>
          </p:nvPr>
        </p:nvSpPr>
        <p:spPr>
          <a:xfrm>
            <a:off x="609600" y="1417639"/>
            <a:ext cx="10972800" cy="4525963"/>
          </a:xfrm>
        </p:spPr>
        <p:txBody>
          <a:bodyPr/>
          <a:lstStyle/>
          <a:p>
            <a:pPr marL="0" indent="0" algn="ctr">
              <a:buNone/>
            </a:pPr>
            <a:r>
              <a:rPr lang="en-US" dirty="0">
                <a:cs typeface="Calibri" panose="020F0502020204030204" pitchFamily="34" charset="0"/>
              </a:rPr>
              <a:t>Courtesy of Center for Whole Communities</a:t>
            </a:r>
          </a:p>
        </p:txBody>
      </p:sp>
      <p:pic>
        <p:nvPicPr>
          <p:cNvPr id="5" name="Picture 4">
            <a:extLst>
              <a:ext uri="{FF2B5EF4-FFF2-40B4-BE49-F238E27FC236}">
                <a16:creationId xmlns:a16="http://schemas.microsoft.com/office/drawing/2014/main" id="{3BAD770C-F86F-4646-8CB7-BB81BD058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920" y="2178239"/>
            <a:ext cx="5852160" cy="4386072"/>
          </a:xfrm>
          <a:prstGeom prst="rect">
            <a:avLst/>
          </a:prstGeom>
        </p:spPr>
      </p:pic>
    </p:spTree>
    <p:extLst>
      <p:ext uri="{BB962C8B-B14F-4D97-AF65-F5344CB8AC3E}">
        <p14:creationId xmlns:p14="http://schemas.microsoft.com/office/powerpoint/2010/main" val="1888298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EF768-43A6-4744-AE7A-AF0AF498C06D}"/>
              </a:ext>
            </a:extLst>
          </p:cNvPr>
          <p:cNvSpPr>
            <a:spLocks noGrp="1"/>
          </p:cNvSpPr>
          <p:nvPr>
            <p:ph type="title"/>
          </p:nvPr>
        </p:nvSpPr>
        <p:spPr/>
        <p:txBody>
          <a:bodyPr/>
          <a:lstStyle/>
          <a:p>
            <a:r>
              <a:rPr lang="en-US" dirty="0">
                <a:latin typeface="Clarendon Text Pro" panose="02040602050403020204" pitchFamily="18" charset="0"/>
              </a:rPr>
              <a:t>Who is C4 Atlanta?</a:t>
            </a:r>
          </a:p>
        </p:txBody>
      </p:sp>
      <p:sp>
        <p:nvSpPr>
          <p:cNvPr id="3" name="Content Placeholder 2">
            <a:extLst>
              <a:ext uri="{FF2B5EF4-FFF2-40B4-BE49-F238E27FC236}">
                <a16:creationId xmlns:a16="http://schemas.microsoft.com/office/drawing/2014/main" id="{B694454E-937D-4ABA-9FE7-42365B8CF3DE}"/>
              </a:ext>
            </a:extLst>
          </p:cNvPr>
          <p:cNvSpPr>
            <a:spLocks noGrp="1"/>
          </p:cNvSpPr>
          <p:nvPr>
            <p:ph idx="1"/>
          </p:nvPr>
        </p:nvSpPr>
        <p:spPr>
          <a:xfrm>
            <a:off x="609600" y="2463421"/>
            <a:ext cx="5486400" cy="2799521"/>
          </a:xfrm>
        </p:spPr>
        <p:txBody>
          <a:bodyPr/>
          <a:lstStyle/>
          <a:p>
            <a:r>
              <a:rPr lang="en-US" sz="3200" dirty="0">
                <a:cs typeface="Calibri" panose="020F0502020204030204" pitchFamily="34" charset="0"/>
              </a:rPr>
              <a:t>Founded in 2010 in Atlanta by </a:t>
            </a:r>
            <a:r>
              <a:rPr lang="en-US" sz="3200" dirty="0" err="1">
                <a:cs typeface="Calibri" panose="020F0502020204030204" pitchFamily="34" charset="0"/>
              </a:rPr>
              <a:t>Jessyca</a:t>
            </a:r>
            <a:r>
              <a:rPr lang="en-US" sz="3200" dirty="0">
                <a:cs typeface="Calibri" panose="020F0502020204030204" pitchFamily="34" charset="0"/>
              </a:rPr>
              <a:t> Holland &amp; Joe Winter</a:t>
            </a:r>
          </a:p>
          <a:p>
            <a:r>
              <a:rPr lang="en-US" sz="3200" dirty="0">
                <a:cs typeface="Calibri" panose="020F0502020204030204" pitchFamily="34" charset="0"/>
              </a:rPr>
              <a:t>Serve individual artists</a:t>
            </a:r>
          </a:p>
          <a:p>
            <a:r>
              <a:rPr lang="en-US" sz="3200" dirty="0">
                <a:cs typeface="Calibri" panose="020F0502020204030204" pitchFamily="34" charset="0"/>
              </a:rPr>
              <a:t>Located in Atlanta, #1 city in the U.S. for income inequality</a:t>
            </a:r>
          </a:p>
          <a:p>
            <a:endParaRPr lang="en-US" dirty="0"/>
          </a:p>
        </p:txBody>
      </p:sp>
      <p:pic>
        <p:nvPicPr>
          <p:cNvPr id="5" name="Picture 4">
            <a:extLst>
              <a:ext uri="{FF2B5EF4-FFF2-40B4-BE49-F238E27FC236}">
                <a16:creationId xmlns:a16="http://schemas.microsoft.com/office/drawing/2014/main" id="{CBB1ED9F-D9F9-44CF-AC76-66F0FD736D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129632"/>
            <a:ext cx="5715000" cy="3467100"/>
          </a:xfrm>
          <a:prstGeom prst="rect">
            <a:avLst/>
          </a:prstGeom>
        </p:spPr>
      </p:pic>
    </p:spTree>
    <p:extLst>
      <p:ext uri="{BB962C8B-B14F-4D97-AF65-F5344CB8AC3E}">
        <p14:creationId xmlns:p14="http://schemas.microsoft.com/office/powerpoint/2010/main" val="1302808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E267809-90D5-4FE2-BB7D-1126B25ECB17}"/>
              </a:ext>
            </a:extLst>
          </p:cNvPr>
          <p:cNvPicPr>
            <a:picLocks noChangeAspect="1"/>
          </p:cNvPicPr>
          <p:nvPr/>
        </p:nvPicPr>
        <p:blipFill>
          <a:blip r:embed="rId3" cstate="print">
            <a:alphaModFix amt="15000"/>
            <a:extLst>
              <a:ext uri="{28A0092B-C50C-407E-A947-70E740481C1C}">
                <a14:useLocalDpi xmlns:a14="http://schemas.microsoft.com/office/drawing/2010/main" val="0"/>
              </a:ext>
            </a:extLst>
          </a:blip>
          <a:stretch>
            <a:fillRect/>
          </a:stretch>
        </p:blipFill>
        <p:spPr>
          <a:xfrm>
            <a:off x="229772" y="344977"/>
            <a:ext cx="11732456" cy="6513023"/>
          </a:xfrm>
          <a:prstGeom prst="rect">
            <a:avLst/>
          </a:prstGeom>
        </p:spPr>
      </p:pic>
      <p:sp>
        <p:nvSpPr>
          <p:cNvPr id="2" name="Title 1">
            <a:extLst>
              <a:ext uri="{FF2B5EF4-FFF2-40B4-BE49-F238E27FC236}">
                <a16:creationId xmlns:a16="http://schemas.microsoft.com/office/drawing/2014/main" id="{A9E3D03A-1BE6-4D7E-A4A7-D82E9193466E}"/>
              </a:ext>
            </a:extLst>
          </p:cNvPr>
          <p:cNvSpPr>
            <a:spLocks noGrp="1"/>
          </p:cNvSpPr>
          <p:nvPr>
            <p:ph type="title"/>
          </p:nvPr>
        </p:nvSpPr>
        <p:spPr/>
        <p:txBody>
          <a:bodyPr/>
          <a:lstStyle/>
          <a:p>
            <a:r>
              <a:rPr lang="en-US" dirty="0">
                <a:latin typeface="Clarendon Text Pro" panose="02040602050403020204" pitchFamily="18" charset="0"/>
              </a:rPr>
              <a:t>How did we get here?</a:t>
            </a:r>
          </a:p>
        </p:txBody>
      </p:sp>
      <p:sp>
        <p:nvSpPr>
          <p:cNvPr id="5" name="Content Placeholder 4">
            <a:extLst>
              <a:ext uri="{FF2B5EF4-FFF2-40B4-BE49-F238E27FC236}">
                <a16:creationId xmlns:a16="http://schemas.microsoft.com/office/drawing/2014/main" id="{BA7259F0-B789-4925-8907-828295DB7F96}"/>
              </a:ext>
            </a:extLst>
          </p:cNvPr>
          <p:cNvSpPr>
            <a:spLocks noGrp="1"/>
          </p:cNvSpPr>
          <p:nvPr>
            <p:ph idx="1"/>
          </p:nvPr>
        </p:nvSpPr>
        <p:spPr>
          <a:xfrm>
            <a:off x="609600" y="1982238"/>
            <a:ext cx="10972800" cy="3238499"/>
          </a:xfrm>
        </p:spPr>
        <p:txBody>
          <a:bodyPr/>
          <a:lstStyle/>
          <a:p>
            <a:r>
              <a:rPr lang="en-US" sz="2800" dirty="0"/>
              <a:t>Georgia is ranked 49</a:t>
            </a:r>
            <a:r>
              <a:rPr lang="en-US" sz="2800" baseline="30000" dirty="0"/>
              <a:t>th</a:t>
            </a:r>
            <a:r>
              <a:rPr lang="en-US" sz="2800" dirty="0"/>
              <a:t> in the U.S. for state level arts funding.</a:t>
            </a:r>
          </a:p>
          <a:p>
            <a:r>
              <a:rPr lang="en-US" sz="2800" dirty="0"/>
              <a:t>Atlanta has the worst income inequality in the U.S.</a:t>
            </a:r>
          </a:p>
          <a:p>
            <a:r>
              <a:rPr lang="en-US" sz="2800" dirty="0"/>
              <a:t>Rapid Development + Rapid Growth = Rapid Displacement</a:t>
            </a:r>
          </a:p>
          <a:p>
            <a:r>
              <a:rPr lang="en-US" sz="2800" dirty="0"/>
              <a:t>Atlanta &amp; GA have a rich arts history, but individual artists haven’t always been a part of reaping the benefits.</a:t>
            </a:r>
          </a:p>
          <a:p>
            <a:r>
              <a:rPr lang="en-US" sz="2800" dirty="0"/>
              <a:t>Atlanta had a plane full of wealthy donors that died in the 70s (TRUE!).</a:t>
            </a:r>
          </a:p>
        </p:txBody>
      </p:sp>
    </p:spTree>
    <p:extLst>
      <p:ext uri="{BB962C8B-B14F-4D97-AF65-F5344CB8AC3E}">
        <p14:creationId xmlns:p14="http://schemas.microsoft.com/office/powerpoint/2010/main" val="3248345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9EFE7A-049B-4D82-A29B-B19267509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151" y="182880"/>
            <a:ext cx="11718388" cy="6499274"/>
          </a:xfrm>
          <a:prstGeom prst="rect">
            <a:avLst/>
          </a:prstGeom>
        </p:spPr>
      </p:pic>
    </p:spTree>
    <p:extLst>
      <p:ext uri="{BB962C8B-B14F-4D97-AF65-F5344CB8AC3E}">
        <p14:creationId xmlns:p14="http://schemas.microsoft.com/office/powerpoint/2010/main" val="979412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5A60D3-1E80-4F67-AA03-0000E1E27083}"/>
              </a:ext>
            </a:extLst>
          </p:cNvPr>
          <p:cNvSpPr/>
          <p:nvPr/>
        </p:nvSpPr>
        <p:spPr>
          <a:xfrm>
            <a:off x="1238250" y="615434"/>
            <a:ext cx="10096500" cy="1015663"/>
          </a:xfrm>
          <a:prstGeom prst="rect">
            <a:avLst/>
          </a:prstGeom>
        </p:spPr>
        <p:txBody>
          <a:bodyPr wrap="square">
            <a:spAutoFit/>
          </a:bodyPr>
          <a:lstStyle/>
          <a:p>
            <a:r>
              <a:rPr lang="en-US" sz="6000" dirty="0">
                <a:latin typeface="Clarendon Text Pro" panose="02040602050403020204" pitchFamily="18" charset="0"/>
              </a:rPr>
              <a:t>BAM! Sneaky Legislation </a:t>
            </a:r>
            <a:endParaRPr lang="en-US" sz="6000" dirty="0"/>
          </a:p>
        </p:txBody>
      </p:sp>
      <p:pic>
        <p:nvPicPr>
          <p:cNvPr id="4" name="Picture 3">
            <a:extLst>
              <a:ext uri="{FF2B5EF4-FFF2-40B4-BE49-F238E27FC236}">
                <a16:creationId xmlns:a16="http://schemas.microsoft.com/office/drawing/2014/main" id="{B6B5D434-19E0-4F94-8362-592C37C36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99" y="2049213"/>
            <a:ext cx="5791201" cy="4378713"/>
          </a:xfrm>
          <a:prstGeom prst="rect">
            <a:avLst/>
          </a:prstGeom>
        </p:spPr>
      </p:pic>
      <p:pic>
        <p:nvPicPr>
          <p:cNvPr id="6" name="Picture 5">
            <a:extLst>
              <a:ext uri="{FF2B5EF4-FFF2-40B4-BE49-F238E27FC236}">
                <a16:creationId xmlns:a16="http://schemas.microsoft.com/office/drawing/2014/main" id="{C54C9FE8-1176-4DB4-8EE6-121997B209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0" y="4829401"/>
            <a:ext cx="5257801" cy="1598525"/>
          </a:xfrm>
          <a:prstGeom prst="rect">
            <a:avLst/>
          </a:prstGeom>
        </p:spPr>
      </p:pic>
      <p:pic>
        <p:nvPicPr>
          <p:cNvPr id="8" name="Picture 7">
            <a:extLst>
              <a:ext uri="{FF2B5EF4-FFF2-40B4-BE49-F238E27FC236}">
                <a16:creationId xmlns:a16="http://schemas.microsoft.com/office/drawing/2014/main" id="{D2E1A978-58CA-4C9C-83A8-B7CEBD5B0C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8475" y="1980665"/>
            <a:ext cx="4133850" cy="2351365"/>
          </a:xfrm>
          <a:prstGeom prst="rect">
            <a:avLst/>
          </a:prstGeom>
        </p:spPr>
      </p:pic>
    </p:spTree>
    <p:extLst>
      <p:ext uri="{BB962C8B-B14F-4D97-AF65-F5344CB8AC3E}">
        <p14:creationId xmlns:p14="http://schemas.microsoft.com/office/powerpoint/2010/main" val="2577111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9EE9C-907D-4A44-B3BF-9829A3C5C778}"/>
              </a:ext>
            </a:extLst>
          </p:cNvPr>
          <p:cNvSpPr>
            <a:spLocks noGrp="1"/>
          </p:cNvSpPr>
          <p:nvPr>
            <p:ph type="title"/>
          </p:nvPr>
        </p:nvSpPr>
        <p:spPr/>
        <p:txBody>
          <a:bodyPr/>
          <a:lstStyle/>
          <a:p>
            <a:r>
              <a:rPr lang="en-US" dirty="0">
                <a:latin typeface="Clarendon Text Pro" panose="02040602050403020204" pitchFamily="18" charset="0"/>
              </a:rPr>
              <a:t>Is this a space for C4? </a:t>
            </a:r>
          </a:p>
        </p:txBody>
      </p:sp>
      <p:pic>
        <p:nvPicPr>
          <p:cNvPr id="8" name="Picture 7">
            <a:extLst>
              <a:ext uri="{FF2B5EF4-FFF2-40B4-BE49-F238E27FC236}">
                <a16:creationId xmlns:a16="http://schemas.microsoft.com/office/drawing/2014/main" id="{CF24313C-6979-44A4-8B38-8374744F287F}"/>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7238999" y="4858508"/>
            <a:ext cx="4533901" cy="1724853"/>
          </a:xfrm>
          <a:prstGeom prst="rect">
            <a:avLst/>
          </a:prstGeom>
        </p:spPr>
      </p:pic>
      <p:sp>
        <p:nvSpPr>
          <p:cNvPr id="3" name="Content Placeholder 2">
            <a:extLst>
              <a:ext uri="{FF2B5EF4-FFF2-40B4-BE49-F238E27FC236}">
                <a16:creationId xmlns:a16="http://schemas.microsoft.com/office/drawing/2014/main" id="{D9155897-EB72-40B5-A38E-14BD2964F18D}"/>
              </a:ext>
            </a:extLst>
          </p:cNvPr>
          <p:cNvSpPr>
            <a:spLocks noGrp="1"/>
          </p:cNvSpPr>
          <p:nvPr>
            <p:ph idx="1"/>
          </p:nvPr>
        </p:nvSpPr>
        <p:spPr>
          <a:xfrm>
            <a:off x="609600" y="1387478"/>
            <a:ext cx="10972800" cy="4525963"/>
          </a:xfrm>
        </p:spPr>
        <p:txBody>
          <a:bodyPr/>
          <a:lstStyle/>
          <a:p>
            <a:r>
              <a:rPr lang="en-US" sz="2800" dirty="0"/>
              <a:t>Artists as a voter bloc</a:t>
            </a:r>
          </a:p>
          <a:p>
            <a:r>
              <a:rPr lang="en-US" sz="2800" dirty="0"/>
              <a:t>Artists are already working individually on impact.</a:t>
            </a:r>
          </a:p>
          <a:p>
            <a:r>
              <a:rPr lang="en-US" sz="2800" dirty="0"/>
              <a:t>Policies that affect artists also affect other professionals</a:t>
            </a:r>
          </a:p>
          <a:p>
            <a:r>
              <a:rPr lang="en-US" sz="2800" dirty="0"/>
              <a:t>Artists want to live in places they feel connected to.</a:t>
            </a:r>
          </a:p>
          <a:p>
            <a:r>
              <a:rPr lang="en-US" sz="2800" dirty="0"/>
              <a:t>Advocating for other issues as an artist underscores why supporting the arts is important.</a:t>
            </a:r>
          </a:p>
          <a:p>
            <a:r>
              <a:rPr lang="en-US" sz="2800" dirty="0"/>
              <a:t>Artists are already doing this work and looking for support.</a:t>
            </a:r>
          </a:p>
          <a:p>
            <a:r>
              <a:rPr lang="en-US" sz="2800" dirty="0"/>
              <a:t>Coalition building for arts advocacy</a:t>
            </a:r>
          </a:p>
        </p:txBody>
      </p:sp>
    </p:spTree>
    <p:extLst>
      <p:ext uri="{BB962C8B-B14F-4D97-AF65-F5344CB8AC3E}">
        <p14:creationId xmlns:p14="http://schemas.microsoft.com/office/powerpoint/2010/main" val="132735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4D744-5808-4A5A-A470-DB6D7E335171}"/>
              </a:ext>
            </a:extLst>
          </p:cNvPr>
          <p:cNvSpPr>
            <a:spLocks noGrp="1"/>
          </p:cNvSpPr>
          <p:nvPr>
            <p:ph type="title"/>
          </p:nvPr>
        </p:nvSpPr>
        <p:spPr/>
        <p:txBody>
          <a:bodyPr/>
          <a:lstStyle/>
          <a:p>
            <a:r>
              <a:rPr lang="en-US" dirty="0">
                <a:latin typeface="Clarendon Text Pro" panose="02040602050403020204" pitchFamily="18" charset="0"/>
              </a:rPr>
              <a:t>Mission Fit</a:t>
            </a:r>
          </a:p>
        </p:txBody>
      </p:sp>
      <p:sp>
        <p:nvSpPr>
          <p:cNvPr id="3" name="Content Placeholder 2">
            <a:extLst>
              <a:ext uri="{FF2B5EF4-FFF2-40B4-BE49-F238E27FC236}">
                <a16:creationId xmlns:a16="http://schemas.microsoft.com/office/drawing/2014/main" id="{5A5B5B73-CAB1-4807-8000-87E06D68DA78}"/>
              </a:ext>
            </a:extLst>
          </p:cNvPr>
          <p:cNvSpPr>
            <a:spLocks noGrp="1"/>
          </p:cNvSpPr>
          <p:nvPr>
            <p:ph sz="half" idx="1"/>
          </p:nvPr>
        </p:nvSpPr>
        <p:spPr/>
        <p:txBody>
          <a:bodyPr/>
          <a:lstStyle/>
          <a:p>
            <a:r>
              <a:rPr lang="en-US" dirty="0"/>
              <a:t>Does this fit your mission?</a:t>
            </a:r>
          </a:p>
          <a:p>
            <a:r>
              <a:rPr lang="en-US" dirty="0"/>
              <a:t>Do you have the capacity?</a:t>
            </a:r>
          </a:p>
          <a:p>
            <a:r>
              <a:rPr lang="en-US" dirty="0"/>
              <a:t>Can you respond quickly?</a:t>
            </a:r>
          </a:p>
        </p:txBody>
      </p:sp>
      <p:pic>
        <p:nvPicPr>
          <p:cNvPr id="14" name="Content Placeholder 13">
            <a:extLst>
              <a:ext uri="{FF2B5EF4-FFF2-40B4-BE49-F238E27FC236}">
                <a16:creationId xmlns:a16="http://schemas.microsoft.com/office/drawing/2014/main" id="{AA22C862-A0ED-475E-8130-AF9DA53A2A7E}"/>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97600" y="2079904"/>
            <a:ext cx="5384800" cy="3566555"/>
          </a:xfrm>
        </p:spPr>
      </p:pic>
    </p:spTree>
    <p:extLst>
      <p:ext uri="{BB962C8B-B14F-4D97-AF65-F5344CB8AC3E}">
        <p14:creationId xmlns:p14="http://schemas.microsoft.com/office/powerpoint/2010/main" val="1382527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33CA2-38F8-465E-ACE4-FB7CE39B8638}"/>
              </a:ext>
            </a:extLst>
          </p:cNvPr>
          <p:cNvSpPr>
            <a:spLocks noGrp="1"/>
          </p:cNvSpPr>
          <p:nvPr>
            <p:ph type="title"/>
          </p:nvPr>
        </p:nvSpPr>
        <p:spPr/>
        <p:txBody>
          <a:bodyPr/>
          <a:lstStyle/>
          <a:p>
            <a:r>
              <a:rPr lang="en-US" dirty="0">
                <a:latin typeface="Clarendon Text Pro" panose="02040602050403020204" pitchFamily="18" charset="0"/>
              </a:rPr>
              <a:t>Exercise: Challenges </a:t>
            </a:r>
          </a:p>
        </p:txBody>
      </p:sp>
      <p:sp>
        <p:nvSpPr>
          <p:cNvPr id="3" name="Content Placeholder 2">
            <a:extLst>
              <a:ext uri="{FF2B5EF4-FFF2-40B4-BE49-F238E27FC236}">
                <a16:creationId xmlns:a16="http://schemas.microsoft.com/office/drawing/2014/main" id="{F56072D6-D95F-4D25-BB12-9F7CD7F929D8}"/>
              </a:ext>
            </a:extLst>
          </p:cNvPr>
          <p:cNvSpPr>
            <a:spLocks noGrp="1"/>
          </p:cNvSpPr>
          <p:nvPr>
            <p:ph sz="half" idx="1"/>
          </p:nvPr>
        </p:nvSpPr>
        <p:spPr/>
        <p:txBody>
          <a:bodyPr/>
          <a:lstStyle/>
          <a:p>
            <a:pPr marL="0" indent="0">
              <a:buNone/>
            </a:pPr>
            <a:r>
              <a:rPr lang="en-US" dirty="0"/>
              <a:t>Step 1: Find a Friend</a:t>
            </a:r>
          </a:p>
        </p:txBody>
      </p:sp>
      <p:sp>
        <p:nvSpPr>
          <p:cNvPr id="4" name="Content Placeholder 3">
            <a:extLst>
              <a:ext uri="{FF2B5EF4-FFF2-40B4-BE49-F238E27FC236}">
                <a16:creationId xmlns:a16="http://schemas.microsoft.com/office/drawing/2014/main" id="{C3E5F45E-D5E0-41C9-8A00-C0EE86128C95}"/>
              </a:ext>
            </a:extLst>
          </p:cNvPr>
          <p:cNvSpPr>
            <a:spLocks noGrp="1"/>
          </p:cNvSpPr>
          <p:nvPr>
            <p:ph sz="half" idx="2"/>
          </p:nvPr>
        </p:nvSpPr>
        <p:spPr/>
        <p:txBody>
          <a:bodyPr/>
          <a:lstStyle/>
          <a:p>
            <a:pPr marL="0" indent="0">
              <a:buNone/>
            </a:pPr>
            <a:r>
              <a:rPr lang="en-US" dirty="0"/>
              <a:t>Step 2: Discuss!</a:t>
            </a:r>
          </a:p>
        </p:txBody>
      </p:sp>
      <p:pic>
        <p:nvPicPr>
          <p:cNvPr id="5" name="Picture 4">
            <a:extLst>
              <a:ext uri="{FF2B5EF4-FFF2-40B4-BE49-F238E27FC236}">
                <a16:creationId xmlns:a16="http://schemas.microsoft.com/office/drawing/2014/main" id="{3BF046A7-8D37-4D68-8F5F-09761E5A8566}"/>
              </a:ext>
            </a:extLst>
          </p:cNvPr>
          <p:cNvPicPr>
            <a:picLocks noChangeAspect="1"/>
          </p:cNvPicPr>
          <p:nvPr/>
        </p:nvPicPr>
        <p:blipFill>
          <a:blip r:embed="rId3"/>
          <a:stretch>
            <a:fillRect/>
          </a:stretch>
        </p:blipFill>
        <p:spPr>
          <a:xfrm>
            <a:off x="746398" y="2386806"/>
            <a:ext cx="5111204" cy="3385343"/>
          </a:xfrm>
          <a:prstGeom prst="rect">
            <a:avLst/>
          </a:prstGeom>
        </p:spPr>
      </p:pic>
      <p:pic>
        <p:nvPicPr>
          <p:cNvPr id="6" name="Picture 5">
            <a:extLst>
              <a:ext uri="{FF2B5EF4-FFF2-40B4-BE49-F238E27FC236}">
                <a16:creationId xmlns:a16="http://schemas.microsoft.com/office/drawing/2014/main" id="{3F07A512-871D-46B4-AC78-031B888E15AE}"/>
              </a:ext>
            </a:extLst>
          </p:cNvPr>
          <p:cNvPicPr>
            <a:picLocks noChangeAspect="1"/>
          </p:cNvPicPr>
          <p:nvPr/>
        </p:nvPicPr>
        <p:blipFill rotWithShape="1">
          <a:blip r:embed="rId4"/>
          <a:srcRect l="7126" r="2282" b="4703"/>
          <a:stretch/>
        </p:blipFill>
        <p:spPr>
          <a:xfrm>
            <a:off x="6218630" y="2386806"/>
            <a:ext cx="5363770" cy="3385343"/>
          </a:xfrm>
          <a:prstGeom prst="rect">
            <a:avLst/>
          </a:prstGeom>
        </p:spPr>
      </p:pic>
    </p:spTree>
    <p:extLst>
      <p:ext uri="{BB962C8B-B14F-4D97-AF65-F5344CB8AC3E}">
        <p14:creationId xmlns:p14="http://schemas.microsoft.com/office/powerpoint/2010/main" val="4183305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068EC-47A1-4AFB-B104-8AAC63E75043}"/>
              </a:ext>
            </a:extLst>
          </p:cNvPr>
          <p:cNvSpPr>
            <a:spLocks noGrp="1"/>
          </p:cNvSpPr>
          <p:nvPr>
            <p:ph type="title"/>
          </p:nvPr>
        </p:nvSpPr>
        <p:spPr/>
        <p:txBody>
          <a:bodyPr/>
          <a:lstStyle/>
          <a:p>
            <a:r>
              <a:rPr lang="en-US" dirty="0">
                <a:latin typeface="Clarendon Text Pro" panose="02040602050403020204" pitchFamily="18" charset="0"/>
              </a:rPr>
              <a:t>C4 Challenges </a:t>
            </a:r>
          </a:p>
        </p:txBody>
      </p:sp>
      <p:sp>
        <p:nvSpPr>
          <p:cNvPr id="3" name="Content Placeholder 2">
            <a:extLst>
              <a:ext uri="{FF2B5EF4-FFF2-40B4-BE49-F238E27FC236}">
                <a16:creationId xmlns:a16="http://schemas.microsoft.com/office/drawing/2014/main" id="{BDE53C3A-E6E1-4A21-A181-7E7451D7E36B}"/>
              </a:ext>
            </a:extLst>
          </p:cNvPr>
          <p:cNvSpPr>
            <a:spLocks noGrp="1"/>
          </p:cNvSpPr>
          <p:nvPr>
            <p:ph sz="half" idx="1"/>
          </p:nvPr>
        </p:nvSpPr>
        <p:spPr/>
        <p:txBody>
          <a:bodyPr/>
          <a:lstStyle/>
          <a:p>
            <a:r>
              <a:rPr lang="en-US" dirty="0"/>
              <a:t>Capacity</a:t>
            </a:r>
          </a:p>
          <a:p>
            <a:r>
              <a:rPr lang="en-US" dirty="0"/>
              <a:t>Competition</a:t>
            </a:r>
          </a:p>
          <a:p>
            <a:r>
              <a:rPr lang="en-US" dirty="0"/>
              <a:t>Being Nimble</a:t>
            </a:r>
          </a:p>
          <a:p>
            <a:r>
              <a:rPr lang="en-US" dirty="0"/>
              <a:t>Being an advocate outside of policy</a:t>
            </a:r>
          </a:p>
          <a:p>
            <a:r>
              <a:rPr lang="en-US" dirty="0"/>
              <a:t>$$ </a:t>
            </a:r>
          </a:p>
          <a:p>
            <a:endParaRPr lang="en-US" dirty="0"/>
          </a:p>
          <a:p>
            <a:endParaRPr lang="en-US" dirty="0"/>
          </a:p>
        </p:txBody>
      </p:sp>
      <p:pic>
        <p:nvPicPr>
          <p:cNvPr id="6" name="Content Placeholder 5">
            <a:extLst>
              <a:ext uri="{FF2B5EF4-FFF2-40B4-BE49-F238E27FC236}">
                <a16:creationId xmlns:a16="http://schemas.microsoft.com/office/drawing/2014/main" id="{8D69D607-E98A-4914-867D-8E025327C79A}"/>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239000" y="1136793"/>
            <a:ext cx="3524250" cy="5446568"/>
          </a:xfrm>
        </p:spPr>
      </p:pic>
    </p:spTree>
    <p:extLst>
      <p:ext uri="{BB962C8B-B14F-4D97-AF65-F5344CB8AC3E}">
        <p14:creationId xmlns:p14="http://schemas.microsoft.com/office/powerpoint/2010/main" val="2511229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BA97-1769-458D-A64A-A4C822A4C2B4}"/>
              </a:ext>
            </a:extLst>
          </p:cNvPr>
          <p:cNvSpPr>
            <a:spLocks noGrp="1"/>
          </p:cNvSpPr>
          <p:nvPr>
            <p:ph type="title"/>
          </p:nvPr>
        </p:nvSpPr>
        <p:spPr/>
        <p:txBody>
          <a:bodyPr/>
          <a:lstStyle/>
          <a:p>
            <a:r>
              <a:rPr lang="en-US" dirty="0">
                <a:latin typeface="Clarendon Text Pro" panose="02040602050403020204" pitchFamily="18" charset="0"/>
              </a:rPr>
              <a:t>Where to start</a:t>
            </a:r>
          </a:p>
        </p:txBody>
      </p:sp>
      <p:sp>
        <p:nvSpPr>
          <p:cNvPr id="3" name="Content Placeholder 2">
            <a:extLst>
              <a:ext uri="{FF2B5EF4-FFF2-40B4-BE49-F238E27FC236}">
                <a16:creationId xmlns:a16="http://schemas.microsoft.com/office/drawing/2014/main" id="{1758A16C-AF82-4DC5-8113-D86ED517C4DF}"/>
              </a:ext>
            </a:extLst>
          </p:cNvPr>
          <p:cNvSpPr>
            <a:spLocks noGrp="1"/>
          </p:cNvSpPr>
          <p:nvPr>
            <p:ph idx="1"/>
          </p:nvPr>
        </p:nvSpPr>
        <p:spPr/>
        <p:txBody>
          <a:bodyPr/>
          <a:lstStyle/>
          <a:p>
            <a:r>
              <a:rPr lang="en-US" dirty="0"/>
              <a:t>Insist that artists have a lot to add to this conversation </a:t>
            </a:r>
          </a:p>
          <a:p>
            <a:r>
              <a:rPr lang="en-US" dirty="0"/>
              <a:t>Start repeating the things that you want every chance you get</a:t>
            </a:r>
          </a:p>
          <a:p>
            <a:r>
              <a:rPr lang="en-US" dirty="0"/>
              <a:t>Go to non-arts civic events and participate in the conversation.</a:t>
            </a:r>
          </a:p>
        </p:txBody>
      </p:sp>
    </p:spTree>
    <p:extLst>
      <p:ext uri="{BB962C8B-B14F-4D97-AF65-F5344CB8AC3E}">
        <p14:creationId xmlns:p14="http://schemas.microsoft.com/office/powerpoint/2010/main" val="707634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068EC-47A1-4AFB-B104-8AAC63E75043}"/>
              </a:ext>
            </a:extLst>
          </p:cNvPr>
          <p:cNvSpPr>
            <a:spLocks noGrp="1"/>
          </p:cNvSpPr>
          <p:nvPr>
            <p:ph type="title"/>
          </p:nvPr>
        </p:nvSpPr>
        <p:spPr/>
        <p:txBody>
          <a:bodyPr/>
          <a:lstStyle/>
          <a:p>
            <a:r>
              <a:rPr lang="en-US" sz="4600" dirty="0">
                <a:latin typeface="Clarendon Text Pro" panose="02040602050403020204" pitchFamily="18" charset="0"/>
              </a:rPr>
              <a:t>Coalition Building: Non-arts partners</a:t>
            </a:r>
          </a:p>
        </p:txBody>
      </p:sp>
      <p:pic>
        <p:nvPicPr>
          <p:cNvPr id="2050" name="Picture 2" descr="Image result for ywca atlanta logo">
            <a:extLst>
              <a:ext uri="{FF2B5EF4-FFF2-40B4-BE49-F238E27FC236}">
                <a16:creationId xmlns:a16="http://schemas.microsoft.com/office/drawing/2014/main" id="{13D7EEF1-9A05-4980-BB92-4C51DA4136A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95349" y="1456530"/>
            <a:ext cx="4669633" cy="46696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new georgia project">
            <a:extLst>
              <a:ext uri="{FF2B5EF4-FFF2-40B4-BE49-F238E27FC236}">
                <a16:creationId xmlns:a16="http://schemas.microsoft.com/office/drawing/2014/main" id="{310B5BE4-2AA9-4990-86D0-E3CCCCF4AF8F}"/>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627018" y="1600200"/>
            <a:ext cx="4525963"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425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22A3D-7565-43A2-AAAB-802E22711774}"/>
              </a:ext>
            </a:extLst>
          </p:cNvPr>
          <p:cNvSpPr>
            <a:spLocks noGrp="1"/>
          </p:cNvSpPr>
          <p:nvPr>
            <p:ph type="title"/>
          </p:nvPr>
        </p:nvSpPr>
        <p:spPr/>
        <p:txBody>
          <a:bodyPr/>
          <a:lstStyle/>
          <a:p>
            <a:r>
              <a:rPr lang="en-US" dirty="0">
                <a:latin typeface="Clarendon Text Pro" panose="02040602050403020204" pitchFamily="18" charset="0"/>
              </a:rPr>
              <a:t>The Pilot </a:t>
            </a:r>
          </a:p>
        </p:txBody>
      </p:sp>
      <p:pic>
        <p:nvPicPr>
          <p:cNvPr id="6" name="Content Placeholder 5">
            <a:extLst>
              <a:ext uri="{FF2B5EF4-FFF2-40B4-BE49-F238E27FC236}">
                <a16:creationId xmlns:a16="http://schemas.microsoft.com/office/drawing/2014/main" id="{BF6F1E99-DA90-46D2-B2A2-2F70EBC11ACE}"/>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09600" y="2554376"/>
            <a:ext cx="5384800" cy="2617611"/>
          </a:xfrm>
        </p:spPr>
      </p:pic>
      <p:pic>
        <p:nvPicPr>
          <p:cNvPr id="8" name="Content Placeholder 7">
            <a:extLst>
              <a:ext uri="{FF2B5EF4-FFF2-40B4-BE49-F238E27FC236}">
                <a16:creationId xmlns:a16="http://schemas.microsoft.com/office/drawing/2014/main" id="{77CB2E41-6E88-4277-A607-4424E858499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97600" y="2554376"/>
            <a:ext cx="5384800" cy="2617611"/>
          </a:xfrm>
        </p:spPr>
      </p:pic>
    </p:spTree>
    <p:extLst>
      <p:ext uri="{BB962C8B-B14F-4D97-AF65-F5344CB8AC3E}">
        <p14:creationId xmlns:p14="http://schemas.microsoft.com/office/powerpoint/2010/main" val="146900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E9D6-8554-46C2-930B-BE9D48BEF1EA}"/>
              </a:ext>
            </a:extLst>
          </p:cNvPr>
          <p:cNvSpPr>
            <a:spLocks noGrp="1"/>
          </p:cNvSpPr>
          <p:nvPr>
            <p:ph type="title"/>
          </p:nvPr>
        </p:nvSpPr>
        <p:spPr/>
        <p:txBody>
          <a:bodyPr/>
          <a:lstStyle/>
          <a:p>
            <a:r>
              <a:rPr lang="en-US" sz="5400" dirty="0">
                <a:latin typeface="Clarendon Text Pro" panose="02040602050403020204" pitchFamily="18" charset="0"/>
              </a:rPr>
              <a:t>Exercise: You, you </a:t>
            </a:r>
            <a:r>
              <a:rPr lang="en-US" sz="5400" dirty="0" err="1">
                <a:latin typeface="Clarendon Text Pro" panose="02040602050403020204" pitchFamily="18" charset="0"/>
              </a:rPr>
              <a:t>outta</a:t>
            </a:r>
            <a:r>
              <a:rPr lang="en-US" sz="5400" dirty="0">
                <a:latin typeface="Clarendon Text Pro" panose="02040602050403020204" pitchFamily="18" charset="0"/>
              </a:rPr>
              <a:t> know!</a:t>
            </a:r>
          </a:p>
        </p:txBody>
      </p:sp>
      <p:sp>
        <p:nvSpPr>
          <p:cNvPr id="3" name="Content Placeholder 2">
            <a:extLst>
              <a:ext uri="{FF2B5EF4-FFF2-40B4-BE49-F238E27FC236}">
                <a16:creationId xmlns:a16="http://schemas.microsoft.com/office/drawing/2014/main" id="{782E6C20-FD8C-42D9-A9E6-0C2F654F8F3D}"/>
              </a:ext>
            </a:extLst>
          </p:cNvPr>
          <p:cNvSpPr>
            <a:spLocks noGrp="1"/>
          </p:cNvSpPr>
          <p:nvPr>
            <p:ph sz="half" idx="1"/>
          </p:nvPr>
        </p:nvSpPr>
        <p:spPr>
          <a:xfrm>
            <a:off x="609600" y="2107803"/>
            <a:ext cx="6496050" cy="2642393"/>
          </a:xfrm>
        </p:spPr>
        <p:txBody>
          <a:bodyPr/>
          <a:lstStyle/>
          <a:p>
            <a:r>
              <a:rPr lang="en-US" dirty="0"/>
              <a:t>Five minutes. </a:t>
            </a:r>
          </a:p>
          <a:p>
            <a:r>
              <a:rPr lang="en-US" dirty="0"/>
              <a:t>Fill out worksheet</a:t>
            </a:r>
          </a:p>
          <a:p>
            <a:r>
              <a:rPr lang="en-US" dirty="0"/>
              <a:t>Most answers wins a beer in the courtesy suite!</a:t>
            </a:r>
          </a:p>
        </p:txBody>
      </p:sp>
      <p:pic>
        <p:nvPicPr>
          <p:cNvPr id="6" name="Content Placeholder 5">
            <a:extLst>
              <a:ext uri="{FF2B5EF4-FFF2-40B4-BE49-F238E27FC236}">
                <a16:creationId xmlns:a16="http://schemas.microsoft.com/office/drawing/2014/main" id="{86735CCE-ABF7-4583-9D5B-17CD2307384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1078" t="15975" r="30744" b="1522"/>
          <a:stretch/>
        </p:blipFill>
        <p:spPr>
          <a:xfrm>
            <a:off x="7448549" y="1600200"/>
            <a:ext cx="3962401" cy="4525963"/>
          </a:xfrm>
        </p:spPr>
      </p:pic>
    </p:spTree>
    <p:extLst>
      <p:ext uri="{BB962C8B-B14F-4D97-AF65-F5344CB8AC3E}">
        <p14:creationId xmlns:p14="http://schemas.microsoft.com/office/powerpoint/2010/main" val="200189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730F7-1593-489F-AEDE-75C9420DA1B2}"/>
              </a:ext>
            </a:extLst>
          </p:cNvPr>
          <p:cNvSpPr>
            <a:spLocks noGrp="1"/>
          </p:cNvSpPr>
          <p:nvPr>
            <p:ph type="title"/>
          </p:nvPr>
        </p:nvSpPr>
        <p:spPr/>
        <p:txBody>
          <a:bodyPr/>
          <a:lstStyle/>
          <a:p>
            <a:r>
              <a:rPr lang="en-US" dirty="0">
                <a:latin typeface="Clarendon Text Pro" panose="02040602050403020204" pitchFamily="18" charset="0"/>
              </a:rPr>
              <a:t>Future plans</a:t>
            </a:r>
          </a:p>
        </p:txBody>
      </p:sp>
      <p:sp>
        <p:nvSpPr>
          <p:cNvPr id="3" name="Content Placeholder 2">
            <a:extLst>
              <a:ext uri="{FF2B5EF4-FFF2-40B4-BE49-F238E27FC236}">
                <a16:creationId xmlns:a16="http://schemas.microsoft.com/office/drawing/2014/main" id="{B406D85E-9AB9-4B35-8998-096B62856EDB}"/>
              </a:ext>
            </a:extLst>
          </p:cNvPr>
          <p:cNvSpPr>
            <a:spLocks noGrp="1"/>
          </p:cNvSpPr>
          <p:nvPr>
            <p:ph sz="half" idx="1"/>
          </p:nvPr>
        </p:nvSpPr>
        <p:spPr/>
        <p:txBody>
          <a:bodyPr/>
          <a:lstStyle/>
          <a:p>
            <a:r>
              <a:rPr lang="en-US" sz="3200" dirty="0"/>
              <a:t>Yearly Civic Art(</a:t>
            </a:r>
            <a:r>
              <a:rPr lang="en-US" sz="3200" dirty="0" err="1"/>
              <a:t>ists</a:t>
            </a:r>
            <a:r>
              <a:rPr lang="en-US" sz="3200" dirty="0"/>
              <a:t>) Bootcamp coinciding with legislative session</a:t>
            </a:r>
          </a:p>
          <a:p>
            <a:r>
              <a:rPr lang="en-US" sz="3200" dirty="0"/>
              <a:t>Continue talking to artists about voting block</a:t>
            </a:r>
          </a:p>
          <a:p>
            <a:r>
              <a:rPr lang="en-US" sz="3200" dirty="0"/>
              <a:t>Keep talking about artists in all civic spaces</a:t>
            </a:r>
          </a:p>
          <a:p>
            <a:r>
              <a:rPr lang="en-US" sz="3200" dirty="0"/>
              <a:t>Connect artists with non-arts partners</a:t>
            </a:r>
          </a:p>
        </p:txBody>
      </p:sp>
      <p:pic>
        <p:nvPicPr>
          <p:cNvPr id="6" name="Content Placeholder 5">
            <a:extLst>
              <a:ext uri="{FF2B5EF4-FFF2-40B4-BE49-F238E27FC236}">
                <a16:creationId xmlns:a16="http://schemas.microsoft.com/office/drawing/2014/main" id="{7864F234-A0A7-478C-B6D9-D0E633DD26C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94998" y="1600200"/>
            <a:ext cx="5190003" cy="4525963"/>
          </a:xfrm>
        </p:spPr>
      </p:pic>
    </p:spTree>
    <p:extLst>
      <p:ext uri="{BB962C8B-B14F-4D97-AF65-F5344CB8AC3E}">
        <p14:creationId xmlns:p14="http://schemas.microsoft.com/office/powerpoint/2010/main" val="3491732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F270F-C148-472B-B785-B9CA35EFBB43}"/>
              </a:ext>
            </a:extLst>
          </p:cNvPr>
          <p:cNvSpPr>
            <a:spLocks noGrp="1"/>
          </p:cNvSpPr>
          <p:nvPr>
            <p:ph type="title"/>
          </p:nvPr>
        </p:nvSpPr>
        <p:spPr/>
        <p:txBody>
          <a:bodyPr/>
          <a:lstStyle/>
          <a:p>
            <a:r>
              <a:rPr lang="en-US" dirty="0"/>
              <a:t>Impact</a:t>
            </a:r>
          </a:p>
        </p:txBody>
      </p:sp>
      <p:pic>
        <p:nvPicPr>
          <p:cNvPr id="4102" name="Picture 6" descr="No photo description available.">
            <a:extLst>
              <a:ext uri="{FF2B5EF4-FFF2-40B4-BE49-F238E27FC236}">
                <a16:creationId xmlns:a16="http://schemas.microsoft.com/office/drawing/2014/main" id="{476E42C7-B06B-4857-B3E3-78EB4DE520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599" y="274639"/>
            <a:ext cx="4038600" cy="40386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may contain: 2 people">
            <a:extLst>
              <a:ext uri="{FF2B5EF4-FFF2-40B4-BE49-F238E27FC236}">
                <a16:creationId xmlns:a16="http://schemas.microsoft.com/office/drawing/2014/main" id="{A14FCF57-1AD4-464C-AB99-54264B36D31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8204200" y="782638"/>
            <a:ext cx="3378200" cy="25336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BE1EA6C-1429-4DA3-9913-7A56019FBDBC}"/>
              </a:ext>
            </a:extLst>
          </p:cNvPr>
          <p:cNvPicPr>
            <a:picLocks noChangeAspect="1"/>
          </p:cNvPicPr>
          <p:nvPr/>
        </p:nvPicPr>
        <p:blipFill>
          <a:blip r:embed="rId5"/>
          <a:stretch>
            <a:fillRect/>
          </a:stretch>
        </p:blipFill>
        <p:spPr>
          <a:xfrm>
            <a:off x="4587874" y="1983923"/>
            <a:ext cx="3016251" cy="2890154"/>
          </a:xfrm>
          <a:prstGeom prst="rect">
            <a:avLst/>
          </a:prstGeom>
        </p:spPr>
      </p:pic>
      <p:pic>
        <p:nvPicPr>
          <p:cNvPr id="4098" name="Picture 2" descr="Image may contain: 3 people, including Audrey GÃ¡mez, people smiling, phone">
            <a:extLst>
              <a:ext uri="{FF2B5EF4-FFF2-40B4-BE49-F238E27FC236}">
                <a16:creationId xmlns:a16="http://schemas.microsoft.com/office/drawing/2014/main" id="{CD4FCE91-E661-424D-B87C-80C2A035C34F}"/>
              </a:ext>
            </a:extLst>
          </p:cNvPr>
          <p:cNvPicPr>
            <a:picLocks noGrp="1" noChangeAspect="1" noChangeArrowheads="1"/>
          </p:cNvPicPr>
          <p:nvPr>
            <p:ph sz="half" idx="4294967295"/>
          </p:nvPr>
        </p:nvPicPr>
        <p:blipFill>
          <a:blip r:embed="rId6" cstate="print">
            <a:extLst>
              <a:ext uri="{28A0092B-C50C-407E-A947-70E740481C1C}">
                <a14:useLocalDpi xmlns:a14="http://schemas.microsoft.com/office/drawing/2010/main" val="0"/>
              </a:ext>
            </a:extLst>
          </a:blip>
          <a:srcRect/>
          <a:stretch>
            <a:fillRect/>
          </a:stretch>
        </p:blipFill>
        <p:spPr bwMode="auto">
          <a:xfrm>
            <a:off x="479423" y="3726765"/>
            <a:ext cx="3790951" cy="284321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86B6E37A-ACD3-4FA0-9C31-0672AD2778B1}"/>
              </a:ext>
            </a:extLst>
          </p:cNvPr>
          <p:cNvPicPr>
            <a:picLocks noChangeAspect="1"/>
          </p:cNvPicPr>
          <p:nvPr/>
        </p:nvPicPr>
        <p:blipFill>
          <a:blip r:embed="rId7"/>
          <a:stretch>
            <a:fillRect/>
          </a:stretch>
        </p:blipFill>
        <p:spPr>
          <a:xfrm>
            <a:off x="7997825" y="3886695"/>
            <a:ext cx="3790950" cy="2523351"/>
          </a:xfrm>
          <a:prstGeom prst="rect">
            <a:avLst/>
          </a:prstGeom>
        </p:spPr>
      </p:pic>
    </p:spTree>
    <p:extLst>
      <p:ext uri="{BB962C8B-B14F-4D97-AF65-F5344CB8AC3E}">
        <p14:creationId xmlns:p14="http://schemas.microsoft.com/office/powerpoint/2010/main" val="1387521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4C3B-B26E-455C-9043-BFF83BFE73F4}"/>
              </a:ext>
            </a:extLst>
          </p:cNvPr>
          <p:cNvSpPr>
            <a:spLocks noGrp="1"/>
          </p:cNvSpPr>
          <p:nvPr>
            <p:ph type="title"/>
          </p:nvPr>
        </p:nvSpPr>
        <p:spPr/>
        <p:txBody>
          <a:bodyPr/>
          <a:lstStyle/>
          <a:p>
            <a:r>
              <a:rPr lang="en-US" dirty="0">
                <a:latin typeface="Clarendon Text Pro" panose="02040602050403020204" pitchFamily="18" charset="0"/>
              </a:rPr>
              <a:t>Tools &amp; Resources </a:t>
            </a:r>
          </a:p>
        </p:txBody>
      </p:sp>
      <p:sp>
        <p:nvSpPr>
          <p:cNvPr id="5" name="Content Placeholder 4">
            <a:extLst>
              <a:ext uri="{FF2B5EF4-FFF2-40B4-BE49-F238E27FC236}">
                <a16:creationId xmlns:a16="http://schemas.microsoft.com/office/drawing/2014/main" id="{43A3EECD-0137-4938-935A-9D656AEEF02A}"/>
              </a:ext>
            </a:extLst>
          </p:cNvPr>
          <p:cNvSpPr>
            <a:spLocks noGrp="1"/>
          </p:cNvSpPr>
          <p:nvPr>
            <p:ph idx="1"/>
          </p:nvPr>
        </p:nvSpPr>
        <p:spPr/>
        <p:txBody>
          <a:bodyPr/>
          <a:lstStyle/>
          <a:p>
            <a:r>
              <a:rPr lang="en-US" sz="3200" dirty="0"/>
              <a:t>Arts For LA</a:t>
            </a:r>
          </a:p>
          <a:p>
            <a:r>
              <a:rPr lang="en-US" sz="3200" dirty="0"/>
              <a:t>Artists Thrive!</a:t>
            </a:r>
          </a:p>
          <a:p>
            <a:r>
              <a:rPr lang="en-US" sz="3200" dirty="0"/>
              <a:t>Ballotpedia</a:t>
            </a:r>
          </a:p>
          <a:p>
            <a:r>
              <a:rPr lang="en-US" sz="3200" dirty="0" err="1"/>
              <a:t>ForFreedoms</a:t>
            </a:r>
            <a:endParaRPr lang="en-US" sz="3200" dirty="0"/>
          </a:p>
          <a:p>
            <a:r>
              <a:rPr lang="en-US" sz="3200" dirty="0"/>
              <a:t>City Lab</a:t>
            </a:r>
          </a:p>
          <a:p>
            <a:r>
              <a:rPr lang="en-US" sz="3200" dirty="0"/>
              <a:t>Openstates.org </a:t>
            </a:r>
          </a:p>
          <a:p>
            <a:r>
              <a:rPr lang="en-US" sz="3200" dirty="0"/>
              <a:t>Local, County, Regional and National government websites</a:t>
            </a:r>
          </a:p>
          <a:p>
            <a:r>
              <a:rPr lang="en-US" sz="3200" dirty="0"/>
              <a:t>Others?</a:t>
            </a:r>
          </a:p>
        </p:txBody>
      </p:sp>
      <p:pic>
        <p:nvPicPr>
          <p:cNvPr id="8" name="Picture 7">
            <a:extLst>
              <a:ext uri="{FF2B5EF4-FFF2-40B4-BE49-F238E27FC236}">
                <a16:creationId xmlns:a16="http://schemas.microsoft.com/office/drawing/2014/main" id="{115E3E9A-2F74-458E-8AAC-E66D0A7D90D3}"/>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201889" y="1417638"/>
            <a:ext cx="7037611" cy="3421061"/>
          </a:xfrm>
          <a:prstGeom prst="rect">
            <a:avLst/>
          </a:prstGeom>
        </p:spPr>
      </p:pic>
    </p:spTree>
    <p:extLst>
      <p:ext uri="{BB962C8B-B14F-4D97-AF65-F5344CB8AC3E}">
        <p14:creationId xmlns:p14="http://schemas.microsoft.com/office/powerpoint/2010/main" val="162324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54C82-A527-4398-BBFE-02BAF63200E1}"/>
              </a:ext>
            </a:extLst>
          </p:cNvPr>
          <p:cNvSpPr>
            <a:spLocks noGrp="1"/>
          </p:cNvSpPr>
          <p:nvPr>
            <p:ph type="title"/>
          </p:nvPr>
        </p:nvSpPr>
        <p:spPr/>
        <p:txBody>
          <a:bodyPr/>
          <a:lstStyle/>
          <a:p>
            <a:r>
              <a:rPr lang="en-US" dirty="0">
                <a:latin typeface="Clarendon Text Pro" panose="02040602050403020204" pitchFamily="18" charset="0"/>
              </a:rPr>
              <a:t>Questions? </a:t>
            </a:r>
          </a:p>
        </p:txBody>
      </p:sp>
      <p:sp>
        <p:nvSpPr>
          <p:cNvPr id="3" name="Content Placeholder 2">
            <a:extLst>
              <a:ext uri="{FF2B5EF4-FFF2-40B4-BE49-F238E27FC236}">
                <a16:creationId xmlns:a16="http://schemas.microsoft.com/office/drawing/2014/main" id="{8098948A-FB6B-48B8-BC66-CE093C1CFCAD}"/>
              </a:ext>
            </a:extLst>
          </p:cNvPr>
          <p:cNvSpPr>
            <a:spLocks noGrp="1"/>
          </p:cNvSpPr>
          <p:nvPr>
            <p:ph sz="half" idx="1"/>
          </p:nvPr>
        </p:nvSpPr>
        <p:spPr/>
        <p:txBody>
          <a:bodyPr/>
          <a:lstStyle/>
          <a:p>
            <a:r>
              <a:rPr lang="en-US" dirty="0"/>
              <a:t>What questions do you have about this work?</a:t>
            </a:r>
          </a:p>
          <a:p>
            <a:r>
              <a:rPr lang="en-US" dirty="0"/>
              <a:t>What has worked/has not worked for you?</a:t>
            </a:r>
          </a:p>
          <a:p>
            <a:r>
              <a:rPr lang="en-US" dirty="0"/>
              <a:t>What else do you want to know?</a:t>
            </a:r>
          </a:p>
        </p:txBody>
      </p:sp>
      <p:pic>
        <p:nvPicPr>
          <p:cNvPr id="6" name="Content Placeholder 5">
            <a:extLst>
              <a:ext uri="{FF2B5EF4-FFF2-40B4-BE49-F238E27FC236}">
                <a16:creationId xmlns:a16="http://schemas.microsoft.com/office/drawing/2014/main" id="{DAD36D45-BC55-4B24-9B96-96EBCB60B6B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27576" y="1662599"/>
            <a:ext cx="3924848" cy="4401164"/>
          </a:xfrm>
        </p:spPr>
      </p:pic>
    </p:spTree>
    <p:extLst>
      <p:ext uri="{BB962C8B-B14F-4D97-AF65-F5344CB8AC3E}">
        <p14:creationId xmlns:p14="http://schemas.microsoft.com/office/powerpoint/2010/main" val="3150994990"/>
      </p:ext>
    </p:extLst>
  </p:cSld>
  <p:clrMapOvr>
    <a:masterClrMapping/>
  </p:clrMapOvr>
</p:sld>
</file>

<file path=ppt/theme/theme1.xml><?xml version="1.0" encoding="utf-8"?>
<a:theme xmlns:a="http://schemas.openxmlformats.org/drawingml/2006/main" name="Theme1">
  <a:themeElements>
    <a:clrScheme name="c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4">
      <a:majorFont>
        <a:latin typeface="Clarendo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24E196CC-6C2B-4930-B5DE-C1FDA3F8BE54}" vid="{8EB2C4BD-51F7-485A-A569-3548C0A4F1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3242</TotalTime>
  <Words>941</Words>
  <Application>Microsoft Office PowerPoint</Application>
  <PresentationFormat>Widescreen</PresentationFormat>
  <Paragraphs>131</Paragraphs>
  <Slides>18</Slides>
  <Notes>12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18</vt:i4>
      </vt:variant>
    </vt:vector>
  </HeadingPairs>
  <TitlesOfParts>
    <vt:vector size="24" baseType="lpstr">
      <vt:lpstr>Arial</vt:lpstr>
      <vt:lpstr>Bebas Neue Regular</vt:lpstr>
      <vt:lpstr>Calibri</vt:lpstr>
      <vt:lpstr>Clarendon</vt:lpstr>
      <vt:lpstr>Clarendon Text Pro</vt:lpstr>
      <vt:lpstr>Theme1</vt:lpstr>
      <vt:lpstr>PowerPoint Presentation</vt:lpstr>
      <vt:lpstr>Icebreaker</vt:lpstr>
      <vt:lpstr>Who is C4 Atlanta?</vt:lpstr>
      <vt:lpstr>How did we get here?</vt:lpstr>
      <vt:lpstr>PowerPoint Presentation</vt:lpstr>
      <vt:lpstr>PowerPoint Presentation</vt:lpstr>
      <vt:lpstr>Is this a space for C4? </vt:lpstr>
      <vt:lpstr>Mission Fit</vt:lpstr>
      <vt:lpstr>Exercise: Challenges </vt:lpstr>
      <vt:lpstr>C4 Challenges </vt:lpstr>
      <vt:lpstr>Where to start</vt:lpstr>
      <vt:lpstr>Coalition Building: Non-arts partners</vt:lpstr>
      <vt:lpstr>The Pilot </vt:lpstr>
      <vt:lpstr>Exercise: You, you outta know!</vt:lpstr>
      <vt:lpstr>Future plans</vt:lpstr>
      <vt:lpstr>Impact</vt:lpstr>
      <vt:lpstr>Tools &amp; Resources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Jessyca Holland</dc:creator>
  <cp:lastModifiedBy>Audrey Gámez</cp:lastModifiedBy>
  <cp:revision>31</cp:revision>
  <dcterms:created xsi:type="dcterms:W3CDTF">2017-10-10T14:47:28Z</dcterms:created>
  <dcterms:modified xsi:type="dcterms:W3CDTF">2019-05-03T02:00:16Z</dcterms:modified>
</cp:coreProperties>
</file>